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23FFF75-2FCB-4B14-91BE-04EF01BD851E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1B324A-FE27-4582-8574-4E98C3A29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VY_32_INOVACE_07_Homonyma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HOMONYMA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Elipsa 14"/>
          <p:cNvSpPr/>
          <p:nvPr/>
        </p:nvSpPr>
        <p:spPr>
          <a:xfrm>
            <a:off x="0" y="3789040"/>
            <a:ext cx="395536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0" y="2708920"/>
            <a:ext cx="395536" cy="36004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356507"/>
            <a:ext cx="8604448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>
                <a:tab pos="457200" algn="l"/>
              </a:tabLst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>
                <a:tab pos="4572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Vyber z řady pouze slova jednoznačná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stůl, oko, příslovce, Praha, kolej, hlava, Tomáš, koruna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lang="cs-CZ" sz="2400" b="1" dirty="0" smtClean="0">
                <a:ea typeface="Times New Roman" pitchFamily="18" charset="0"/>
                <a:cs typeface="Arial" pitchFamily="34" charset="0"/>
              </a:rPr>
              <a:t>2.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Vyberte, co je správně: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Ve které  řadě jsou pouze synonyma?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otec, táta, tatínek, děda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/>
              <a:tabLst>
                <a:tab pos="457200" algn="l"/>
              </a:tabLst>
            </a:pPr>
            <a:r>
              <a:rPr lang="cs-CZ" sz="2400" dirty="0" smtClean="0">
                <a:ea typeface="Times New Roman" pitchFamily="18" charset="0"/>
                <a:cs typeface="Arial" pitchFamily="34" charset="0"/>
              </a:rPr>
              <a:t>z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emina, půda, hlína, Země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lphaLcParenR"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krásný,hezký, nádherný, pěkný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Kde jsou pouze homonyma?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a) 	kolej, zámek, oko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lang="cs-CZ" sz="2400" dirty="0" smtClean="0">
                <a:ea typeface="Times New Roman" pitchFamily="18" charset="0"/>
                <a:cs typeface="Arial" pitchFamily="34" charset="0"/>
              </a:rPr>
              <a:t>b) 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kolej, zámek, rys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lang="cs-CZ" sz="2400" dirty="0" smtClean="0">
                <a:ea typeface="Times New Roman" pitchFamily="18" charset="0"/>
                <a:cs typeface="Arial" pitchFamily="34" charset="0"/>
              </a:rPr>
              <a:t>c) 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kolej, zámek,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3. Napište antonyma ke slovům: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den: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ošklivý: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pracovat: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dobře: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0" y="836712"/>
            <a:ext cx="755576" cy="0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403648" y="836712"/>
            <a:ext cx="1224136" cy="0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843808" y="836712"/>
            <a:ext cx="936104" cy="0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652120" y="836712"/>
            <a:ext cx="936104" cy="0"/>
          </a:xfrm>
          <a:prstGeom prst="lin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75656" y="5288340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noc</a:t>
            </a:r>
          </a:p>
          <a:p>
            <a:r>
              <a:rPr lang="cs-CZ" sz="2400" dirty="0" smtClean="0"/>
              <a:t>krásný</a:t>
            </a:r>
          </a:p>
          <a:p>
            <a:r>
              <a:rPr lang="cs-CZ" sz="2400" dirty="0" smtClean="0"/>
              <a:t>nepracovat</a:t>
            </a:r>
          </a:p>
          <a:p>
            <a:r>
              <a:rPr lang="cs-CZ" sz="2400" dirty="0" smtClean="0"/>
              <a:t>špatně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HOMONYMA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Homonymum</a:t>
            </a:r>
            <a:r>
              <a:rPr lang="cs-CZ" dirty="0" smtClean="0"/>
              <a:t> (</a:t>
            </a:r>
            <a:r>
              <a:rPr lang="cs-CZ" b="1" dirty="0" smtClean="0"/>
              <a:t>slovo souzvučné)</a:t>
            </a:r>
            <a:r>
              <a:rPr lang="cs-CZ" dirty="0" smtClean="0"/>
              <a:t> je slovo, které má stejnou podobu (zvukovou nebo grafickou) jako slovo jiného významu i původu.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 homonym bývá nahodilý, třeba odvozením slov od podobných základů (</a:t>
            </a:r>
            <a:r>
              <a:rPr lang="cs-CZ" i="1" dirty="0" smtClean="0"/>
              <a:t>vinný</a:t>
            </a:r>
            <a:r>
              <a:rPr lang="cs-CZ" dirty="0" smtClean="0"/>
              <a:t>) nebo přijímáním z cizích jazyků (</a:t>
            </a:r>
            <a:r>
              <a:rPr lang="cs-CZ" i="1" dirty="0" smtClean="0"/>
              <a:t>kolej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Martina\AppData\Local\Microsoft\Windows\Temporary Internet Files\Content.IE5\4Y1T5GHQ\MP900201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653136"/>
            <a:ext cx="2699426" cy="1786120"/>
          </a:xfrm>
          <a:prstGeom prst="rect">
            <a:avLst/>
          </a:prstGeom>
          <a:noFill/>
        </p:spPr>
      </p:pic>
      <p:pic>
        <p:nvPicPr>
          <p:cNvPr id="1031" name="Picture 7" descr="C:\Users\Martina\AppData\Local\Microsoft\Windows\Temporary Internet Files\Content.IE5\387ACS1A\MC900308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725144"/>
            <a:ext cx="1668855" cy="1827291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387ACS1A\MP9004385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284984"/>
            <a:ext cx="1946997" cy="1296144"/>
          </a:xfrm>
          <a:prstGeom prst="rect">
            <a:avLst/>
          </a:prstGeom>
          <a:noFill/>
        </p:spPr>
      </p:pic>
      <p:pic>
        <p:nvPicPr>
          <p:cNvPr id="1028" name="Picture 4" descr="C:\Users\Martina\AppData\Local\Microsoft\Windows\Temporary Internet Files\Content.IE5\387ACS1A\MC9001962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412776"/>
            <a:ext cx="1494130" cy="180045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850106"/>
          </a:xfrm>
        </p:spPr>
        <p:txBody>
          <a:bodyPr>
            <a:normAutofit fontScale="90000"/>
          </a:bodyPr>
          <a:lstStyle/>
          <a:p>
            <a:pPr algn="ctr"/>
            <a:r>
              <a:rPr lang="cs-CZ" cap="none" dirty="0" smtClean="0"/>
              <a:t>PŘIŘAĎTE K SOBĚ JEDNOTLIVÉ OBRÁZKY (HOMONYMA) A POJMENUJTE JE:</a:t>
            </a:r>
            <a:endParaRPr lang="cs-CZ" cap="none" dirty="0"/>
          </a:p>
        </p:txBody>
      </p:sp>
      <p:pic>
        <p:nvPicPr>
          <p:cNvPr id="1026" name="Picture 2" descr="C:\Users\Martina\AppData\Local\Microsoft\Windows\Temporary Internet Files\Content.IE5\1F016NOO\MC9002962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293096"/>
            <a:ext cx="1792586" cy="1735248"/>
          </a:xfrm>
          <a:prstGeom prst="rect">
            <a:avLst/>
          </a:prstGeom>
          <a:noFill/>
        </p:spPr>
      </p:pic>
      <p:pic>
        <p:nvPicPr>
          <p:cNvPr id="1030" name="Picture 6" descr="C:\Users\Martina\AppData\Local\Microsoft\Windows\Temporary Internet Files\Content.IE5\16M01BHF\MP9004009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1196752"/>
            <a:ext cx="1008112" cy="1260448"/>
          </a:xfrm>
          <a:prstGeom prst="rect">
            <a:avLst/>
          </a:prstGeom>
          <a:noFill/>
        </p:spPr>
      </p:pic>
      <p:pic>
        <p:nvPicPr>
          <p:cNvPr id="1033" name="Picture 9" descr="http://www.fiftyfifty.cz/img/souteze/darky380/los20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1196752"/>
            <a:ext cx="1714500" cy="2857500"/>
          </a:xfrm>
          <a:prstGeom prst="rect">
            <a:avLst/>
          </a:prstGeom>
          <a:noFill/>
        </p:spPr>
      </p:pic>
      <p:pic>
        <p:nvPicPr>
          <p:cNvPr id="1039" name="Picture 15" descr="univ celek I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2780928"/>
            <a:ext cx="3882784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5 0.07858 L 0.65869 0.434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" y="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37231E-7 L 0.59844 -0.35636 " pathEditMode="relative" ptsTypes="AA">
                                      <p:cBhvr>
                                        <p:cTn id="1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35 -0.00716 L 0.13715 -0.531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-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8 0.11116 L 0.18316 -0.1823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Rozlište, zda se jedná o slova mnohoznačná nebo homonyma: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6300192" cy="52578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posluchač (vysokoškolský student)</a:t>
            </a:r>
          </a:p>
          <a:p>
            <a:pPr>
              <a:buNone/>
            </a:pPr>
            <a:r>
              <a:rPr lang="cs-CZ" dirty="0" smtClean="0"/>
              <a:t>posluchač (kdo poslouchá rozhlas apod.)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vinice (pozemek osázený vinnou révou)</a:t>
            </a:r>
          </a:p>
          <a:p>
            <a:pPr>
              <a:buNone/>
            </a:pPr>
            <a:r>
              <a:rPr lang="cs-CZ" dirty="0" smtClean="0"/>
              <a:t>vinice (provinilá žena)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stopka (dopravní značka)</a:t>
            </a:r>
          </a:p>
          <a:p>
            <a:pPr>
              <a:buNone/>
            </a:pPr>
            <a:r>
              <a:rPr lang="cs-CZ" dirty="0" smtClean="0"/>
              <a:t>stopka (část jablka)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rys (kočkovitá šelma)</a:t>
            </a:r>
          </a:p>
          <a:p>
            <a:pPr>
              <a:buNone/>
            </a:pPr>
            <a:r>
              <a:rPr lang="cs-CZ" dirty="0" smtClean="0"/>
              <a:t>rys (výkres)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kolej (železniční)</a:t>
            </a:r>
          </a:p>
          <a:p>
            <a:pPr>
              <a:buNone/>
            </a:pPr>
            <a:r>
              <a:rPr lang="cs-CZ" dirty="0" smtClean="0"/>
              <a:t>kolej (vyjetá stopa v půdě)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12160" y="1600200"/>
            <a:ext cx="2736304" cy="52578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slova mnohoznačná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homonyma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homonyma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homonyma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slova mnohoznačná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ěticípá hvězda 4"/>
          <p:cNvSpPr/>
          <p:nvPr/>
        </p:nvSpPr>
        <p:spPr>
          <a:xfrm>
            <a:off x="-252536" y="2852936"/>
            <a:ext cx="9396536" cy="165618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VÝZNAM SLOV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67544" y="2420888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5896" y="2276872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264" y="2492896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RČENÍ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251520" y="1124744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339752" y="692696"/>
            <a:ext cx="4176464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dirty="0" smtClean="0"/>
              <a:t>spojení dvou i více slov, jež má platnost pojmenovací jednotky a vstupuje do věty jako hotový celek</a:t>
            </a:r>
            <a:endParaRPr lang="cs-CZ" sz="1700" dirty="0"/>
          </a:p>
        </p:txBody>
      </p:sp>
      <p:sp>
        <p:nvSpPr>
          <p:cNvPr id="12" name="Elipsa 11"/>
          <p:cNvSpPr/>
          <p:nvPr/>
        </p:nvSpPr>
        <p:spPr>
          <a:xfrm>
            <a:off x="6876256" y="1340768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251520" y="404664"/>
            <a:ext cx="216024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3635896" y="0"/>
            <a:ext cx="216024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vlčí mák, slovní druh</a:t>
            </a:r>
            <a:endParaRPr lang="cs-CZ" dirty="0"/>
          </a:p>
        </p:txBody>
      </p:sp>
      <p:sp>
        <p:nvSpPr>
          <p:cNvPr id="15" name="Obláček 14"/>
          <p:cNvSpPr/>
          <p:nvPr/>
        </p:nvSpPr>
        <p:spPr>
          <a:xfrm>
            <a:off x="6660232" y="620688"/>
            <a:ext cx="216024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0" y="4797152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63688" y="4797152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164288" y="4797152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63888" y="4797152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64088" y="4797152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ANTONYMA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0" y="5943600"/>
            <a:ext cx="12596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stůl</a:t>
            </a:r>
          </a:p>
          <a:p>
            <a:pPr algn="ctr"/>
            <a:r>
              <a:rPr lang="cs-CZ" dirty="0" smtClean="0"/>
              <a:t>Vltava míč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1043608" y="5517232"/>
            <a:ext cx="2304256" cy="134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__________</a:t>
            </a:r>
          </a:p>
          <a:p>
            <a:pPr algn="ctr"/>
            <a:r>
              <a:rPr lang="cs-CZ" sz="1600" dirty="0" smtClean="0"/>
              <a:t>je přenesení významu na základě vnější podobnosti</a:t>
            </a:r>
            <a:endParaRPr lang="cs-CZ" sz="1600" dirty="0"/>
          </a:p>
        </p:txBody>
      </p:sp>
      <p:sp>
        <p:nvSpPr>
          <p:cNvPr id="25" name="Elipsa 24"/>
          <p:cNvSpPr/>
          <p:nvPr/>
        </p:nvSpPr>
        <p:spPr>
          <a:xfrm>
            <a:off x="2915816" y="5589240"/>
            <a:ext cx="1619672" cy="126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metafora je: ….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868144" y="5943600"/>
            <a:ext cx="16196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524328" y="5943600"/>
            <a:ext cx="19442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rys (šelma) x rys (ve tváři)</a:t>
            </a:r>
            <a:endParaRPr lang="cs-CZ" sz="1600" dirty="0"/>
          </a:p>
        </p:txBody>
      </p:sp>
      <p:sp>
        <p:nvSpPr>
          <p:cNvPr id="28" name="Elipsa 27"/>
          <p:cNvSpPr/>
          <p:nvPr/>
        </p:nvSpPr>
        <p:spPr>
          <a:xfrm>
            <a:off x="4427984" y="5943600"/>
            <a:ext cx="16196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světlo, jas, </a:t>
            </a:r>
            <a:r>
              <a:rPr lang="cs-CZ" dirty="0" err="1" smtClean="0"/>
              <a:t>žáře</a:t>
            </a:r>
            <a:endParaRPr lang="cs-CZ" dirty="0"/>
          </a:p>
        </p:txBody>
      </p:sp>
      <p:cxnSp>
        <p:nvCxnSpPr>
          <p:cNvPr id="30" name="Přímá spojovací šipka 29"/>
          <p:cNvCxnSpPr>
            <a:stCxn id="9" idx="4"/>
            <a:endCxn id="6" idx="0"/>
          </p:cNvCxnSpPr>
          <p:nvPr/>
        </p:nvCxnSpPr>
        <p:spPr>
          <a:xfrm rot="16200000" flipH="1">
            <a:off x="845586" y="2006842"/>
            <a:ext cx="648072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6200000" flipH="1">
            <a:off x="3275856" y="1988840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2" idx="4"/>
            <a:endCxn id="8" idx="0"/>
          </p:cNvCxnSpPr>
          <p:nvPr/>
        </p:nvCxnSpPr>
        <p:spPr>
          <a:xfrm rot="16200000" flipH="1">
            <a:off x="7470322" y="2222866"/>
            <a:ext cx="50405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5400000">
            <a:off x="143508" y="5697252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>
            <a:off x="2699792" y="5445224"/>
            <a:ext cx="14401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6200000" flipH="1">
            <a:off x="3203848" y="5445224"/>
            <a:ext cx="21602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6200000" flipH="1">
            <a:off x="4716016" y="5517232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endCxn id="26" idx="0"/>
          </p:cNvCxnSpPr>
          <p:nvPr/>
        </p:nvCxnSpPr>
        <p:spPr>
          <a:xfrm rot="16200000" flipH="1">
            <a:off x="6419918" y="5685538"/>
            <a:ext cx="498376" cy="17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endCxn id="27" idx="1"/>
          </p:cNvCxnSpPr>
          <p:nvPr/>
        </p:nvCxnSpPr>
        <p:spPr>
          <a:xfrm rot="16200000" flipH="1">
            <a:off x="7422557" y="5691015"/>
            <a:ext cx="704293" cy="68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Procvičení: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Učebnice strana 69, cvičení 10, 11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STYBLÍK, V. Český jazyk pro 7. ročník ZŠ, SPN.</a:t>
            </a:r>
          </a:p>
          <a:p>
            <a:pPr>
              <a:buNone/>
            </a:pPr>
            <a:r>
              <a:rPr lang="cs-CZ" dirty="0" smtClean="0"/>
              <a:t>Ilustrace:</a:t>
            </a:r>
          </a:p>
          <a:p>
            <a:r>
              <a:rPr lang="cs-CZ" dirty="0" smtClean="0"/>
              <a:t>klipart MS Office</a:t>
            </a:r>
          </a:p>
          <a:p>
            <a:r>
              <a:rPr lang="cs-CZ" dirty="0" smtClean="0"/>
              <a:t>www.</a:t>
            </a:r>
            <a:r>
              <a:rPr lang="cs-CZ" smtClean="0"/>
              <a:t>fiftyfifty.cz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75</TotalTime>
  <Words>247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HOMONYMA</vt:lpstr>
      <vt:lpstr>Snímek 3</vt:lpstr>
      <vt:lpstr>HOMONYMA</vt:lpstr>
      <vt:lpstr>PŘIŘAĎTE K SOBĚ JEDNOTLIVÉ OBRÁZKY (HOMONYMA) A POJMENUJTE JE:</vt:lpstr>
      <vt:lpstr>Rozlište, zda se jedná o slova mnohoznačná nebo homonyma:</vt:lpstr>
      <vt:lpstr>Snímek 7</vt:lpstr>
      <vt:lpstr>Procvičení:</vt:lpstr>
      <vt:lpstr>Použitá literatura a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HOMONYMA</dc:title>
  <dc:creator>Martina</dc:creator>
  <cp:lastModifiedBy>Martina</cp:lastModifiedBy>
  <cp:revision>12</cp:revision>
  <dcterms:created xsi:type="dcterms:W3CDTF">2010-11-04T11:43:15Z</dcterms:created>
  <dcterms:modified xsi:type="dcterms:W3CDTF">2012-08-06T16:15:36Z</dcterms:modified>
</cp:coreProperties>
</file>