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59" d="100"/>
          <a:sy n="59" d="100"/>
        </p:scale>
        <p:origin x="-7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0FD7E-A6FE-464A-9549-06F68D879B99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A0C86-5A61-46D0-B574-9A252386AA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07C453-D9F6-420F-883D-D57B11DE7154}" type="datetimeFigureOut">
              <a:rPr lang="cs-CZ" smtClean="0"/>
              <a:pPr/>
              <a:t>11.8.2012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631681-6FFF-4FE1-8514-84C6D98E369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VY_32_INOVACE_01_Skladba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(pojmy); VJ a SOU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57224" y="428604"/>
            <a:ext cx="757242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4000" b="1" dirty="0" smtClean="0">
              <a:solidFill>
                <a:schemeClr val="accent1">
                  <a:lumMod val="60000"/>
                  <a:lumOff val="40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Téma hodiny:</a:t>
            </a:r>
          </a:p>
          <a:p>
            <a:endParaRPr lang="cs-CZ" sz="40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endParaRPr lang="cs-CZ" sz="4000" b="1" dirty="0" smtClean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Skladba – vymezení pojmů</a:t>
            </a:r>
          </a:p>
          <a:p>
            <a:pPr algn="ctr"/>
            <a:endParaRPr lang="cs-CZ" sz="40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Rozlišení věty jednoduché a souvětí</a:t>
            </a:r>
          </a:p>
          <a:p>
            <a:pPr algn="ctr"/>
            <a:endParaRPr lang="cs-CZ" sz="1200" b="1" dirty="0" smtClean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 algn="ctr"/>
            <a:endParaRPr lang="cs-CZ" sz="1600" dirty="0" smtClean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16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Mgr. Martina </a:t>
            </a:r>
            <a:r>
              <a:rPr lang="cs-CZ" sz="1600" dirty="0" err="1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Chňoupková</a:t>
            </a:r>
            <a:endParaRPr lang="cs-CZ" sz="16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04664"/>
            <a:ext cx="9144000" cy="655564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i="1" u="sng" dirty="0" smtClean="0"/>
              <a:t>Skladba </a:t>
            </a:r>
            <a:r>
              <a:rPr lang="cs-CZ" sz="2400" dirty="0" smtClean="0"/>
              <a:t>	= nauka o mluvnické a významové stavbě věty, </a:t>
            </a:r>
          </a:p>
          <a:p>
            <a:r>
              <a:rPr lang="cs-CZ" sz="2400" dirty="0" smtClean="0"/>
              <a:t>		o stavbě souvětí</a:t>
            </a:r>
          </a:p>
          <a:p>
            <a:endParaRPr lang="cs-CZ" sz="2400" dirty="0" smtClean="0"/>
          </a:p>
          <a:p>
            <a:r>
              <a:rPr lang="cs-CZ" sz="2400" b="1" i="1" u="sng" dirty="0" smtClean="0"/>
              <a:t>Větný člen</a:t>
            </a:r>
            <a:r>
              <a:rPr lang="cs-CZ" sz="2400" b="1" i="1" dirty="0" smtClean="0"/>
              <a:t>	</a:t>
            </a:r>
            <a:r>
              <a:rPr lang="cs-CZ" sz="2400" i="1" dirty="0" smtClean="0"/>
              <a:t> </a:t>
            </a:r>
            <a:r>
              <a:rPr lang="cs-CZ" sz="2400" dirty="0" smtClean="0"/>
              <a:t>= nejmenší jednotka věty</a:t>
            </a:r>
          </a:p>
          <a:p>
            <a:r>
              <a:rPr lang="cs-CZ" sz="2400" dirty="0" smtClean="0"/>
              <a:t>		= každé plnovýznamové slovo, které vstoupí do 			věty a získá tak svoji větnou funkci</a:t>
            </a:r>
          </a:p>
          <a:p>
            <a:r>
              <a:rPr lang="cs-CZ" sz="2400" dirty="0" smtClean="0"/>
              <a:t>		= může být rozvíjen dalšími větnými členy.</a:t>
            </a:r>
          </a:p>
          <a:p>
            <a:endParaRPr lang="cs-CZ" sz="2400" dirty="0"/>
          </a:p>
          <a:p>
            <a:r>
              <a:rPr lang="cs-CZ" sz="2400" b="1" i="1" u="sng" dirty="0" smtClean="0"/>
              <a:t>Věta</a:t>
            </a:r>
            <a:r>
              <a:rPr lang="cs-CZ" sz="2400" b="1" dirty="0" smtClean="0"/>
              <a:t> </a:t>
            </a:r>
            <a:r>
              <a:rPr lang="cs-CZ" sz="2400" dirty="0" smtClean="0"/>
              <a:t>	= jazyková jednotka, která obsahuje přísudek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= slovní vyjádření myšlenky</a:t>
            </a:r>
          </a:p>
          <a:p>
            <a:r>
              <a:rPr lang="cs-CZ" sz="2400" dirty="0" smtClean="0"/>
              <a:t>                </a:t>
            </a:r>
          </a:p>
          <a:p>
            <a:r>
              <a:rPr lang="cs-CZ" sz="2400" dirty="0" smtClean="0"/>
              <a:t>  </a:t>
            </a:r>
            <a:r>
              <a:rPr lang="cs-CZ" sz="2400" dirty="0"/>
              <a:t>	</a:t>
            </a:r>
            <a:r>
              <a:rPr lang="cs-CZ" sz="2400" u="sng" dirty="0" smtClean="0"/>
              <a:t>jednoduchá</a:t>
            </a:r>
            <a:r>
              <a:rPr lang="cs-CZ" sz="2400" dirty="0" smtClean="0"/>
              <a:t> (větný celek vyjadřující jedinou myšlenku) </a:t>
            </a:r>
          </a:p>
          <a:p>
            <a:endParaRPr lang="cs-CZ" sz="2400" dirty="0"/>
          </a:p>
          <a:p>
            <a:r>
              <a:rPr lang="cs-CZ" sz="2400" dirty="0" smtClean="0"/>
              <a:t> 	</a:t>
            </a:r>
            <a:r>
              <a:rPr lang="cs-CZ" sz="2400" u="sng" dirty="0" smtClean="0"/>
              <a:t>souvětí</a:t>
            </a:r>
            <a:r>
              <a:rPr lang="cs-CZ" sz="2400" dirty="0" smtClean="0"/>
              <a:t> (větný celek složený z více vět, který vyjadřuje 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složitější myšlenku nebo více myšlenek</a:t>
            </a:r>
          </a:p>
          <a:p>
            <a:endParaRPr lang="cs-CZ" sz="2400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51520" y="4725144"/>
            <a:ext cx="5715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16200000" flipH="1">
            <a:off x="144363" y="4832301"/>
            <a:ext cx="714380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142984"/>
            <a:ext cx="8643998" cy="440120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CVIČENÍ: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Rozlište věty jednoduché a souvětí. U souvětí pak určete z kolika vět se skládá.</a:t>
            </a:r>
          </a:p>
          <a:p>
            <a:endParaRPr lang="cs-CZ" sz="2000" dirty="0" smtClean="0"/>
          </a:p>
          <a:p>
            <a:r>
              <a:rPr lang="cs-CZ" sz="2000" dirty="0" smtClean="0"/>
              <a:t>Lvice </a:t>
            </a:r>
            <a:r>
              <a:rPr lang="cs-CZ" sz="2000" dirty="0" err="1"/>
              <a:t>Sabora</a:t>
            </a:r>
            <a:r>
              <a:rPr lang="cs-CZ" sz="2000" dirty="0"/>
              <a:t> olizovala své mládě. Ležela na slunci před skalní jeskyní, která </a:t>
            </a:r>
            <a:endParaRPr lang="cs-CZ" sz="2000" dirty="0" smtClean="0"/>
          </a:p>
          <a:p>
            <a:r>
              <a:rPr lang="cs-CZ" sz="2000" dirty="0" smtClean="0"/>
              <a:t>skrývala její doupě</a:t>
            </a:r>
            <a:r>
              <a:rPr lang="cs-CZ" sz="2000" dirty="0"/>
              <a:t>. Slastně přivírala oči, ale ani na okamžik neochabovala v ostražitosti. Ta </a:t>
            </a:r>
            <a:r>
              <a:rPr lang="cs-CZ" sz="2000" dirty="0" smtClean="0"/>
              <a:t>chlupatá klubíčka </a:t>
            </a:r>
            <a:r>
              <a:rPr lang="cs-CZ" sz="2000" dirty="0"/>
              <a:t>byla zpočátku tři. Kořisti však bylo málo. Podvyživená a hladovějící </a:t>
            </a:r>
            <a:r>
              <a:rPr lang="cs-CZ" sz="2000" dirty="0" err="1"/>
              <a:t>Sabora</a:t>
            </a:r>
            <a:r>
              <a:rPr lang="cs-CZ" sz="2000" dirty="0"/>
              <a:t> </a:t>
            </a:r>
            <a:r>
              <a:rPr lang="cs-CZ" sz="2000" dirty="0" smtClean="0"/>
              <a:t>neměla dostatek </a:t>
            </a:r>
            <a:r>
              <a:rPr lang="cs-CZ" sz="2000" dirty="0"/>
              <a:t>mateřského mléka, aby tři dovádivá lvíčata denně nakrmila. Když pak </a:t>
            </a:r>
            <a:r>
              <a:rPr lang="cs-CZ" sz="2000" dirty="0" smtClean="0"/>
              <a:t>ještě do toho </a:t>
            </a:r>
            <a:r>
              <a:rPr lang="cs-CZ" sz="2000" dirty="0"/>
              <a:t>přišly chladné deště, mláďata onemocněla. Pouze nejsilnější z nich přežilo. </a:t>
            </a:r>
            <a:r>
              <a:rPr lang="cs-CZ" sz="2000" dirty="0" err="1" smtClean="0"/>
              <a:t>Sabora</a:t>
            </a:r>
            <a:r>
              <a:rPr lang="cs-CZ" sz="2000" dirty="0" smtClean="0"/>
              <a:t> truchlila </a:t>
            </a:r>
            <a:r>
              <a:rPr lang="cs-CZ" sz="2000" dirty="0"/>
              <a:t>a </a:t>
            </a:r>
            <a:endParaRPr lang="cs-CZ" sz="2000" dirty="0" smtClean="0"/>
          </a:p>
          <a:p>
            <a:r>
              <a:rPr lang="cs-CZ" sz="2000" dirty="0" smtClean="0"/>
              <a:t>pobíhala </a:t>
            </a:r>
            <a:r>
              <a:rPr lang="cs-CZ" sz="2000" dirty="0"/>
              <a:t>sem a tam kolem bezvládných tělíček, kňučela a sténala. </a:t>
            </a:r>
            <a:r>
              <a:rPr lang="cs-CZ" sz="2000" dirty="0" smtClean="0"/>
              <a:t>Nakonec se </a:t>
            </a:r>
          </a:p>
          <a:p>
            <a:r>
              <a:rPr lang="cs-CZ" sz="2000" dirty="0" smtClean="0"/>
              <a:t>její </a:t>
            </a:r>
            <a:r>
              <a:rPr lang="cs-CZ" sz="2000" dirty="0"/>
              <a:t>divoké </a:t>
            </a:r>
            <a:r>
              <a:rPr lang="cs-CZ" sz="2000" dirty="0" smtClean="0"/>
              <a:t>srdce </a:t>
            </a:r>
            <a:r>
              <a:rPr lang="cs-CZ" sz="2000" dirty="0"/>
              <a:t>upjalo k malému lvíčkovi, který jí </a:t>
            </a:r>
            <a:r>
              <a:rPr lang="cs-CZ" sz="2000" dirty="0" smtClean="0"/>
              <a:t>zbyl.</a:t>
            </a:r>
          </a:p>
          <a:p>
            <a:r>
              <a:rPr lang="cs-CZ" sz="2000" i="1" dirty="0"/>
              <a:t>	</a:t>
            </a:r>
            <a:r>
              <a:rPr lang="cs-CZ" sz="2000" i="1" dirty="0" smtClean="0"/>
              <a:t>				    </a:t>
            </a:r>
            <a:r>
              <a:rPr lang="cs-CZ" sz="1200" i="1" dirty="0" smtClean="0"/>
              <a:t>P</a:t>
            </a:r>
            <a:r>
              <a:rPr lang="cs-CZ" sz="1400" i="1" dirty="0" smtClean="0"/>
              <a:t>odle </a:t>
            </a:r>
            <a:r>
              <a:rPr lang="cs-CZ" sz="1400" i="1" dirty="0"/>
              <a:t>knihy E.R. </a:t>
            </a:r>
            <a:r>
              <a:rPr lang="cs-CZ" sz="1400" i="1" dirty="0" err="1"/>
              <a:t>Burroughse</a:t>
            </a:r>
            <a:r>
              <a:rPr lang="cs-CZ" sz="1400" i="1" dirty="0"/>
              <a:t> Tarzan a zlatý </a:t>
            </a:r>
            <a:r>
              <a:rPr lang="cs-CZ" sz="1400" i="1" dirty="0" smtClean="0"/>
              <a:t>lev</a:t>
            </a:r>
            <a:endParaRPr lang="cs-CZ" sz="1400" i="1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1071546"/>
            <a:ext cx="8786874" cy="51706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Pokud zjistíme, že se jedná o souvětí, můžeme v něm rozlišovat </a:t>
            </a:r>
          </a:p>
          <a:p>
            <a:r>
              <a:rPr lang="cs-CZ" sz="2400" dirty="0" smtClean="0"/>
              <a:t>věty hlavní a vedlejší, dále pak také řídící a závislé.</a:t>
            </a:r>
          </a:p>
          <a:p>
            <a:endParaRPr lang="cs-CZ" sz="2400" dirty="0" smtClean="0"/>
          </a:p>
          <a:p>
            <a:r>
              <a:rPr lang="cs-CZ" sz="2400" b="1" dirty="0" smtClean="0"/>
              <a:t>Věta hlavní (VH) </a:t>
            </a:r>
            <a:r>
              <a:rPr lang="cs-CZ" sz="2400" dirty="0" smtClean="0"/>
              <a:t>je věta v souvětí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která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dirty="0" smtClean="0"/>
              <a:t>není závislá na jiné větě a může tedy stát i samostatně mimo souvětí jako věta jednoduchá. </a:t>
            </a:r>
          </a:p>
          <a:p>
            <a:r>
              <a:rPr lang="cs-CZ" sz="2400" dirty="0" smtClean="0"/>
              <a:t>Každé souvětí musí obsahovat alespoň jednu hlavní větu.</a:t>
            </a:r>
            <a:r>
              <a:rPr lang="cs-CZ" sz="2400" b="1" dirty="0" smtClean="0"/>
              <a:t>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Vedlejší věta (VV)</a:t>
            </a:r>
            <a:r>
              <a:rPr lang="cs-CZ" sz="2400" dirty="0" smtClean="0"/>
              <a:t> je věta v souvětí, která je závislá na jiné řídící </a:t>
            </a:r>
          </a:p>
          <a:p>
            <a:r>
              <a:rPr lang="cs-CZ" sz="2400" dirty="0" smtClean="0"/>
              <a:t>větě. Podobně jako větné členy vytvářejí skladební dvojice, v nichž jeden člen je řídící a druhý závislý, tak i vedlejší věty závisejí na větě hlavní nebo jiné větě vedlejší. Vedlejší větu poznáme podle toho, že nemůže stát samostatně bez své řídící věty.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2844" y="1214422"/>
            <a:ext cx="81859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Určete počet vět v souvětí, rozlište věty hlavní a vedlejší:</a:t>
            </a:r>
          </a:p>
          <a:p>
            <a:endParaRPr lang="cs-CZ" sz="2400" b="1" dirty="0" smtClean="0"/>
          </a:p>
          <a:p>
            <a:endParaRPr lang="cs-CZ" sz="24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42844" y="1214422"/>
            <a:ext cx="878687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400" dirty="0" smtClean="0"/>
          </a:p>
          <a:p>
            <a:endParaRPr lang="pl-PL" sz="2400" dirty="0" smtClean="0"/>
          </a:p>
          <a:p>
            <a:r>
              <a:rPr lang="pl-PL" sz="2600" b="1" dirty="0" smtClean="0"/>
              <a:t>Město </a:t>
            </a:r>
            <a:r>
              <a:rPr lang="pl-PL" sz="2600" b="1" dirty="0"/>
              <a:t>Dobříš je obklopeno ze všech </a:t>
            </a:r>
            <a:r>
              <a:rPr lang="pl-PL" sz="2600" b="1" dirty="0" smtClean="0"/>
              <a:t>stran </a:t>
            </a:r>
            <a:r>
              <a:rPr lang="cs-CZ" sz="2600" b="1" dirty="0" smtClean="0"/>
              <a:t>lesy </a:t>
            </a:r>
            <a:r>
              <a:rPr lang="cs-CZ" sz="2600" b="1" dirty="0"/>
              <a:t>a leží </a:t>
            </a:r>
            <a:r>
              <a:rPr lang="cs-CZ" sz="2600" b="1" dirty="0" smtClean="0"/>
              <a:t>v nadmořské </a:t>
            </a:r>
            <a:r>
              <a:rPr lang="cs-CZ" sz="2600" b="1" dirty="0"/>
              <a:t>výšce 371 metrů </a:t>
            </a:r>
            <a:r>
              <a:rPr lang="cs-CZ" sz="2600" b="1" dirty="0" smtClean="0"/>
              <a:t>nad mořem</a:t>
            </a:r>
            <a:r>
              <a:rPr lang="cs-CZ" sz="2600" b="1" dirty="0"/>
              <a:t>. Z hlediska </a:t>
            </a:r>
            <a:r>
              <a:rPr lang="cs-CZ" sz="2600" b="1" dirty="0" smtClean="0"/>
              <a:t> historického </a:t>
            </a:r>
            <a:r>
              <a:rPr lang="cs-CZ" sz="2600" b="1" dirty="0"/>
              <a:t>vývoje je </a:t>
            </a:r>
            <a:r>
              <a:rPr lang="cs-CZ" sz="2600" b="1" dirty="0" smtClean="0"/>
              <a:t>Dobříš osídlena </a:t>
            </a:r>
            <a:r>
              <a:rPr lang="cs-CZ" sz="2600" b="1" dirty="0"/>
              <a:t>od </a:t>
            </a:r>
            <a:r>
              <a:rPr lang="cs-CZ" sz="2600" b="1" dirty="0" smtClean="0"/>
              <a:t>pradávna, jelikož nejstarší archeologické  n</a:t>
            </a:r>
            <a:r>
              <a:rPr lang="pl-PL" sz="2600" b="1" dirty="0" smtClean="0"/>
              <a:t>álezy </a:t>
            </a:r>
            <a:r>
              <a:rPr lang="pl-PL" sz="2600" b="1" dirty="0"/>
              <a:t>pocházejí </a:t>
            </a:r>
            <a:r>
              <a:rPr lang="pl-PL" sz="2600" b="1" dirty="0" smtClean="0"/>
              <a:t>už z </a:t>
            </a:r>
            <a:r>
              <a:rPr lang="pl-PL" sz="2600" b="1" dirty="0"/>
              <a:t>mladší doby </a:t>
            </a:r>
            <a:r>
              <a:rPr lang="pl-PL" sz="2600" b="1" dirty="0" smtClean="0"/>
              <a:t>kamenné. V </a:t>
            </a:r>
            <a:r>
              <a:rPr lang="pl-PL" sz="2600" b="1" dirty="0"/>
              <a:t>dobříšském muzeu je uložen </a:t>
            </a:r>
            <a:r>
              <a:rPr lang="pl-PL" sz="2600" b="1" dirty="0" smtClean="0"/>
              <a:t>pozůstatek </a:t>
            </a:r>
            <a:r>
              <a:rPr lang="cs-CZ" sz="2600" b="1" dirty="0" smtClean="0"/>
              <a:t>kamenné sekery, která pochází  </a:t>
            </a:r>
            <a:r>
              <a:rPr lang="cs-CZ" sz="2600" b="1" dirty="0"/>
              <a:t>z období přibližně 3500 </a:t>
            </a:r>
            <a:r>
              <a:rPr lang="cs-CZ" sz="2600" b="1" dirty="0" smtClean="0"/>
              <a:t>let př.n.l.,  </a:t>
            </a:r>
            <a:r>
              <a:rPr lang="cs-CZ" sz="2600" b="1" dirty="0"/>
              <a:t>nalezený u Dobříše. Dalším nálezem </a:t>
            </a:r>
            <a:r>
              <a:rPr lang="cs-CZ" sz="2600" b="1" dirty="0" smtClean="0"/>
              <a:t>je část </a:t>
            </a:r>
            <a:r>
              <a:rPr lang="cs-CZ" sz="2600" b="1" dirty="0"/>
              <a:t>hradiště na vrchu Hradec u Dobříše, </a:t>
            </a:r>
            <a:r>
              <a:rPr lang="cs-CZ" sz="2600" b="1" dirty="0" smtClean="0"/>
              <a:t>jež mělo </a:t>
            </a:r>
            <a:r>
              <a:rPr lang="cs-CZ" sz="2600" b="1" dirty="0"/>
              <a:t>původně rozměry 220 m délky a 94 m </a:t>
            </a:r>
            <a:r>
              <a:rPr lang="cs-CZ" sz="2600" b="1" dirty="0" smtClean="0"/>
              <a:t>šířky. Kamenný val, který hradiště obklopoval, byl velice bytelný, poněvadž měřil 12 m a jeho výška dosahovala  3 až 5 m.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28596" y="1285860"/>
          <a:ext cx="5334000" cy="1786890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404834"/>
                <a:gridCol w="357166"/>
                <a:gridCol w="381000"/>
                <a:gridCol w="381000"/>
                <a:gridCol w="381000"/>
                <a:gridCol w="381000"/>
                <a:gridCol w="381000"/>
              </a:tblGrid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270"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14282" y="3500438"/>
            <a:ext cx="912170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Přišel se k nám dívat na film, protože se mu rozbila televize. (souvětí x jednoduchá)</a:t>
            </a:r>
          </a:p>
          <a:p>
            <a:pPr marL="342900" indent="-342900">
              <a:buAutoNum type="arabicPeriod"/>
            </a:pPr>
            <a:r>
              <a:rPr lang="cs-CZ" dirty="0" smtClean="0"/>
              <a:t>Koupím si červené, žluté a také bílé růže. (souvětí x jednoduchá)</a:t>
            </a:r>
          </a:p>
          <a:p>
            <a:pPr marL="342900" indent="-342900">
              <a:buAutoNum type="arabicPeriod"/>
            </a:pPr>
            <a:r>
              <a:rPr lang="cs-CZ" dirty="0" smtClean="0"/>
              <a:t>Co se to se mnou děje? (souvětí x jednoduchá)</a:t>
            </a:r>
          </a:p>
          <a:p>
            <a:pPr marL="342900" indent="-342900">
              <a:buAutoNum type="arabicPeriod"/>
            </a:pPr>
            <a:r>
              <a:rPr lang="cs-CZ" dirty="0" smtClean="0"/>
              <a:t>Napadlo mě, </a:t>
            </a:r>
            <a:r>
              <a:rPr lang="cs-CZ" u="sng" dirty="0" smtClean="0"/>
              <a:t>že </a:t>
            </a:r>
            <a:r>
              <a:rPr lang="cs-CZ" u="sng" dirty="0" smtClean="0"/>
              <a:t>se sejdeme </a:t>
            </a:r>
            <a:r>
              <a:rPr lang="cs-CZ" u="sng" dirty="0" smtClean="0"/>
              <a:t>až u kina</a:t>
            </a:r>
            <a:r>
              <a:rPr lang="cs-CZ" dirty="0" smtClean="0"/>
              <a:t>. (hlavní x vedlejší)</a:t>
            </a:r>
          </a:p>
          <a:p>
            <a:pPr marL="342900" indent="-342900">
              <a:buAutoNum type="arabicPeriod"/>
            </a:pPr>
            <a:r>
              <a:rPr lang="cs-CZ" dirty="0" smtClean="0"/>
              <a:t>Když jsem byla malá, ráda jsem si hrála s panenkami. (souvětí x jednoduchá)</a:t>
            </a:r>
          </a:p>
          <a:p>
            <a:pPr marL="342900" indent="-342900">
              <a:buAutoNum type="arabicPeriod"/>
            </a:pPr>
            <a:r>
              <a:rPr lang="cs-CZ" dirty="0" smtClean="0"/>
              <a:t>Jan Hus byl upálen, protože nesouhlasil s názory církve. (souvětí x jednoduchá)</a:t>
            </a:r>
          </a:p>
          <a:p>
            <a:pPr marL="342900" indent="-342900">
              <a:buAutoNum type="arabicPeriod"/>
            </a:pPr>
            <a:r>
              <a:rPr lang="cs-CZ" u="sng" dirty="0" smtClean="0"/>
              <a:t>Když bude pršet</a:t>
            </a:r>
            <a:r>
              <a:rPr lang="cs-CZ" dirty="0" smtClean="0"/>
              <a:t>, nikam nepůjdeme. (hlavní x vedlejší)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0694" y="1428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GREPL, Miroslav. Příruční mluvnice češtiny. [kolektiv autorů] ; Praha : Lidové noviny, 1996.</a:t>
            </a:r>
          </a:p>
          <a:p>
            <a:r>
              <a:rPr lang="cs-CZ" sz="2800" dirty="0" err="1" smtClean="0"/>
              <a:t>Burroughse</a:t>
            </a:r>
            <a:r>
              <a:rPr lang="cs-CZ" sz="2800" dirty="0" smtClean="0"/>
              <a:t>, E.R. Tarzan a zlatý lev.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Ilustrace:</a:t>
            </a:r>
          </a:p>
          <a:p>
            <a:r>
              <a:rPr lang="cs-CZ" dirty="0" smtClean="0"/>
              <a:t>www.</a:t>
            </a:r>
            <a:r>
              <a:rPr lang="cs-CZ" dirty="0" err="1" smtClean="0"/>
              <a:t>mestodobris.cz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113</TotalTime>
  <Words>552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Použitá literatura a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HP</cp:lastModifiedBy>
  <cp:revision>17</cp:revision>
  <dcterms:created xsi:type="dcterms:W3CDTF">2010-06-09T10:04:07Z</dcterms:created>
  <dcterms:modified xsi:type="dcterms:W3CDTF">2012-08-11T17:47:23Z</dcterms:modified>
</cp:coreProperties>
</file>