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64" r:id="rId2"/>
    <p:sldId id="265" r:id="rId3"/>
    <p:sldId id="257" r:id="rId4"/>
    <p:sldId id="259" r:id="rId5"/>
    <p:sldId id="261" r:id="rId6"/>
    <p:sldId id="262" r:id="rId7"/>
    <p:sldId id="263" r:id="rId8"/>
    <p:sldId id="26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38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 Mgr. Radmila Uzlíková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VY_42_INOVACE_09_ODČÍTÁNÍ V OBORU </a:t>
          </a:r>
          <a:r>
            <a:rPr lang="cs-CZ" smtClean="0"/>
            <a:t>0 </a:t>
          </a:r>
          <a:r>
            <a:rPr lang="cs-CZ" smtClean="0"/>
            <a:t>- 10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Odčítání v oboru 0 - 10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Matematika  pro  1. 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 custLinFactNeighborX="0" custLinFactNeighborY="0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0044EEB-3684-4C7B-A15A-36710FF710F9}" type="presOf" srcId="{39F8B381-5807-488E-AC22-73DD4140ED4A}" destId="{71045F8C-00FA-488E-A7BD-E2E6753D979D}" srcOrd="0" destOrd="0" presId="urn:microsoft.com/office/officeart/2005/8/layout/target3"/>
    <dgm:cxn modelId="{E34E5C37-472C-4C1A-A033-D6559E00886B}" type="presOf" srcId="{445C7998-7549-48B0-BD68-D4F0167F02E5}" destId="{BC35EE03-4121-4EF9-923D-7CB6D30D358D}" srcOrd="0" destOrd="0" presId="urn:microsoft.com/office/officeart/2005/8/layout/target3"/>
    <dgm:cxn modelId="{05AC29B0-485B-49F5-A71A-62301EF95875}" type="presOf" srcId="{DAEA276B-ECF9-46F6-A7D3-4693B2D32BC4}" destId="{F69A1436-182C-465B-AD7F-FE48E0C090C1}" srcOrd="1" destOrd="0" presId="urn:microsoft.com/office/officeart/2005/8/layout/target3"/>
    <dgm:cxn modelId="{173AE252-3BEE-49D8-B85F-8176A8BF857D}" type="presOf" srcId="{EBC41103-E2E5-4D48-9B4B-425520D3D098}" destId="{50C2F88D-8688-44C2-A854-691F34009D3B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80F4EF34-29AC-47BF-BAEE-AA1485186322}" type="presOf" srcId="{C73C7642-F245-4585-8F88-243F9FAEF6CA}" destId="{97289DF2-90F4-4EC2-A9FC-633B00BAB610}" srcOrd="0" destOrd="0" presId="urn:microsoft.com/office/officeart/2005/8/layout/target3"/>
    <dgm:cxn modelId="{38DB8A77-9030-44A4-94A3-56DAA578FD0C}" type="presOf" srcId="{019433A1-1324-4DE1-9E6F-32B851095F74}" destId="{A3817367-F2BC-482F-8832-FA00B51DCCF3}" srcOrd="0" destOrd="0" presId="urn:microsoft.com/office/officeart/2005/8/layout/target3"/>
    <dgm:cxn modelId="{AEB6262C-FE0A-42D4-B3C7-EFAF7EC874C9}" type="presOf" srcId="{FBBFC3EA-9D9D-4F3A-BEA6-9C2C0E46BF20}" destId="{832BF48F-0145-4429-9E02-8FCA946CCE9E}" srcOrd="1" destOrd="0" presId="urn:microsoft.com/office/officeart/2005/8/layout/target3"/>
    <dgm:cxn modelId="{4E3172A0-3C10-421F-9AF5-190B00D53F87}" type="presOf" srcId="{FBBFC3EA-9D9D-4F3A-BEA6-9C2C0E46BF20}" destId="{643EA938-EDE0-4533-ACCC-D2BD6F3A527C}" srcOrd="0" destOrd="0" presId="urn:microsoft.com/office/officeart/2005/8/layout/target3"/>
    <dgm:cxn modelId="{10BD1FB3-8B10-46BD-9828-3502BC280045}" type="presOf" srcId="{DAEA276B-ECF9-46F6-A7D3-4693B2D32BC4}" destId="{CDED6FE3-AD8F-4ACC-B6B8-710EDDD97598}" srcOrd="0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0B84A221-732E-482C-AD0D-51EBA10FCFB7}" type="presOf" srcId="{019433A1-1324-4DE1-9E6F-32B851095F74}" destId="{E7297F21-D4FD-4A41-AE58-814D01A6B5E7}" srcOrd="1" destOrd="0" presId="urn:microsoft.com/office/officeart/2005/8/layout/target3"/>
    <dgm:cxn modelId="{C6165226-1A08-4655-A5DF-9210E7655E6D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D9DA3B4-3D9F-41DD-9C2D-B8891674B8E6}" type="presOf" srcId="{EBC41103-E2E5-4D48-9B4B-425520D3D098}" destId="{F969C235-9271-4D34-B740-D627A121CAD0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938EB8B-B256-4998-B304-A4E696C3B60B}" type="presOf" srcId="{445C7998-7549-48B0-BD68-D4F0167F02E5}" destId="{4D19AB04-24FA-40C2-B203-52AE3D15E171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2A3EC5F4-BF45-4907-9CA4-63A4AFFC80C3}" type="presParOf" srcId="{71045F8C-00FA-488E-A7BD-E2E6753D979D}" destId="{3577EC6B-C980-4F34-8C69-4365E7B8FC8C}" srcOrd="0" destOrd="0" presId="urn:microsoft.com/office/officeart/2005/8/layout/target3"/>
    <dgm:cxn modelId="{B0A1D31C-3ECF-4D7A-BF67-38443E4A713B}" type="presParOf" srcId="{71045F8C-00FA-488E-A7BD-E2E6753D979D}" destId="{6940EB87-DC1D-4BC3-9408-9AC2E1FFC039}" srcOrd="1" destOrd="0" presId="urn:microsoft.com/office/officeart/2005/8/layout/target3"/>
    <dgm:cxn modelId="{62364F54-7E17-4AF0-901F-C4F9BE52ECF8}" type="presParOf" srcId="{71045F8C-00FA-488E-A7BD-E2E6753D979D}" destId="{BC35EE03-4121-4EF9-923D-7CB6D30D358D}" srcOrd="2" destOrd="0" presId="urn:microsoft.com/office/officeart/2005/8/layout/target3"/>
    <dgm:cxn modelId="{5138742B-4EB5-4147-8CBB-FF6A8F35CB0F}" type="presParOf" srcId="{71045F8C-00FA-488E-A7BD-E2E6753D979D}" destId="{C95EEA27-3CBF-4645-A92D-9D8AF5C1CBFC}" srcOrd="3" destOrd="0" presId="urn:microsoft.com/office/officeart/2005/8/layout/target3"/>
    <dgm:cxn modelId="{9F59E3FE-B336-467C-BC7A-49E59B923D64}" type="presParOf" srcId="{71045F8C-00FA-488E-A7BD-E2E6753D979D}" destId="{851BB866-B6AE-4566-893F-4C635BA974FC}" srcOrd="4" destOrd="0" presId="urn:microsoft.com/office/officeart/2005/8/layout/target3"/>
    <dgm:cxn modelId="{03142066-8215-4936-BEC9-06B063451717}" type="presParOf" srcId="{71045F8C-00FA-488E-A7BD-E2E6753D979D}" destId="{643EA938-EDE0-4533-ACCC-D2BD6F3A527C}" srcOrd="5" destOrd="0" presId="urn:microsoft.com/office/officeart/2005/8/layout/target3"/>
    <dgm:cxn modelId="{2255663C-20E1-40ED-B0FD-50C6D0948FD5}" type="presParOf" srcId="{71045F8C-00FA-488E-A7BD-E2E6753D979D}" destId="{92F31B18-D66D-4CC7-89B9-378928DE877D}" srcOrd="6" destOrd="0" presId="urn:microsoft.com/office/officeart/2005/8/layout/target3"/>
    <dgm:cxn modelId="{50D7A4E3-521B-4361-AC4C-FBDB70B7EB55}" type="presParOf" srcId="{71045F8C-00FA-488E-A7BD-E2E6753D979D}" destId="{902074E1-B931-4618-97F1-FADBE82E9C3C}" srcOrd="7" destOrd="0" presId="urn:microsoft.com/office/officeart/2005/8/layout/target3"/>
    <dgm:cxn modelId="{4873AE63-53F3-46EC-8326-A0623D7C604D}" type="presParOf" srcId="{71045F8C-00FA-488E-A7BD-E2E6753D979D}" destId="{A3817367-F2BC-482F-8832-FA00B51DCCF3}" srcOrd="8" destOrd="0" presId="urn:microsoft.com/office/officeart/2005/8/layout/target3"/>
    <dgm:cxn modelId="{09041827-30D1-4435-A171-77861CC6732C}" type="presParOf" srcId="{71045F8C-00FA-488E-A7BD-E2E6753D979D}" destId="{626ABFF6-56C8-4386-B662-68EC364EED9D}" srcOrd="9" destOrd="0" presId="urn:microsoft.com/office/officeart/2005/8/layout/target3"/>
    <dgm:cxn modelId="{B985765B-42DF-46BC-9C08-B4FF25F4599B}" type="presParOf" srcId="{71045F8C-00FA-488E-A7BD-E2E6753D979D}" destId="{6DB11F1C-D028-4800-9625-6611CA9DE6D4}" srcOrd="10" destOrd="0" presId="urn:microsoft.com/office/officeart/2005/8/layout/target3"/>
    <dgm:cxn modelId="{AAC0BE92-7D17-4C1B-97BD-8D67A1FDBC2D}" type="presParOf" srcId="{71045F8C-00FA-488E-A7BD-E2E6753D979D}" destId="{CDED6FE3-AD8F-4ACC-B6B8-710EDDD97598}" srcOrd="11" destOrd="0" presId="urn:microsoft.com/office/officeart/2005/8/layout/target3"/>
    <dgm:cxn modelId="{79F03C04-FA26-4058-9FA2-BE33FD8B6822}" type="presParOf" srcId="{71045F8C-00FA-488E-A7BD-E2E6753D979D}" destId="{397AC6D7-84A6-4150-958F-83C92D9ACF38}" srcOrd="12" destOrd="0" presId="urn:microsoft.com/office/officeart/2005/8/layout/target3"/>
    <dgm:cxn modelId="{3287B443-61BF-4FA6-BCDF-7DAD69DA1D57}" type="presParOf" srcId="{71045F8C-00FA-488E-A7BD-E2E6753D979D}" destId="{D7419528-33A6-416D-9E64-B3F7915C5149}" srcOrd="13" destOrd="0" presId="urn:microsoft.com/office/officeart/2005/8/layout/target3"/>
    <dgm:cxn modelId="{D52BB872-E1C7-4EC4-BF0B-3DACFB013256}" type="presParOf" srcId="{71045F8C-00FA-488E-A7BD-E2E6753D979D}" destId="{97289DF2-90F4-4EC2-A9FC-633B00BAB610}" srcOrd="14" destOrd="0" presId="urn:microsoft.com/office/officeart/2005/8/layout/target3"/>
    <dgm:cxn modelId="{A9208B1D-28A7-4618-9BB0-B4A5F1D30339}" type="presParOf" srcId="{71045F8C-00FA-488E-A7BD-E2E6753D979D}" destId="{234EBA9D-95B4-4C20-A84E-6F65F1085DC6}" srcOrd="15" destOrd="0" presId="urn:microsoft.com/office/officeart/2005/8/layout/target3"/>
    <dgm:cxn modelId="{1D07B686-4F06-4C7C-BE43-892E3B95E423}" type="presParOf" srcId="{71045F8C-00FA-488E-A7BD-E2E6753D979D}" destId="{12255512-213F-41DF-90A6-8B4CD74A2B52}" srcOrd="16" destOrd="0" presId="urn:microsoft.com/office/officeart/2005/8/layout/target3"/>
    <dgm:cxn modelId="{9759EE93-7C22-4782-899E-2C7795791E6D}" type="presParOf" srcId="{71045F8C-00FA-488E-A7BD-E2E6753D979D}" destId="{50C2F88D-8688-44C2-A854-691F34009D3B}" srcOrd="17" destOrd="0" presId="urn:microsoft.com/office/officeart/2005/8/layout/target3"/>
    <dgm:cxn modelId="{62950F19-0795-4324-B294-556FB68002E7}" type="presParOf" srcId="{71045F8C-00FA-488E-A7BD-E2E6753D979D}" destId="{4D19AB04-24FA-40C2-B203-52AE3D15E171}" srcOrd="18" destOrd="0" presId="urn:microsoft.com/office/officeart/2005/8/layout/target3"/>
    <dgm:cxn modelId="{F005FF5E-924C-426A-AC58-6423BC7F87CB}" type="presParOf" srcId="{71045F8C-00FA-488E-A7BD-E2E6753D979D}" destId="{832BF48F-0145-4429-9E02-8FCA946CCE9E}" srcOrd="19" destOrd="0" presId="urn:microsoft.com/office/officeart/2005/8/layout/target3"/>
    <dgm:cxn modelId="{D5ED375C-DD64-4F53-A730-ECD9216845CB}" type="presParOf" srcId="{71045F8C-00FA-488E-A7BD-E2E6753D979D}" destId="{E7297F21-D4FD-4A41-AE58-814D01A6B5E7}" srcOrd="20" destOrd="0" presId="urn:microsoft.com/office/officeart/2005/8/layout/target3"/>
    <dgm:cxn modelId="{31000515-3587-43FF-81BB-B24F535884FA}" type="presParOf" srcId="{71045F8C-00FA-488E-A7BD-E2E6753D979D}" destId="{F69A1436-182C-465B-AD7F-FE48E0C090C1}" srcOrd="21" destOrd="0" presId="urn:microsoft.com/office/officeart/2005/8/layout/target3"/>
    <dgm:cxn modelId="{932A8088-C19D-42DB-9865-58D7EACF8AA6}" type="presParOf" srcId="{71045F8C-00FA-488E-A7BD-E2E6753D979D}" destId="{AA41A67C-3D3F-4AE9-9E0F-5D7F7BB2E741}" srcOrd="22" destOrd="0" presId="urn:microsoft.com/office/officeart/2005/8/layout/target3"/>
    <dgm:cxn modelId="{282420E6-BC82-45F8-8BE1-AC113494597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 Mgr. Radmila Uzlíková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VY_42_INOVACE_09_ODČÍTÁNÍ V OBORU </a:t>
          </a:r>
          <a:r>
            <a:rPr lang="cs-CZ" sz="1400" kern="1200" smtClean="0"/>
            <a:t>0 </a:t>
          </a:r>
          <a:r>
            <a:rPr lang="cs-CZ" sz="1400" kern="1200" smtClean="0"/>
            <a:t>- 10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Matematika  pro  1. 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Odčítání v oboru 0 - 10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52200C-6CF5-4B19-BC72-2213C9DC411F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2B6E7A-3050-4EEF-86DF-0C4660E75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34873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52200C-6CF5-4B19-BC72-2213C9DC411F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2B6E7A-3050-4EEF-86DF-0C4660E75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21979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52200C-6CF5-4B19-BC72-2213C9DC411F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2B6E7A-3050-4EEF-86DF-0C4660E75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35338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52200C-6CF5-4B19-BC72-2213C9DC411F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2B6E7A-3050-4EEF-86DF-0C4660E75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9244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52200C-6CF5-4B19-BC72-2213C9DC411F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2B6E7A-3050-4EEF-86DF-0C4660E75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08243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52200C-6CF5-4B19-BC72-2213C9DC411F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2B6E7A-3050-4EEF-86DF-0C4660E75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77159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52200C-6CF5-4B19-BC72-2213C9DC411F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2B6E7A-3050-4EEF-86DF-0C4660E75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45146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52200C-6CF5-4B19-BC72-2213C9DC411F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2B6E7A-3050-4EEF-86DF-0C4660E75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97675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52200C-6CF5-4B19-BC72-2213C9DC411F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2B6E7A-3050-4EEF-86DF-0C4660E75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52029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52200C-6CF5-4B19-BC72-2213C9DC411F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2B6E7A-3050-4EEF-86DF-0C4660E75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95386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52200C-6CF5-4B19-BC72-2213C9DC411F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2B6E7A-3050-4EEF-86DF-0C4660E75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08097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52200C-6CF5-4B19-BC72-2213C9DC411F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2B6E7A-3050-4EEF-86DF-0C4660E75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28771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373010450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588082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692696"/>
            <a:ext cx="7056784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            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A N O T A C E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Určeno pro  1. ročník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Orientace  a odčítání v řadě čísel  0 – 10 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Práce  na  interaktivní  tabuli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Tisk jednotlivých částí ( tužka) – práce jednotlivců i ve skupině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Inovace: Kontrola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práce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pomocí interaktivní tabule, tolerance různých názorů při skupinové práci 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 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067232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4644007" y="641203"/>
            <a:ext cx="3965219" cy="1523239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Zapiš   příklad</a:t>
            </a:r>
            <a:endParaRPr lang="cs-CZ" sz="3600" dirty="0">
              <a:solidFill>
                <a:schemeClr val="tx1"/>
              </a:solidFill>
            </a:endParaRPr>
          </a:p>
        </p:txBody>
      </p:sp>
      <p:pic>
        <p:nvPicPr>
          <p:cNvPr id="9" name="Picture 5" descr="C:\Users\Uzlíková\AppData\Local\Microsoft\Windows\Temporary Internet Files\Content.IE5\11LLIEOY\MC90043000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8993" y="1213215"/>
            <a:ext cx="460698" cy="554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5" descr="C:\Users\Uzlíková\AppData\Local\Microsoft\Windows\Temporary Internet Files\Content.IE5\11LLIEOY\MC90043000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5192" y="2267231"/>
            <a:ext cx="460698" cy="554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5" descr="C:\Users\Uzlíková\AppData\Local\Microsoft\Windows\Temporary Internet Files\Content.IE5\11LLIEOY\MC90043000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435836"/>
            <a:ext cx="460698" cy="554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5" descr="C:\Users\Uzlíková\AppData\Local\Microsoft\Windows\Temporary Internet Files\Content.IE5\11LLIEOY\MC90043000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8316" y="1887312"/>
            <a:ext cx="460698" cy="554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5" descr="C:\Users\Uzlíková\AppData\Local\Microsoft\Windows\Temporary Internet Files\Content.IE5\11LLIEOY\MC90043000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9014" y="1751317"/>
            <a:ext cx="460698" cy="554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5" descr="C:\Users\Uzlíková\AppData\Local\Microsoft\Windows\Temporary Internet Files\Content.IE5\11LLIEOY\MC90043000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9014" y="881573"/>
            <a:ext cx="460698" cy="554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5" descr="C:\Users\Uzlíková\AppData\Local\Microsoft\Windows\Temporary Internet Files\Content.IE5\11LLIEOY\MC90043000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5890" y="1197054"/>
            <a:ext cx="460698" cy="554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5" descr="C:\Users\Uzlíková\AppData\Local\Microsoft\Windows\Temporary Internet Files\Content.IE5\11LLIEOY\MC90043000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484784"/>
            <a:ext cx="460698" cy="554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7" name="Přímá spojnice 16"/>
          <p:cNvCxnSpPr/>
          <p:nvPr/>
        </p:nvCxnSpPr>
        <p:spPr>
          <a:xfrm>
            <a:off x="2584426" y="1213215"/>
            <a:ext cx="475265" cy="67409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1051032" y="1930182"/>
            <a:ext cx="475265" cy="67409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1502283" y="1657746"/>
            <a:ext cx="475265" cy="67409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2123728" y="1375918"/>
            <a:ext cx="475265" cy="67409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Obdélník 17"/>
          <p:cNvSpPr/>
          <p:nvPr/>
        </p:nvSpPr>
        <p:spPr>
          <a:xfrm>
            <a:off x="1749363" y="2821494"/>
            <a:ext cx="1915566" cy="515914"/>
          </a:xfrm>
          <a:prstGeom prst="rect">
            <a:avLst/>
          </a:prstGeom>
          <a:solidFill>
            <a:srgbClr val="92D050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3923928" y="5705465"/>
            <a:ext cx="1915566" cy="515914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32" name="Picture 8" descr="C:\Users\Uzlíková\AppData\Local\Microsoft\Windows\Temporary Internet Files\Content.IE5\0M2ESA71\MP90041406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38250" y="3772759"/>
            <a:ext cx="786939" cy="576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3" name="Picture 8" descr="C:\Users\Uzlíková\AppData\Local\Microsoft\Windows\Temporary Internet Files\Content.IE5\0M2ESA71\MP90041406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39494" y="3772759"/>
            <a:ext cx="786939" cy="576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4" name="Picture 8" descr="C:\Users\Uzlíková\AppData\Local\Microsoft\Windows\Temporary Internet Files\Content.IE5\0M2ESA71\MP90041406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04384" y="4424982"/>
            <a:ext cx="786939" cy="576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5" name="Picture 8" descr="C:\Users\Uzlíková\AppData\Local\Microsoft\Windows\Temporary Internet Files\Content.IE5\0M2ESA71\MP90041406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40313" y="5902313"/>
            <a:ext cx="786939" cy="576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6" name="Picture 8" descr="C:\Users\Uzlíková\AppData\Local\Microsoft\Windows\Temporary Internet Files\Content.IE5\0M2ESA71\MP90041406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40313" y="5174794"/>
            <a:ext cx="786939" cy="576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7" name="Picture 8" descr="C:\Users\Uzlíková\AppData\Local\Microsoft\Windows\Temporary Internet Files\Content.IE5\0M2ESA71\MP90041406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2305" y="5138609"/>
            <a:ext cx="786939" cy="576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8" name="Picture 8" descr="C:\Users\Uzlíková\AppData\Local\Microsoft\Windows\Temporary Internet Files\Content.IE5\0M2ESA71\MP90041406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4579" y="4386713"/>
            <a:ext cx="786939" cy="576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9" name="Picture 8" descr="C:\Users\Uzlíková\AppData\Local\Microsoft\Windows\Temporary Internet Files\Content.IE5\0M2ESA71\MP90041406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4252" y="3772759"/>
            <a:ext cx="786939" cy="576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0" name="Picture 8" descr="C:\Users\Uzlíková\AppData\Local\Microsoft\Windows\Temporary Internet Files\Content.IE5\0M2ESA71\MP90041406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1483" y="4391541"/>
            <a:ext cx="786939" cy="576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6" name="Přímá spojnice 25"/>
          <p:cNvCxnSpPr/>
          <p:nvPr/>
        </p:nvCxnSpPr>
        <p:spPr>
          <a:xfrm>
            <a:off x="7640313" y="5902313"/>
            <a:ext cx="968913" cy="57606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52"/>
          <p:cNvCxnSpPr/>
          <p:nvPr/>
        </p:nvCxnSpPr>
        <p:spPr>
          <a:xfrm>
            <a:off x="6468084" y="5138609"/>
            <a:ext cx="968913" cy="57606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53"/>
          <p:cNvCxnSpPr/>
          <p:nvPr/>
        </p:nvCxnSpPr>
        <p:spPr>
          <a:xfrm>
            <a:off x="7481028" y="5058853"/>
            <a:ext cx="968913" cy="57606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81775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4644007" y="641203"/>
            <a:ext cx="3965219" cy="1523239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Zapiš   příklad</a:t>
            </a:r>
            <a:endParaRPr lang="cs-CZ" sz="3600" dirty="0">
              <a:solidFill>
                <a:schemeClr val="tx1"/>
              </a:solidFill>
            </a:endParaRPr>
          </a:p>
        </p:txBody>
      </p:sp>
      <p:pic>
        <p:nvPicPr>
          <p:cNvPr id="9" name="Picture 5" descr="C:\Users\Uzlíková\AppData\Local\Microsoft\Windows\Temporary Internet Files\Content.IE5\11LLIEOY\MC90043000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8993" y="1213215"/>
            <a:ext cx="460698" cy="554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5" descr="C:\Users\Uzlíková\AppData\Local\Microsoft\Windows\Temporary Internet Files\Content.IE5\11LLIEOY\MC90043000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5192" y="2267231"/>
            <a:ext cx="460698" cy="554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5" descr="C:\Users\Uzlíková\AppData\Local\Microsoft\Windows\Temporary Internet Files\Content.IE5\11LLIEOY\MC90043000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435836"/>
            <a:ext cx="460698" cy="554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5" descr="C:\Users\Uzlíková\AppData\Local\Microsoft\Windows\Temporary Internet Files\Content.IE5\11LLIEOY\MC90043000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8316" y="1887312"/>
            <a:ext cx="460698" cy="554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5" descr="C:\Users\Uzlíková\AppData\Local\Microsoft\Windows\Temporary Internet Files\Content.IE5\11LLIEOY\MC90043000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9014" y="1751317"/>
            <a:ext cx="460698" cy="554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5" descr="C:\Users\Uzlíková\AppData\Local\Microsoft\Windows\Temporary Internet Files\Content.IE5\11LLIEOY\MC90043000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9014" y="881573"/>
            <a:ext cx="460698" cy="554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5" descr="C:\Users\Uzlíková\AppData\Local\Microsoft\Windows\Temporary Internet Files\Content.IE5\11LLIEOY\MC90043000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5890" y="1197054"/>
            <a:ext cx="460698" cy="554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5" descr="C:\Users\Uzlíková\AppData\Local\Microsoft\Windows\Temporary Internet Files\Content.IE5\11LLIEOY\MC90043000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484784"/>
            <a:ext cx="460698" cy="554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7" name="Přímá spojnice 16"/>
          <p:cNvCxnSpPr/>
          <p:nvPr/>
        </p:nvCxnSpPr>
        <p:spPr>
          <a:xfrm>
            <a:off x="2584426" y="1213215"/>
            <a:ext cx="475265" cy="67409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1051032" y="1930182"/>
            <a:ext cx="475265" cy="67409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1502283" y="1657746"/>
            <a:ext cx="475265" cy="67409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2123728" y="1375918"/>
            <a:ext cx="475265" cy="67409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Obdélník 17"/>
          <p:cNvSpPr/>
          <p:nvPr/>
        </p:nvSpPr>
        <p:spPr>
          <a:xfrm>
            <a:off x="1747240" y="2874668"/>
            <a:ext cx="1915566" cy="515914"/>
          </a:xfrm>
          <a:prstGeom prst="rect">
            <a:avLst/>
          </a:prstGeom>
          <a:solidFill>
            <a:srgbClr val="92D050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 algn="ctr">
              <a:buAutoNum type="arabicPlain" startAt="8"/>
            </a:pPr>
            <a:r>
              <a:rPr lang="cs-CZ" sz="2800" dirty="0" smtClean="0">
                <a:solidFill>
                  <a:schemeClr val="tx1"/>
                </a:solidFill>
              </a:rPr>
              <a:t>-  4   =   4</a:t>
            </a:r>
          </a:p>
        </p:txBody>
      </p:sp>
      <p:sp>
        <p:nvSpPr>
          <p:cNvPr id="38" name="Obdélník 37"/>
          <p:cNvSpPr/>
          <p:nvPr/>
        </p:nvSpPr>
        <p:spPr>
          <a:xfrm>
            <a:off x="3923928" y="5705465"/>
            <a:ext cx="1915566" cy="515914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9</a:t>
            </a:r>
            <a:r>
              <a:rPr lang="cs-CZ" sz="2800" dirty="0" smtClean="0"/>
              <a:t>  </a:t>
            </a:r>
            <a:r>
              <a:rPr lang="cs-CZ" sz="2800" dirty="0" smtClean="0">
                <a:solidFill>
                  <a:schemeClr val="tx1"/>
                </a:solidFill>
              </a:rPr>
              <a:t>-  3  =  6</a:t>
            </a:r>
            <a:endParaRPr lang="cs-CZ" sz="2800" dirty="0">
              <a:solidFill>
                <a:schemeClr val="tx1"/>
              </a:solidFill>
            </a:endParaRPr>
          </a:p>
        </p:txBody>
      </p:sp>
      <p:pic>
        <p:nvPicPr>
          <p:cNvPr id="1032" name="Picture 8" descr="C:\Users\Uzlíková\AppData\Local\Microsoft\Windows\Temporary Internet Files\Content.IE5\0M2ESA71\MP90041406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38250" y="3772759"/>
            <a:ext cx="786939" cy="576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3" name="Picture 8" descr="C:\Users\Uzlíková\AppData\Local\Microsoft\Windows\Temporary Internet Files\Content.IE5\0M2ESA71\MP90041406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39494" y="3772759"/>
            <a:ext cx="786939" cy="576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4" name="Picture 8" descr="C:\Users\Uzlíková\AppData\Local\Microsoft\Windows\Temporary Internet Files\Content.IE5\0M2ESA71\MP90041406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04384" y="4424982"/>
            <a:ext cx="786939" cy="576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5" name="Picture 8" descr="C:\Users\Uzlíková\AppData\Local\Microsoft\Windows\Temporary Internet Files\Content.IE5\0M2ESA71\MP90041406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40313" y="5902313"/>
            <a:ext cx="786939" cy="576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6" name="Picture 8" descr="C:\Users\Uzlíková\AppData\Local\Microsoft\Windows\Temporary Internet Files\Content.IE5\0M2ESA71\MP90041406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40313" y="5174794"/>
            <a:ext cx="786939" cy="576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7" name="Picture 8" descr="C:\Users\Uzlíková\AppData\Local\Microsoft\Windows\Temporary Internet Files\Content.IE5\0M2ESA71\MP90041406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2305" y="5138609"/>
            <a:ext cx="786939" cy="576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8" name="Picture 8" descr="C:\Users\Uzlíková\AppData\Local\Microsoft\Windows\Temporary Internet Files\Content.IE5\0M2ESA71\MP90041406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4579" y="4386713"/>
            <a:ext cx="786939" cy="576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9" name="Picture 8" descr="C:\Users\Uzlíková\AppData\Local\Microsoft\Windows\Temporary Internet Files\Content.IE5\0M2ESA71\MP90041406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4252" y="3772759"/>
            <a:ext cx="786939" cy="576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0" name="Picture 8" descr="C:\Users\Uzlíková\AppData\Local\Microsoft\Windows\Temporary Internet Files\Content.IE5\0M2ESA71\MP90041406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1483" y="4391541"/>
            <a:ext cx="786939" cy="576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6" name="Přímá spojnice 25"/>
          <p:cNvCxnSpPr/>
          <p:nvPr/>
        </p:nvCxnSpPr>
        <p:spPr>
          <a:xfrm>
            <a:off x="7640313" y="5902313"/>
            <a:ext cx="968913" cy="57606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52"/>
          <p:cNvCxnSpPr/>
          <p:nvPr/>
        </p:nvCxnSpPr>
        <p:spPr>
          <a:xfrm>
            <a:off x="6468084" y="5138609"/>
            <a:ext cx="968913" cy="57606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53"/>
          <p:cNvCxnSpPr/>
          <p:nvPr/>
        </p:nvCxnSpPr>
        <p:spPr>
          <a:xfrm>
            <a:off x="7481028" y="5058853"/>
            <a:ext cx="968913" cy="57606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292058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3212976"/>
            <a:ext cx="8856984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3000" dirty="0" smtClean="0">
              <a:solidFill>
                <a:prstClr val="black"/>
              </a:solidFill>
            </a:endParaRPr>
          </a:p>
          <a:p>
            <a:endParaRPr lang="cs-CZ" sz="3000" dirty="0">
              <a:solidFill>
                <a:prstClr val="black"/>
              </a:solidFill>
            </a:endParaRPr>
          </a:p>
          <a:p>
            <a:endParaRPr lang="cs-CZ" sz="3000" dirty="0" smtClean="0">
              <a:solidFill>
                <a:prstClr val="black"/>
              </a:solidFill>
            </a:endParaRPr>
          </a:p>
          <a:p>
            <a:r>
              <a:rPr lang="en-US" sz="3000" dirty="0" smtClean="0">
                <a:solidFill>
                  <a:prstClr val="black"/>
                </a:solidFill>
              </a:rPr>
              <a:t>                 </a:t>
            </a:r>
            <a:r>
              <a:rPr lang="cs-CZ" sz="3000" dirty="0" smtClean="0">
                <a:solidFill>
                  <a:prstClr val="black"/>
                </a:solidFill>
              </a:rPr>
              <a:t>|__|__|__|__|__|__|__|__|__|__|</a:t>
            </a:r>
          </a:p>
          <a:p>
            <a:pPr lvl="0"/>
            <a:r>
              <a:rPr lang="en-US" sz="3000" dirty="0" smtClean="0">
                <a:solidFill>
                  <a:prstClr val="black"/>
                </a:solidFill>
              </a:rPr>
              <a:t>                 </a:t>
            </a:r>
            <a:r>
              <a:rPr lang="cs-CZ" sz="3000" dirty="0" smtClean="0">
                <a:solidFill>
                  <a:prstClr val="black"/>
                </a:solidFill>
              </a:rPr>
              <a:t>0                              5                             10                            </a:t>
            </a:r>
            <a:endParaRPr lang="cs-CZ" sz="3000" dirty="0">
              <a:solidFill>
                <a:prstClr val="black"/>
              </a:solidFill>
            </a:endParaRPr>
          </a:p>
        </p:txBody>
      </p:sp>
      <p:sp>
        <p:nvSpPr>
          <p:cNvPr id="3" name="Vlna 2"/>
          <p:cNvSpPr/>
          <p:nvPr/>
        </p:nvSpPr>
        <p:spPr>
          <a:xfrm>
            <a:off x="1799692" y="764704"/>
            <a:ext cx="5616624" cy="1512168"/>
          </a:xfrm>
          <a:prstGeom prst="wave">
            <a:avLst>
              <a:gd name="adj1" fmla="val 12500"/>
              <a:gd name="adj2" fmla="val 1585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Vyznač </a:t>
            </a:r>
            <a:r>
              <a:rPr lang="en-US" sz="2800" dirty="0" smtClean="0">
                <a:solidFill>
                  <a:schemeClr val="tx1"/>
                </a:solidFill>
              </a:rPr>
              <a:t> a </a:t>
            </a:r>
            <a:r>
              <a:rPr lang="cs-CZ" sz="2800" dirty="0" smtClean="0">
                <a:solidFill>
                  <a:schemeClr val="tx1"/>
                </a:solidFill>
              </a:rPr>
              <a:t>z</a:t>
            </a:r>
            <a:r>
              <a:rPr lang="en-US" sz="2800" dirty="0" err="1" smtClean="0">
                <a:solidFill>
                  <a:schemeClr val="tx1"/>
                </a:solidFill>
              </a:rPr>
              <a:t>api</a:t>
            </a:r>
            <a:r>
              <a:rPr lang="cs-CZ" sz="2800" dirty="0" smtClean="0">
                <a:solidFill>
                  <a:schemeClr val="tx1"/>
                </a:solidFill>
              </a:rPr>
              <a:t>š na  ose  čísla,                 pro  která  platí :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" name="Vlna 3"/>
          <p:cNvSpPr/>
          <p:nvPr/>
        </p:nvSpPr>
        <p:spPr>
          <a:xfrm>
            <a:off x="1187624" y="2590901"/>
            <a:ext cx="2448272" cy="792088"/>
          </a:xfrm>
          <a:prstGeom prst="wav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a</a:t>
            </a:r>
            <a:r>
              <a:rPr lang="en-US" sz="2800" dirty="0" smtClean="0">
                <a:solidFill>
                  <a:schemeClr val="tx1"/>
                </a:solidFill>
              </a:rPr>
              <a:t> &lt; 4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6" name="Vlna 5"/>
          <p:cNvSpPr/>
          <p:nvPr/>
        </p:nvSpPr>
        <p:spPr>
          <a:xfrm>
            <a:off x="5664809" y="2613551"/>
            <a:ext cx="2448272" cy="792088"/>
          </a:xfrm>
          <a:prstGeom prst="wav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>
                <a:solidFill>
                  <a:schemeClr val="tx1"/>
                </a:solidFill>
              </a:rPr>
              <a:t>m</a:t>
            </a:r>
            <a:r>
              <a:rPr lang="en-US" sz="2800" dirty="0" smtClean="0">
                <a:solidFill>
                  <a:schemeClr val="tx1"/>
                </a:solidFill>
              </a:rPr>
              <a:t> &gt; </a:t>
            </a:r>
            <a:r>
              <a:rPr lang="en-US" sz="2800" dirty="0">
                <a:solidFill>
                  <a:schemeClr val="tx1"/>
                </a:solidFill>
              </a:rPr>
              <a:t>7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80522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3212976"/>
            <a:ext cx="8856984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3000" dirty="0" smtClean="0">
              <a:solidFill>
                <a:prstClr val="black"/>
              </a:solidFill>
            </a:endParaRPr>
          </a:p>
          <a:p>
            <a:endParaRPr lang="cs-CZ" sz="3000" dirty="0">
              <a:solidFill>
                <a:prstClr val="black"/>
              </a:solidFill>
            </a:endParaRPr>
          </a:p>
          <a:p>
            <a:endParaRPr lang="cs-CZ" sz="3000" dirty="0" smtClean="0">
              <a:solidFill>
                <a:prstClr val="black"/>
              </a:solidFill>
            </a:endParaRPr>
          </a:p>
          <a:p>
            <a:r>
              <a:rPr lang="en-US" sz="3000" dirty="0" smtClean="0">
                <a:solidFill>
                  <a:prstClr val="black"/>
                </a:solidFill>
              </a:rPr>
              <a:t>                 </a:t>
            </a:r>
            <a:r>
              <a:rPr lang="cs-CZ" sz="3000" dirty="0" smtClean="0">
                <a:solidFill>
                  <a:prstClr val="black"/>
                </a:solidFill>
              </a:rPr>
              <a:t>|__|__|__|__|__|__|__|__|__|__|</a:t>
            </a:r>
          </a:p>
          <a:p>
            <a:pPr lvl="0"/>
            <a:r>
              <a:rPr lang="en-US" sz="3000" dirty="0" smtClean="0">
                <a:solidFill>
                  <a:prstClr val="black"/>
                </a:solidFill>
              </a:rPr>
              <a:t>                 </a:t>
            </a:r>
            <a:r>
              <a:rPr lang="cs-CZ" sz="3000" dirty="0" smtClean="0">
                <a:solidFill>
                  <a:prstClr val="black"/>
                </a:solidFill>
              </a:rPr>
              <a:t>0    </a:t>
            </a:r>
            <a:r>
              <a:rPr lang="cs-CZ" sz="3000" dirty="0" smtClean="0">
                <a:solidFill>
                  <a:srgbClr val="00B050"/>
                </a:solidFill>
              </a:rPr>
              <a:t>1    2    3           </a:t>
            </a:r>
            <a:r>
              <a:rPr lang="cs-CZ" sz="3000" dirty="0" smtClean="0">
                <a:solidFill>
                  <a:prstClr val="black"/>
                </a:solidFill>
              </a:rPr>
              <a:t>5           </a:t>
            </a:r>
            <a:r>
              <a:rPr lang="cs-CZ" sz="3000" dirty="0" smtClean="0">
                <a:solidFill>
                  <a:srgbClr val="FFFF00"/>
                </a:solidFill>
              </a:rPr>
              <a:t>7    8    9   10</a:t>
            </a:r>
            <a:r>
              <a:rPr lang="cs-CZ" sz="3000" dirty="0" smtClean="0">
                <a:solidFill>
                  <a:srgbClr val="FFC000"/>
                </a:solidFill>
              </a:rPr>
              <a:t>                                </a:t>
            </a:r>
            <a:endParaRPr lang="cs-CZ" sz="3000" dirty="0">
              <a:solidFill>
                <a:srgbClr val="FFC000"/>
              </a:solidFill>
            </a:endParaRPr>
          </a:p>
        </p:txBody>
      </p:sp>
      <p:sp>
        <p:nvSpPr>
          <p:cNvPr id="3" name="Vlna 2"/>
          <p:cNvSpPr/>
          <p:nvPr/>
        </p:nvSpPr>
        <p:spPr>
          <a:xfrm>
            <a:off x="1799692" y="764704"/>
            <a:ext cx="5616624" cy="1440160"/>
          </a:xfrm>
          <a:prstGeom prst="wave">
            <a:avLst>
              <a:gd name="adj1" fmla="val 12500"/>
              <a:gd name="adj2" fmla="val 1585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Vyznač </a:t>
            </a:r>
            <a:r>
              <a:rPr lang="en-US" sz="2800" dirty="0" smtClean="0">
                <a:solidFill>
                  <a:schemeClr val="tx1"/>
                </a:solidFill>
              </a:rPr>
              <a:t> a </a:t>
            </a:r>
            <a:r>
              <a:rPr lang="cs-CZ" sz="2800" dirty="0" smtClean="0">
                <a:solidFill>
                  <a:schemeClr val="tx1"/>
                </a:solidFill>
              </a:rPr>
              <a:t>z</a:t>
            </a:r>
            <a:r>
              <a:rPr lang="en-US" sz="2800" dirty="0" err="1" smtClean="0">
                <a:solidFill>
                  <a:schemeClr val="tx1"/>
                </a:solidFill>
              </a:rPr>
              <a:t>api</a:t>
            </a:r>
            <a:r>
              <a:rPr lang="cs-CZ" sz="2800" dirty="0" smtClean="0">
                <a:solidFill>
                  <a:schemeClr val="tx1"/>
                </a:solidFill>
              </a:rPr>
              <a:t>š na  ose  čísla,                 pro  která  platí :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" name="Vlna 3"/>
          <p:cNvSpPr/>
          <p:nvPr/>
        </p:nvSpPr>
        <p:spPr>
          <a:xfrm>
            <a:off x="1187624" y="2590901"/>
            <a:ext cx="2448272" cy="792088"/>
          </a:xfrm>
          <a:prstGeom prst="wav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a</a:t>
            </a:r>
            <a:r>
              <a:rPr lang="en-US" sz="2800" dirty="0" smtClean="0">
                <a:solidFill>
                  <a:schemeClr val="tx1"/>
                </a:solidFill>
              </a:rPr>
              <a:t> &lt; 4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6" name="Vlna 5"/>
          <p:cNvSpPr/>
          <p:nvPr/>
        </p:nvSpPr>
        <p:spPr>
          <a:xfrm>
            <a:off x="5664809" y="2613551"/>
            <a:ext cx="2448272" cy="792088"/>
          </a:xfrm>
          <a:prstGeom prst="wav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>
                <a:solidFill>
                  <a:schemeClr val="tx1"/>
                </a:solidFill>
              </a:rPr>
              <a:t>m</a:t>
            </a:r>
            <a:r>
              <a:rPr lang="en-US" sz="2800" dirty="0" smtClean="0">
                <a:solidFill>
                  <a:schemeClr val="tx1"/>
                </a:solidFill>
              </a:rPr>
              <a:t> &gt; </a:t>
            </a:r>
            <a:r>
              <a:rPr lang="en-US" sz="2800" dirty="0">
                <a:solidFill>
                  <a:schemeClr val="tx1"/>
                </a:solidFill>
              </a:rPr>
              <a:t>7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19551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835696" y="620688"/>
            <a:ext cx="5760640" cy="79208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Vyřeš  příklady  a  posuň      .</a:t>
            </a:r>
            <a:endParaRPr lang="cs-CZ" sz="3600" dirty="0">
              <a:solidFill>
                <a:schemeClr val="tx1"/>
              </a:solidFill>
            </a:endParaRPr>
          </a:p>
        </p:txBody>
      </p:sp>
      <p:pic>
        <p:nvPicPr>
          <p:cNvPr id="9" name="Picture 5" descr="C:\Users\Uzlíková\AppData\Local\Microsoft\Windows\Temporary Internet Files\Content.IE5\11LLIEOY\MC90043000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7568" y="739600"/>
            <a:ext cx="460698" cy="554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Vývojový diagram: postup 15"/>
          <p:cNvSpPr/>
          <p:nvPr/>
        </p:nvSpPr>
        <p:spPr>
          <a:xfrm>
            <a:off x="6055888" y="2334092"/>
            <a:ext cx="2736304" cy="3918520"/>
          </a:xfrm>
          <a:prstGeom prst="flowChartProcess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tx1"/>
                </a:solidFill>
              </a:rPr>
              <a:t>  8  </a:t>
            </a:r>
            <a:r>
              <a:rPr lang="cs-CZ" sz="2800" dirty="0">
                <a:solidFill>
                  <a:schemeClr val="tx1"/>
                </a:solidFill>
              </a:rPr>
              <a:t>-  4  =  </a:t>
            </a:r>
            <a:r>
              <a:rPr lang="cs-CZ" sz="2800" dirty="0" smtClean="0">
                <a:solidFill>
                  <a:schemeClr val="tx1"/>
                </a:solidFill>
              </a:rPr>
              <a:t>4</a:t>
            </a:r>
            <a:endParaRPr lang="cs-CZ" sz="2800" dirty="0">
              <a:solidFill>
                <a:schemeClr val="tx1"/>
              </a:solidFill>
            </a:endParaRPr>
          </a:p>
          <a:p>
            <a:r>
              <a:rPr lang="cs-CZ" sz="2800" dirty="0">
                <a:solidFill>
                  <a:schemeClr val="tx1"/>
                </a:solidFill>
              </a:rPr>
              <a:t>  </a:t>
            </a:r>
            <a:r>
              <a:rPr lang="cs-CZ" sz="2800" dirty="0" smtClean="0">
                <a:solidFill>
                  <a:schemeClr val="tx1"/>
                </a:solidFill>
              </a:rPr>
              <a:t>9  </a:t>
            </a:r>
            <a:r>
              <a:rPr lang="cs-CZ" sz="2800" dirty="0">
                <a:solidFill>
                  <a:schemeClr val="tx1"/>
                </a:solidFill>
              </a:rPr>
              <a:t>-  </a:t>
            </a:r>
            <a:r>
              <a:rPr lang="cs-CZ" sz="2800" dirty="0" smtClean="0">
                <a:solidFill>
                  <a:schemeClr val="tx1"/>
                </a:solidFill>
              </a:rPr>
              <a:t>5  </a:t>
            </a:r>
            <a:r>
              <a:rPr lang="cs-CZ" sz="2800" dirty="0">
                <a:solidFill>
                  <a:schemeClr val="tx1"/>
                </a:solidFill>
              </a:rPr>
              <a:t>=  </a:t>
            </a:r>
            <a:r>
              <a:rPr lang="cs-CZ" sz="2800" dirty="0" smtClean="0">
                <a:solidFill>
                  <a:schemeClr val="tx1"/>
                </a:solidFill>
              </a:rPr>
              <a:t>4 </a:t>
            </a:r>
            <a:endParaRPr lang="cs-CZ" sz="2800" dirty="0">
              <a:solidFill>
                <a:schemeClr val="tx1"/>
              </a:solidFill>
            </a:endParaRPr>
          </a:p>
          <a:p>
            <a:r>
              <a:rPr lang="cs-CZ" sz="2800" dirty="0">
                <a:solidFill>
                  <a:schemeClr val="tx1"/>
                </a:solidFill>
              </a:rPr>
              <a:t>  </a:t>
            </a:r>
            <a:r>
              <a:rPr lang="cs-CZ" sz="2800" dirty="0" smtClean="0">
                <a:solidFill>
                  <a:schemeClr val="tx1"/>
                </a:solidFill>
              </a:rPr>
              <a:t>7  </a:t>
            </a:r>
            <a:r>
              <a:rPr lang="cs-CZ" sz="2800" dirty="0">
                <a:solidFill>
                  <a:schemeClr val="tx1"/>
                </a:solidFill>
              </a:rPr>
              <a:t>-  </a:t>
            </a:r>
            <a:r>
              <a:rPr lang="cs-CZ" sz="2800" dirty="0" smtClean="0">
                <a:solidFill>
                  <a:schemeClr val="tx1"/>
                </a:solidFill>
              </a:rPr>
              <a:t>2  </a:t>
            </a:r>
            <a:r>
              <a:rPr lang="cs-CZ" sz="2800" dirty="0">
                <a:solidFill>
                  <a:schemeClr val="tx1"/>
                </a:solidFill>
              </a:rPr>
              <a:t>=  </a:t>
            </a:r>
            <a:r>
              <a:rPr lang="cs-CZ" sz="2800" dirty="0" smtClean="0">
                <a:solidFill>
                  <a:schemeClr val="tx1"/>
                </a:solidFill>
              </a:rPr>
              <a:t>5</a:t>
            </a:r>
            <a:endParaRPr lang="cs-CZ" sz="2800" dirty="0">
              <a:solidFill>
                <a:schemeClr val="tx1"/>
              </a:solidFill>
            </a:endParaRPr>
          </a:p>
          <a:p>
            <a:r>
              <a:rPr lang="cs-CZ" sz="2800" dirty="0">
                <a:solidFill>
                  <a:schemeClr val="tx1"/>
                </a:solidFill>
              </a:rPr>
              <a:t>  </a:t>
            </a:r>
            <a:r>
              <a:rPr lang="cs-CZ" sz="2800" dirty="0" smtClean="0">
                <a:solidFill>
                  <a:schemeClr val="tx1"/>
                </a:solidFill>
              </a:rPr>
              <a:t>5  </a:t>
            </a:r>
            <a:r>
              <a:rPr lang="cs-CZ" sz="2800" dirty="0">
                <a:solidFill>
                  <a:schemeClr val="tx1"/>
                </a:solidFill>
              </a:rPr>
              <a:t>-  </a:t>
            </a:r>
            <a:r>
              <a:rPr lang="cs-CZ" sz="2800" dirty="0" smtClean="0">
                <a:solidFill>
                  <a:schemeClr val="tx1"/>
                </a:solidFill>
              </a:rPr>
              <a:t>3  </a:t>
            </a:r>
            <a:r>
              <a:rPr lang="cs-CZ" sz="2800" dirty="0">
                <a:solidFill>
                  <a:schemeClr val="tx1"/>
                </a:solidFill>
              </a:rPr>
              <a:t>=  </a:t>
            </a:r>
            <a:r>
              <a:rPr lang="cs-CZ" sz="2800" dirty="0" smtClean="0">
                <a:solidFill>
                  <a:schemeClr val="tx1"/>
                </a:solidFill>
              </a:rPr>
              <a:t>2 </a:t>
            </a:r>
            <a:endParaRPr lang="cs-CZ" sz="2800" dirty="0">
              <a:solidFill>
                <a:schemeClr val="tx1"/>
              </a:solidFill>
            </a:endParaRPr>
          </a:p>
          <a:p>
            <a:r>
              <a:rPr lang="cs-CZ" sz="2800" dirty="0">
                <a:solidFill>
                  <a:schemeClr val="tx1"/>
                </a:solidFill>
              </a:rPr>
              <a:t>10  -  </a:t>
            </a:r>
            <a:r>
              <a:rPr lang="cs-CZ" sz="2800" dirty="0" smtClean="0">
                <a:solidFill>
                  <a:schemeClr val="tx1"/>
                </a:solidFill>
              </a:rPr>
              <a:t>6  </a:t>
            </a:r>
            <a:r>
              <a:rPr lang="cs-CZ" sz="2800" dirty="0">
                <a:solidFill>
                  <a:schemeClr val="tx1"/>
                </a:solidFill>
              </a:rPr>
              <a:t>=  </a:t>
            </a:r>
            <a:r>
              <a:rPr lang="cs-CZ" sz="2800" dirty="0" smtClean="0">
                <a:solidFill>
                  <a:schemeClr val="tx1"/>
                </a:solidFill>
              </a:rPr>
              <a:t>4</a:t>
            </a:r>
            <a:endParaRPr lang="cs-CZ" sz="2800" dirty="0">
              <a:solidFill>
                <a:schemeClr val="tx1"/>
              </a:solidFill>
            </a:endParaRPr>
          </a:p>
        </p:txBody>
      </p:sp>
      <p:pic>
        <p:nvPicPr>
          <p:cNvPr id="15" name="Picture 5" descr="C:\Users\Uzlíková\AppData\Local\Microsoft\Windows\Temporary Internet Files\Content.IE5\11LLIEOY\MC90043000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7579" y="4437111"/>
            <a:ext cx="460698" cy="554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Vývojový diagram: postup 16"/>
          <p:cNvSpPr/>
          <p:nvPr/>
        </p:nvSpPr>
        <p:spPr>
          <a:xfrm>
            <a:off x="827584" y="2334092"/>
            <a:ext cx="2736304" cy="3918520"/>
          </a:xfrm>
          <a:prstGeom prst="flowChartProcess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tx1"/>
                </a:solidFill>
              </a:rPr>
              <a:t>  7  -  4  =  3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  8  -  6  =  2 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  6  -  3  =  3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  8  -  7  =  1 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10  -  7  =  3</a:t>
            </a:r>
          </a:p>
        </p:txBody>
      </p:sp>
      <p:pic>
        <p:nvPicPr>
          <p:cNvPr id="18" name="Picture 5" descr="C:\Users\Uzlíková\AppData\Local\Microsoft\Windows\Temporary Internet Files\Content.IE5\11LLIEOY\MC90043000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1932" y="3499039"/>
            <a:ext cx="460698" cy="554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5" descr="C:\Users\Uzlíková\AppData\Local\Microsoft\Windows\Temporary Internet Files\Content.IE5\11LLIEOY\MC90043000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1932" y="4000894"/>
            <a:ext cx="460698" cy="554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5" descr="C:\Users\Uzlíková\AppData\Local\Microsoft\Windows\Temporary Internet Files\Content.IE5\11LLIEOY\MC90043000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47124" y="4437112"/>
            <a:ext cx="460698" cy="554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5" descr="C:\Users\Uzlíková\AppData\Local\Microsoft\Windows\Temporary Internet Files\Content.IE5\11LLIEOY\MC90043000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25059" y="3124297"/>
            <a:ext cx="460698" cy="554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5" descr="C:\Users\Uzlíková\AppData\Local\Microsoft\Windows\Temporary Internet Files\Content.IE5\11LLIEOY\MC90043000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24765" y="4869160"/>
            <a:ext cx="460698" cy="554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5" descr="C:\Users\Uzlíková\AppData\Local\Microsoft\Windows\Temporary Internet Files\Content.IE5\11LLIEOY\MC90043000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3916332"/>
            <a:ext cx="460698" cy="554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5" descr="C:\Users\Uzlíková\AppData\Local\Microsoft\Windows\Temporary Internet Files\Content.IE5\11LLIEOY\MC90043000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14871" y="3499039"/>
            <a:ext cx="460698" cy="554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5" descr="C:\Users\Uzlíková\AppData\Local\Microsoft\Windows\Temporary Internet Files\Content.IE5\11LLIEOY\MC90043000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06478" y="4902643"/>
            <a:ext cx="460698" cy="554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5" descr="C:\Users\Uzlíková\AppData\Local\Microsoft\Windows\Temporary Internet Files\Content.IE5\11LLIEOY\MC90043000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3090198"/>
            <a:ext cx="460698" cy="554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282837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15616" y="620688"/>
            <a:ext cx="469487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400" dirty="0">
                <a:solidFill>
                  <a:prstClr val="black"/>
                </a:solidFill>
              </a:rPr>
              <a:t>Ilustrace: www.office.microsoft.com</a:t>
            </a:r>
          </a:p>
        </p:txBody>
      </p:sp>
    </p:spTree>
    <p:extLst>
      <p:ext uri="{BB962C8B-B14F-4D97-AF65-F5344CB8AC3E}">
        <p14:creationId xmlns:p14="http://schemas.microsoft.com/office/powerpoint/2010/main" val="261090027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90</TotalTime>
  <Words>239</Words>
  <Application>Microsoft Office PowerPoint</Application>
  <PresentationFormat>Předvádění na obrazovce (4:3)</PresentationFormat>
  <Paragraphs>51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Uzlíková</dc:creator>
  <cp:lastModifiedBy>Uzlíková</cp:lastModifiedBy>
  <cp:revision>12</cp:revision>
  <dcterms:created xsi:type="dcterms:W3CDTF">2012-03-10T15:33:35Z</dcterms:created>
  <dcterms:modified xsi:type="dcterms:W3CDTF">2012-03-11T20:32:25Z</dcterms:modified>
</cp:coreProperties>
</file>