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notesMasterIdLst>
    <p:notesMasterId r:id="rId11"/>
  </p:notes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15620" autoAdjust="0"/>
    <p:restoredTop sz="94624" autoAdjust="0"/>
  </p:normalViewPr>
  <p:slideViewPr>
    <p:cSldViewPr>
      <p:cViewPr>
        <p:scale>
          <a:sx n="97" d="100"/>
          <a:sy n="97" d="100"/>
        </p:scale>
        <p:origin x="-114" y="-23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Radmila Uzlíková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VY_42_INOVACE_12_Velikonoční </a:t>
          </a:r>
          <a:r>
            <a:rPr lang="cs-CZ" dirty="0" smtClean="0"/>
            <a:t>počítání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Velikonoční počítání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Matematika  pro  1.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 custLinFactNeighborX="0" custLinFactNeighborY="0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Radmila Uzlíková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VY_42_INOVACE_12_Velikonoční </a:t>
          </a:r>
          <a:r>
            <a:rPr lang="cs-CZ" sz="1400" kern="1200" dirty="0" smtClean="0"/>
            <a:t>počítání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Matematika  pro  1.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Velikonoční počítání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76829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46459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00367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54453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45329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89062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87544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6400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3706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12664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20478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35815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0490618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692696"/>
            <a:ext cx="7056784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 N O T A C E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Určeno pro  1. ročník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Orientace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 řadě 0 – 20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porovnávání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čísel v oboru    10 - 20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Práce  na  interaktivní  tabuli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Tisk jednotlivých částí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(pero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Inovace: Kontrola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práce pomocí interaktivní tabule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46277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124744"/>
            <a:ext cx="73448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Eva má 14 kraslic. Kája má 4 kraslice. Kolik kraslic mají dívky dohromady?</a:t>
            </a:r>
          </a:p>
          <a:p>
            <a:endParaRPr lang="cs-CZ" sz="2400" dirty="0"/>
          </a:p>
        </p:txBody>
      </p:sp>
      <p:sp>
        <p:nvSpPr>
          <p:cNvPr id="3" name="Ovál 2"/>
          <p:cNvSpPr/>
          <p:nvPr/>
        </p:nvSpPr>
        <p:spPr>
          <a:xfrm>
            <a:off x="3203848" y="1988840"/>
            <a:ext cx="3384376" cy="4392488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___________________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r>
              <a:rPr lang="cs-CZ" sz="2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Dohromady mají ____  kraslic.</a:t>
            </a:r>
          </a:p>
        </p:txBody>
      </p:sp>
    </p:spTree>
    <p:extLst>
      <p:ext uri="{BB962C8B-B14F-4D97-AF65-F5344CB8AC3E}">
        <p14:creationId xmlns:p14="http://schemas.microsoft.com/office/powerpoint/2010/main" val="635326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124744"/>
            <a:ext cx="73448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Eva má 14 kraslic. Kája má 4 kraslice. Kolik kraslic mají dívky dohromady?</a:t>
            </a:r>
          </a:p>
          <a:p>
            <a:endParaRPr lang="cs-CZ" sz="2400" dirty="0"/>
          </a:p>
        </p:txBody>
      </p:sp>
      <p:sp>
        <p:nvSpPr>
          <p:cNvPr id="3" name="Ovál 2"/>
          <p:cNvSpPr/>
          <p:nvPr/>
        </p:nvSpPr>
        <p:spPr>
          <a:xfrm>
            <a:off x="3203848" y="1988840"/>
            <a:ext cx="3384376" cy="4392488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14 + 4 = 18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00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r>
              <a:rPr lang="cs-CZ" sz="2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Dohromady </a:t>
            </a:r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mají  </a:t>
            </a:r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18</a:t>
            </a:r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  kraslic.               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47398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8" y="836712"/>
            <a:ext cx="7344816" cy="108012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Porovnej  čísla.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1547664" y="2636912"/>
            <a:ext cx="2376264" cy="3528392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 algn="ctr">
              <a:buAutoNum type="arabicPlain" startAt="12"/>
            </a:pPr>
            <a:r>
              <a:rPr lang="cs-CZ" sz="2400" dirty="0" smtClean="0">
                <a:solidFill>
                  <a:srgbClr val="002060"/>
                </a:solidFill>
              </a:rPr>
              <a:t>    18</a:t>
            </a:r>
          </a:p>
          <a:p>
            <a:pPr marL="342900" indent="-342900" algn="ctr">
              <a:buAutoNum type="arabicPlain" startAt="12"/>
            </a:pPr>
            <a:r>
              <a:rPr lang="cs-CZ" sz="2400" dirty="0" smtClean="0">
                <a:solidFill>
                  <a:srgbClr val="002060"/>
                </a:solidFill>
              </a:rPr>
              <a:t>    16</a:t>
            </a:r>
          </a:p>
          <a:p>
            <a:pPr marL="342900" indent="-342900" algn="ctr">
              <a:buAutoNum type="arabicPlain" startAt="12"/>
            </a:pPr>
            <a:r>
              <a:rPr lang="cs-CZ" sz="2400" dirty="0" smtClean="0">
                <a:solidFill>
                  <a:srgbClr val="002060"/>
                </a:solidFill>
              </a:rPr>
              <a:t>    20</a:t>
            </a:r>
          </a:p>
          <a:p>
            <a:pPr marL="342900" indent="-342900" algn="ctr">
              <a:buAutoNum type="arabicPlain" startAt="12"/>
            </a:pPr>
            <a:r>
              <a:rPr lang="cs-CZ" sz="2400" dirty="0" smtClean="0">
                <a:solidFill>
                  <a:srgbClr val="002060"/>
                </a:solidFill>
              </a:rPr>
              <a:t>    11</a:t>
            </a:r>
          </a:p>
          <a:p>
            <a:pPr marL="342900" indent="-342900" algn="ctr">
              <a:buAutoNum type="arabicPlain" startAt="12"/>
            </a:pPr>
            <a:r>
              <a:rPr lang="cs-CZ" sz="2400" dirty="0" smtClean="0">
                <a:solidFill>
                  <a:srgbClr val="002060"/>
                </a:solidFill>
              </a:rPr>
              <a:t>    14</a:t>
            </a:r>
          </a:p>
          <a:p>
            <a:pPr marL="342900" indent="-342900" algn="ctr">
              <a:buAutoNum type="arabicPlain" startAt="12"/>
            </a:pPr>
            <a:r>
              <a:rPr lang="cs-CZ" sz="2400" dirty="0" smtClean="0">
                <a:solidFill>
                  <a:srgbClr val="002060"/>
                </a:solidFill>
              </a:rPr>
              <a:t>    13 </a:t>
            </a:r>
          </a:p>
          <a:p>
            <a:pPr marL="342900" indent="-342900" algn="ctr">
              <a:buAutoNum type="arabicPlain" startAt="12"/>
            </a:pPr>
            <a:r>
              <a:rPr lang="cs-CZ" sz="2400" dirty="0" smtClean="0">
                <a:solidFill>
                  <a:srgbClr val="002060"/>
                </a:solidFill>
              </a:rPr>
              <a:t>    18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5076056" y="2636912"/>
            <a:ext cx="2376264" cy="3528392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11    13</a:t>
            </a:r>
          </a:p>
          <a:p>
            <a:pPr marL="342900" indent="-342900" algn="ctr">
              <a:buAutoNum type="arabicPlain" startAt="15"/>
            </a:pP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   12</a:t>
            </a:r>
          </a:p>
          <a:p>
            <a:pPr marL="342900" indent="-342900" algn="ctr">
              <a:buAutoNum type="arabicPlain" startAt="15"/>
            </a:pP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  14</a:t>
            </a:r>
          </a:p>
          <a:p>
            <a:pPr marL="342900" indent="-342900" algn="ctr">
              <a:buAutoNum type="arabicPlain" startAt="15"/>
            </a:pP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   20 </a:t>
            </a:r>
          </a:p>
          <a:p>
            <a:pPr marL="342900" indent="-342900" algn="ctr">
              <a:buAutoNum type="arabicPlain" startAt="15"/>
            </a:pP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   14</a:t>
            </a:r>
          </a:p>
          <a:p>
            <a:pPr marL="342900" indent="-342900" algn="ctr">
              <a:buAutoNum type="arabicPlain" startAt="15"/>
            </a:pP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   20</a:t>
            </a:r>
          </a:p>
          <a:p>
            <a:pPr marL="342900" indent="-342900" algn="ctr">
              <a:buAutoNum type="arabicPlain" startAt="15"/>
            </a:pP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  15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4587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8" y="836712"/>
            <a:ext cx="7344816" cy="108012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Porovnej  čísla.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1547664" y="2636912"/>
            <a:ext cx="2376264" cy="3528392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 algn="ctr">
              <a:buAutoNum type="arabicPlain" startAt="12"/>
            </a:pPr>
            <a:r>
              <a:rPr lang="cs-CZ" sz="2400" dirty="0" smtClean="0">
                <a:solidFill>
                  <a:srgbClr val="002060"/>
                </a:solidFill>
              </a:rPr>
              <a:t>  </a:t>
            </a:r>
            <a:r>
              <a:rPr lang="en-US" sz="2400" dirty="0" smtClean="0">
                <a:solidFill>
                  <a:srgbClr val="FF0000"/>
                </a:solidFill>
              </a:rPr>
              <a:t>&lt;</a:t>
            </a:r>
            <a:r>
              <a:rPr lang="cs-CZ" sz="2400" dirty="0" smtClean="0">
                <a:solidFill>
                  <a:srgbClr val="002060"/>
                </a:solidFill>
              </a:rPr>
              <a:t>  18</a:t>
            </a:r>
          </a:p>
          <a:p>
            <a:pPr marL="342900" indent="-342900" algn="ctr">
              <a:buAutoNum type="arabicPlain" startAt="12"/>
            </a:pPr>
            <a:r>
              <a:rPr lang="cs-CZ" sz="2400" dirty="0" smtClean="0">
                <a:solidFill>
                  <a:srgbClr val="002060"/>
                </a:solidFill>
              </a:rPr>
              <a:t>  </a:t>
            </a:r>
            <a:r>
              <a:rPr lang="en-US" sz="2400" dirty="0" smtClean="0">
                <a:solidFill>
                  <a:srgbClr val="FF0000"/>
                </a:solidFill>
              </a:rPr>
              <a:t>&lt;</a:t>
            </a:r>
            <a:r>
              <a:rPr lang="cs-CZ" sz="2400" dirty="0" smtClean="0">
                <a:solidFill>
                  <a:srgbClr val="002060"/>
                </a:solidFill>
              </a:rPr>
              <a:t>  16</a:t>
            </a:r>
          </a:p>
          <a:p>
            <a:pPr marL="342900" indent="-342900" algn="ctr">
              <a:buAutoNum type="arabicPlain" startAt="12"/>
            </a:pP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smtClean="0">
                <a:solidFill>
                  <a:srgbClr val="002060"/>
                </a:solidFill>
              </a:rPr>
              <a:t> </a:t>
            </a:r>
            <a:r>
              <a:rPr lang="en-US" sz="2400" dirty="0" smtClean="0">
                <a:solidFill>
                  <a:srgbClr val="FF0000"/>
                </a:solidFill>
              </a:rPr>
              <a:t>&lt;</a:t>
            </a:r>
            <a:r>
              <a:rPr lang="cs-CZ" sz="2400" dirty="0" smtClean="0">
                <a:solidFill>
                  <a:srgbClr val="002060"/>
                </a:solidFill>
              </a:rPr>
              <a:t>   20</a:t>
            </a:r>
          </a:p>
          <a:p>
            <a:pPr marL="342900" indent="-342900" algn="ctr">
              <a:buAutoNum type="arabicPlain" startAt="12"/>
            </a:pPr>
            <a:r>
              <a:rPr lang="cs-CZ" sz="2400" dirty="0" smtClean="0">
                <a:solidFill>
                  <a:srgbClr val="002060"/>
                </a:solidFill>
              </a:rPr>
              <a:t>  </a:t>
            </a:r>
            <a:r>
              <a:rPr lang="en-US" sz="2400" dirty="0" smtClean="0">
                <a:solidFill>
                  <a:srgbClr val="FF0000"/>
                </a:solidFill>
              </a:rPr>
              <a:t>&gt;</a:t>
            </a:r>
            <a:r>
              <a:rPr lang="cs-CZ" sz="2400" dirty="0" smtClean="0">
                <a:solidFill>
                  <a:srgbClr val="002060"/>
                </a:solidFill>
              </a:rPr>
              <a:t>  11</a:t>
            </a:r>
          </a:p>
          <a:p>
            <a:pPr marL="342900" indent="-342900" algn="ctr">
              <a:buAutoNum type="arabicPlain" startAt="12"/>
            </a:pPr>
            <a:r>
              <a:rPr lang="cs-CZ" sz="2400" dirty="0" smtClean="0">
                <a:solidFill>
                  <a:srgbClr val="002060"/>
                </a:solidFill>
              </a:rPr>
              <a:t>  </a:t>
            </a:r>
            <a:r>
              <a:rPr lang="en-US" sz="2400" dirty="0" smtClean="0">
                <a:solidFill>
                  <a:srgbClr val="FF0000"/>
                </a:solidFill>
              </a:rPr>
              <a:t>&gt;</a:t>
            </a:r>
            <a:r>
              <a:rPr lang="cs-CZ" sz="2400" dirty="0" smtClean="0">
                <a:solidFill>
                  <a:srgbClr val="002060"/>
                </a:solidFill>
              </a:rPr>
              <a:t>  14</a:t>
            </a:r>
          </a:p>
          <a:p>
            <a:pPr marL="342900" indent="-342900" algn="ctr">
              <a:buAutoNum type="arabicPlain" startAt="12"/>
            </a:pPr>
            <a:r>
              <a:rPr lang="cs-CZ" sz="2400" dirty="0" smtClean="0">
                <a:solidFill>
                  <a:srgbClr val="002060"/>
                </a:solidFill>
              </a:rPr>
              <a:t>  </a:t>
            </a:r>
            <a:r>
              <a:rPr lang="en-US" sz="2400" dirty="0" smtClean="0">
                <a:solidFill>
                  <a:srgbClr val="FF0000"/>
                </a:solidFill>
              </a:rPr>
              <a:t>&gt;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002060"/>
                </a:solidFill>
              </a:rPr>
              <a:t> 13 </a:t>
            </a:r>
          </a:p>
          <a:p>
            <a:pPr marL="342900" indent="-342900" algn="ctr">
              <a:buAutoNum type="arabicPlain" startAt="12"/>
            </a:pPr>
            <a:r>
              <a:rPr lang="cs-CZ" sz="2400" dirty="0" smtClean="0">
                <a:solidFill>
                  <a:srgbClr val="002060"/>
                </a:solidFill>
              </a:rPr>
              <a:t>  </a:t>
            </a:r>
            <a:r>
              <a:rPr lang="en-US" sz="2400" dirty="0" smtClean="0">
                <a:solidFill>
                  <a:srgbClr val="FF0000"/>
                </a:solidFill>
              </a:rPr>
              <a:t>=</a:t>
            </a:r>
            <a:r>
              <a:rPr lang="cs-CZ" sz="2400" dirty="0" smtClean="0">
                <a:solidFill>
                  <a:srgbClr val="002060"/>
                </a:solidFill>
              </a:rPr>
              <a:t>  18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5076056" y="2636912"/>
            <a:ext cx="2376264" cy="3528392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11  </a:t>
            </a:r>
            <a:r>
              <a:rPr lang="en-US" sz="2400" dirty="0" smtClean="0">
                <a:solidFill>
                  <a:srgbClr val="FF0000"/>
                </a:solidFill>
              </a:rPr>
              <a:t>&lt;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 13</a:t>
            </a:r>
          </a:p>
          <a:p>
            <a:pPr marL="342900" indent="-342900" algn="ctr">
              <a:buAutoNum type="arabicPlain" startAt="15"/>
            </a:pP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 </a:t>
            </a:r>
            <a:r>
              <a:rPr lang="en-US" sz="2400" dirty="0" smtClean="0">
                <a:solidFill>
                  <a:srgbClr val="FF0000"/>
                </a:solidFill>
              </a:rPr>
              <a:t>&gt;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 12</a:t>
            </a:r>
          </a:p>
          <a:p>
            <a:pPr marL="342900" indent="-342900" algn="ctr">
              <a:buAutoNum type="arabicPlain" startAt="15"/>
            </a:pP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en-US" sz="2400" dirty="0" smtClean="0">
                <a:solidFill>
                  <a:srgbClr val="FF0000"/>
                </a:solidFill>
              </a:rPr>
              <a:t>&gt;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 14</a:t>
            </a:r>
          </a:p>
          <a:p>
            <a:pPr marL="342900" indent="-342900" algn="ctr">
              <a:buAutoNum type="arabicPlain" startAt="15"/>
            </a:pP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 </a:t>
            </a:r>
            <a:r>
              <a:rPr lang="en-US" sz="2400" dirty="0" smtClean="0">
                <a:solidFill>
                  <a:srgbClr val="FF0000"/>
                </a:solidFill>
              </a:rPr>
              <a:t>&lt;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 20 </a:t>
            </a:r>
          </a:p>
          <a:p>
            <a:pPr marL="342900" indent="-342900" algn="ctr">
              <a:buAutoNum type="arabicPlain" startAt="15"/>
            </a:pP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 </a:t>
            </a:r>
            <a:r>
              <a:rPr lang="en-US" sz="2400" dirty="0">
                <a:solidFill>
                  <a:srgbClr val="FF0000"/>
                </a:solidFill>
              </a:rPr>
              <a:t>&gt;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 14</a:t>
            </a:r>
          </a:p>
          <a:p>
            <a:pPr marL="342900" indent="-342900" algn="ctr">
              <a:buAutoNum type="arabicPlain" startAt="15"/>
            </a:pP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 </a:t>
            </a:r>
            <a:r>
              <a:rPr lang="en-US" sz="2400" dirty="0" smtClean="0">
                <a:solidFill>
                  <a:srgbClr val="FF0000"/>
                </a:solidFill>
              </a:rPr>
              <a:t>&lt;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 20</a:t>
            </a:r>
          </a:p>
          <a:p>
            <a:pPr marL="342900" indent="-342900" algn="ctr">
              <a:buAutoNum type="arabicPlain" startAt="15"/>
            </a:pP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en-US" sz="2400" dirty="0" smtClean="0">
                <a:solidFill>
                  <a:srgbClr val="FF0000"/>
                </a:solidFill>
              </a:rPr>
              <a:t>&gt;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 15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258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pisek se šipkou dolů 1"/>
          <p:cNvSpPr/>
          <p:nvPr/>
        </p:nvSpPr>
        <p:spPr>
          <a:xfrm>
            <a:off x="1115616" y="1772816"/>
            <a:ext cx="6552728" cy="1224136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S</a:t>
            </a:r>
            <a:r>
              <a:rPr lang="cs-CZ" dirty="0" err="1" smtClean="0"/>
              <a:t>eřaď</a:t>
            </a:r>
            <a:r>
              <a:rPr lang="cs-CZ" dirty="0" smtClean="0"/>
              <a:t>  čísla do řady od nejnižšího k nejvyššímu.  Zapiš je na čáru.</a:t>
            </a: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1258536" y="3188216"/>
            <a:ext cx="361136" cy="576064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8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1907704" y="3188216"/>
            <a:ext cx="360040" cy="57606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2">
                    <a:lumMod val="50000"/>
                  </a:schemeClr>
                </a:solidFill>
              </a:rPr>
              <a:t>5</a:t>
            </a:r>
          </a:p>
        </p:txBody>
      </p:sp>
      <p:sp>
        <p:nvSpPr>
          <p:cNvPr id="5" name="Ovál 4"/>
          <p:cNvSpPr/>
          <p:nvPr/>
        </p:nvSpPr>
        <p:spPr>
          <a:xfrm>
            <a:off x="2555776" y="3166120"/>
            <a:ext cx="360040" cy="57606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4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3203848" y="3166120"/>
            <a:ext cx="360040" cy="576064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0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3851920" y="3166120"/>
            <a:ext cx="360040" cy="576064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2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4391980" y="3149352"/>
            <a:ext cx="360040" cy="57606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1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5004048" y="3149352"/>
            <a:ext cx="360040" cy="576064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7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5652120" y="3149352"/>
            <a:ext cx="360040" cy="576064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3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6228184" y="3166120"/>
            <a:ext cx="360040" cy="57606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6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6732240" y="3166120"/>
            <a:ext cx="360040" cy="576064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9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258536" y="4437112"/>
            <a:ext cx="63378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________________________________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860685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pisek se šipkou dolů 1"/>
          <p:cNvSpPr/>
          <p:nvPr/>
        </p:nvSpPr>
        <p:spPr>
          <a:xfrm>
            <a:off x="1115616" y="1772816"/>
            <a:ext cx="6552728" cy="1224136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S</a:t>
            </a:r>
            <a:r>
              <a:rPr lang="cs-CZ" dirty="0" err="1" smtClean="0"/>
              <a:t>eřaď</a:t>
            </a:r>
            <a:r>
              <a:rPr lang="cs-CZ" dirty="0" smtClean="0"/>
              <a:t> čísla do řady od nejnižšího k nejvyššímu.  Zapiš je na čáru.</a:t>
            </a: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1258536" y="3188216"/>
            <a:ext cx="361136" cy="576064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8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1907704" y="3188216"/>
            <a:ext cx="360040" cy="57606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2">
                    <a:lumMod val="50000"/>
                  </a:schemeClr>
                </a:solidFill>
              </a:rPr>
              <a:t>5</a:t>
            </a:r>
          </a:p>
        </p:txBody>
      </p:sp>
      <p:sp>
        <p:nvSpPr>
          <p:cNvPr id="5" name="Ovál 4"/>
          <p:cNvSpPr/>
          <p:nvPr/>
        </p:nvSpPr>
        <p:spPr>
          <a:xfrm>
            <a:off x="2555776" y="3166120"/>
            <a:ext cx="360040" cy="57606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4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3203848" y="3166120"/>
            <a:ext cx="360040" cy="576064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0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3851920" y="3166120"/>
            <a:ext cx="360040" cy="576064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2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4391980" y="3149352"/>
            <a:ext cx="360040" cy="57606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1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5004048" y="3149352"/>
            <a:ext cx="360040" cy="576064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7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5652120" y="3149352"/>
            <a:ext cx="360040" cy="576064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3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6228184" y="3166120"/>
            <a:ext cx="360040" cy="57606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6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6732240" y="3166120"/>
            <a:ext cx="360040" cy="576064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9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258536" y="4437112"/>
            <a:ext cx="6337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0         1          2         3        4        5         6          7        8        9</a:t>
            </a:r>
            <a:endParaRPr lang="cs-CZ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1538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982662" y="79673"/>
            <a:ext cx="553355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endParaRPr lang="cs-CZ" dirty="0" smtClean="0">
              <a:solidFill>
                <a:prstClr val="black"/>
              </a:solidFill>
            </a:endParaRP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Ilustrace</a:t>
            </a:r>
            <a:r>
              <a:rPr lang="cs-CZ" dirty="0">
                <a:solidFill>
                  <a:prstClr val="black"/>
                </a:solidFill>
              </a:rPr>
              <a:t>: </a:t>
            </a:r>
            <a:r>
              <a:rPr lang="cs-CZ" dirty="0" smtClean="0">
                <a:solidFill>
                  <a:prstClr val="black"/>
                </a:solidFill>
                <a:hlinkClick r:id="rId2"/>
              </a:rPr>
              <a:t>www.office.microsoft.com</a:t>
            </a:r>
            <a:endParaRPr lang="cs-CZ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3513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331</TotalTime>
  <Words>276</Words>
  <Application>Microsoft Office PowerPoint</Application>
  <PresentationFormat>Předvádění na obrazovce (4:3)</PresentationFormat>
  <Paragraphs>82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User</cp:lastModifiedBy>
  <cp:revision>36</cp:revision>
  <dcterms:created xsi:type="dcterms:W3CDTF">2011-08-21T15:31:45Z</dcterms:created>
  <dcterms:modified xsi:type="dcterms:W3CDTF">2012-08-07T17:46:36Z</dcterms:modified>
</cp:coreProperties>
</file>