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7"/>
  </p:notesMasterIdLst>
  <p:sldIdLst>
    <p:sldId id="256" r:id="rId2"/>
    <p:sldId id="273" r:id="rId3"/>
    <p:sldId id="257" r:id="rId4"/>
    <p:sldId id="258" r:id="rId5"/>
    <p:sldId id="259" r:id="rId6"/>
    <p:sldId id="261" r:id="rId7"/>
    <p:sldId id="264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E4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98" y="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VY_42_INOVACE_15_Doplň číslo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Doplň číslo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VY_42_INOVACE_15_Doplň číslo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Doplň číslo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1631828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Určeno pro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1.ročník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Slouží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 ověření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probraného učiva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Sčítání a odčítání v oboru  0 -10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Práce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interaktivní tabuli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jednotlivých listech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Tisk jednotlivých částí (pero)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Inovace: Kontrola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tabule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16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79712" y="1124744"/>
            <a:ext cx="4320480" cy="10801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správně tyto příklady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2564904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3 + __  =   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7893" y="2548998"/>
            <a:ext cx="2032620" cy="52378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__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 smtClean="0">
                <a:solidFill>
                  <a:schemeClr val="tx1"/>
                </a:solidFill>
              </a:rPr>
              <a:t> 2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59632" y="3206874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5 </a:t>
            </a:r>
            <a:r>
              <a:rPr lang="cs-CZ" sz="2400" dirty="0">
                <a:solidFill>
                  <a:schemeClr val="tx1"/>
                </a:solidFill>
              </a:rPr>
              <a:t>+ __  =  </a:t>
            </a:r>
            <a:r>
              <a:rPr lang="cs-CZ" sz="2400" dirty="0" smtClean="0">
                <a:solidFill>
                  <a:schemeClr val="tx1"/>
                </a:solidFill>
              </a:rPr>
              <a:t> 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3861048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4 </a:t>
            </a:r>
            <a:r>
              <a:rPr lang="cs-CZ" sz="2400" dirty="0">
                <a:solidFill>
                  <a:schemeClr val="tx1"/>
                </a:solidFill>
              </a:rPr>
              <a:t>+ __  =  </a:t>
            </a:r>
            <a:r>
              <a:rPr lang="cs-CZ" sz="2400" dirty="0" smtClean="0">
                <a:solidFill>
                  <a:schemeClr val="tx1"/>
                </a:solidFill>
              </a:rPr>
              <a:t> 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4509120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6 </a:t>
            </a:r>
            <a:r>
              <a:rPr lang="cs-CZ" sz="2400" dirty="0">
                <a:solidFill>
                  <a:schemeClr val="tx1"/>
                </a:solidFill>
              </a:rPr>
              <a:t>+ __  = </a:t>
            </a:r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5149552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8 </a:t>
            </a:r>
            <a:r>
              <a:rPr lang="cs-CZ" sz="2400" dirty="0">
                <a:solidFill>
                  <a:schemeClr val="tx1"/>
                </a:solidFill>
              </a:rPr>
              <a:t>+ __  =  </a:t>
            </a:r>
            <a:r>
              <a:rPr lang="cs-CZ" sz="2400" dirty="0" smtClean="0">
                <a:solidFill>
                  <a:schemeClr val="tx1"/>
                </a:solidFill>
              </a:rPr>
              <a:t> 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8104" y="3206874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+  2  =  </a:t>
            </a:r>
            <a:r>
              <a:rPr lang="cs-CZ" sz="2400" dirty="0" smtClean="0">
                <a:solidFill>
                  <a:schemeClr val="tx1"/>
                </a:solidFill>
              </a:rPr>
              <a:t>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08104" y="3861047"/>
            <a:ext cx="2032620" cy="50787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+  </a:t>
            </a:r>
            <a:r>
              <a:rPr lang="cs-CZ" sz="2400" dirty="0" smtClean="0">
                <a:solidFill>
                  <a:schemeClr val="tx1"/>
                </a:solidFill>
              </a:rPr>
              <a:t>4  </a:t>
            </a:r>
            <a:r>
              <a:rPr lang="cs-CZ" sz="2400" dirty="0">
                <a:solidFill>
                  <a:schemeClr val="tx1"/>
                </a:solidFill>
              </a:rPr>
              <a:t>=  5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508104" y="4509120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+  2  =  </a:t>
            </a:r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08104" y="5149552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+  </a:t>
            </a:r>
            <a:r>
              <a:rPr lang="cs-CZ" sz="2400" dirty="0" smtClean="0">
                <a:solidFill>
                  <a:schemeClr val="tx1"/>
                </a:solidFill>
              </a:rPr>
              <a:t>3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01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79712" y="1124744"/>
            <a:ext cx="4320480" cy="10801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správně tyto příklady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</a:p>
        </p:txBody>
      </p:sp>
      <p:sp>
        <p:nvSpPr>
          <p:cNvPr id="4" name="Obdélník 3"/>
          <p:cNvSpPr/>
          <p:nvPr/>
        </p:nvSpPr>
        <p:spPr>
          <a:xfrm>
            <a:off x="1259632" y="2564904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4</a:t>
            </a:r>
            <a:r>
              <a:rPr lang="cs-CZ" sz="2400" dirty="0" smtClean="0">
                <a:solidFill>
                  <a:schemeClr val="tx1"/>
                </a:solidFill>
              </a:rPr>
              <a:t> + __  =   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7893" y="2548998"/>
            <a:ext cx="2032620" cy="52378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__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 smtClean="0">
                <a:solidFill>
                  <a:schemeClr val="tx1"/>
                </a:solidFill>
              </a:rPr>
              <a:t> 2  </a:t>
            </a:r>
            <a:r>
              <a:rPr lang="cs-CZ" sz="2400" dirty="0">
                <a:solidFill>
                  <a:schemeClr val="tx1"/>
                </a:solidFill>
              </a:rPr>
              <a:t>=  6</a:t>
            </a:r>
          </a:p>
        </p:txBody>
      </p:sp>
      <p:sp>
        <p:nvSpPr>
          <p:cNvPr id="6" name="Obdélník 5"/>
          <p:cNvSpPr/>
          <p:nvPr/>
        </p:nvSpPr>
        <p:spPr>
          <a:xfrm>
            <a:off x="1259632" y="3206874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5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__  =  </a:t>
            </a:r>
            <a:r>
              <a:rPr lang="cs-CZ" sz="2400" dirty="0" smtClean="0">
                <a:solidFill>
                  <a:schemeClr val="tx1"/>
                </a:solidFill>
              </a:rPr>
              <a:t> 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3861048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7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__  =  </a:t>
            </a:r>
            <a:r>
              <a:rPr lang="cs-CZ" sz="2400" dirty="0" smtClean="0">
                <a:solidFill>
                  <a:schemeClr val="tx1"/>
                </a:solidFill>
              </a:rPr>
              <a:t> 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4509120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__  = </a:t>
            </a:r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5149552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3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__  =  </a:t>
            </a:r>
            <a:r>
              <a:rPr lang="cs-CZ" sz="2400" dirty="0" smtClean="0">
                <a:solidFill>
                  <a:schemeClr val="tx1"/>
                </a:solidFill>
              </a:rPr>
              <a:t> 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8104" y="3206874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+  2  =  9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508104" y="3861047"/>
            <a:ext cx="2032620" cy="50787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+  </a:t>
            </a:r>
            <a:r>
              <a:rPr lang="cs-CZ" sz="2400" dirty="0" smtClean="0">
                <a:solidFill>
                  <a:schemeClr val="tx1"/>
                </a:solidFill>
              </a:rPr>
              <a:t>4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508104" y="4509120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+  2  =  7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508104" y="5149552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+  </a:t>
            </a:r>
            <a:r>
              <a:rPr lang="cs-CZ" sz="2400" dirty="0" smtClean="0">
                <a:solidFill>
                  <a:schemeClr val="tx1"/>
                </a:solidFill>
              </a:rPr>
              <a:t>3  </a:t>
            </a:r>
            <a:r>
              <a:rPr lang="cs-CZ" sz="2400" dirty="0">
                <a:solidFill>
                  <a:schemeClr val="tx1"/>
                </a:solidFill>
              </a:rPr>
              <a:t>=  4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46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79712" y="1124744"/>
            <a:ext cx="4320480" cy="1080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správně tyto příklady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2564904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6  </a:t>
            </a:r>
            <a:r>
              <a:rPr lang="cs-CZ" sz="2400" dirty="0">
                <a:solidFill>
                  <a:schemeClr val="tx1"/>
                </a:solidFill>
              </a:rPr>
              <a:t>-</a:t>
            </a:r>
            <a:r>
              <a:rPr lang="cs-CZ" sz="2400" dirty="0" smtClean="0">
                <a:solidFill>
                  <a:schemeClr val="tx1"/>
                </a:solidFill>
              </a:rPr>
              <a:t> __  =   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7893" y="2548998"/>
            <a:ext cx="2032620" cy="5237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__ -  2  </a:t>
            </a:r>
            <a:r>
              <a:rPr lang="cs-CZ" sz="2400" dirty="0">
                <a:solidFill>
                  <a:schemeClr val="tx1"/>
                </a:solidFill>
              </a:rPr>
              <a:t>=  2</a:t>
            </a:r>
          </a:p>
        </p:txBody>
      </p:sp>
      <p:sp>
        <p:nvSpPr>
          <p:cNvPr id="6" name="Obdélník 5"/>
          <p:cNvSpPr/>
          <p:nvPr/>
        </p:nvSpPr>
        <p:spPr>
          <a:xfrm>
            <a:off x="1259632" y="3206874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7  - </a:t>
            </a:r>
            <a:r>
              <a:rPr lang="cs-CZ" sz="2400" dirty="0">
                <a:solidFill>
                  <a:schemeClr val="tx1"/>
                </a:solidFill>
              </a:rPr>
              <a:t>__  =  </a:t>
            </a:r>
            <a:r>
              <a:rPr lang="cs-CZ" sz="2400" dirty="0" smtClean="0">
                <a:solidFill>
                  <a:schemeClr val="tx1"/>
                </a:solidFill>
              </a:rPr>
              <a:t> 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3861048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8  - </a:t>
            </a:r>
            <a:r>
              <a:rPr lang="cs-CZ" sz="2400" dirty="0">
                <a:solidFill>
                  <a:schemeClr val="tx1"/>
                </a:solidFill>
              </a:rPr>
              <a:t>__  =  </a:t>
            </a:r>
            <a:r>
              <a:rPr lang="cs-CZ" sz="2400" dirty="0" smtClean="0">
                <a:solidFill>
                  <a:schemeClr val="tx1"/>
                </a:solidFill>
              </a:rPr>
              <a:t> 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4509120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9</a:t>
            </a:r>
            <a:r>
              <a:rPr lang="cs-CZ" sz="2400" dirty="0" smtClean="0">
                <a:solidFill>
                  <a:schemeClr val="tx1"/>
                </a:solidFill>
              </a:rPr>
              <a:t>  - </a:t>
            </a:r>
            <a:r>
              <a:rPr lang="cs-CZ" sz="2400" dirty="0">
                <a:solidFill>
                  <a:schemeClr val="tx1"/>
                </a:solidFill>
              </a:rPr>
              <a:t>__  =  </a:t>
            </a:r>
            <a:r>
              <a:rPr lang="cs-CZ" sz="2400" dirty="0" smtClean="0">
                <a:solidFill>
                  <a:schemeClr val="tx1"/>
                </a:solidFill>
              </a:rPr>
              <a:t> 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5149552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10 - </a:t>
            </a:r>
            <a:r>
              <a:rPr lang="cs-CZ" sz="2400" dirty="0">
                <a:solidFill>
                  <a:schemeClr val="tx1"/>
                </a:solidFill>
              </a:rPr>
              <a:t>__  =  </a:t>
            </a:r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8104" y="3206874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</a:t>
            </a:r>
            <a:r>
              <a:rPr lang="cs-CZ" sz="2400" dirty="0" smtClean="0">
                <a:solidFill>
                  <a:schemeClr val="tx1"/>
                </a:solidFill>
              </a:rPr>
              <a:t>-  4  </a:t>
            </a:r>
            <a:r>
              <a:rPr lang="cs-CZ" sz="2400" dirty="0">
                <a:solidFill>
                  <a:schemeClr val="tx1"/>
                </a:solidFill>
              </a:rPr>
              <a:t>=  3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508104" y="3861047"/>
            <a:ext cx="2032620" cy="5078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</a:t>
            </a:r>
            <a:r>
              <a:rPr lang="cs-CZ" sz="2400" dirty="0" smtClean="0">
                <a:solidFill>
                  <a:schemeClr val="tx1"/>
                </a:solidFill>
              </a:rPr>
              <a:t>-  </a:t>
            </a:r>
            <a:r>
              <a:rPr lang="cs-CZ" sz="2400" dirty="0">
                <a:solidFill>
                  <a:schemeClr val="tx1"/>
                </a:solidFill>
              </a:rPr>
              <a:t>8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508104" y="4509120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</a:t>
            </a:r>
            <a:r>
              <a:rPr lang="cs-CZ" sz="2400" dirty="0" smtClean="0">
                <a:solidFill>
                  <a:schemeClr val="tx1"/>
                </a:solidFill>
              </a:rPr>
              <a:t>-  1  =  </a:t>
            </a:r>
            <a:r>
              <a:rPr lang="cs-CZ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508104" y="5149552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</a:t>
            </a:r>
            <a:r>
              <a:rPr lang="cs-CZ" sz="2400" dirty="0" smtClean="0">
                <a:solidFill>
                  <a:schemeClr val="tx1"/>
                </a:solidFill>
              </a:rPr>
              <a:t>-  </a:t>
            </a:r>
            <a:r>
              <a:rPr lang="cs-CZ" sz="2400" dirty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50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79712" y="1124744"/>
            <a:ext cx="4320480" cy="1080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Doplň správně tyto příklady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2564904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8  - __  =   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7893" y="2548998"/>
            <a:ext cx="2032620" cy="5237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__ -  2  </a:t>
            </a:r>
            <a:r>
              <a:rPr lang="cs-CZ" sz="2400" dirty="0">
                <a:solidFill>
                  <a:schemeClr val="tx1"/>
                </a:solidFill>
              </a:rPr>
              <a:t>= </a:t>
            </a:r>
            <a:r>
              <a:rPr lang="cs-CZ" sz="2400" dirty="0" smtClean="0">
                <a:solidFill>
                  <a:schemeClr val="tx1"/>
                </a:solidFill>
              </a:rPr>
              <a:t> 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59632" y="3206874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6  - </a:t>
            </a:r>
            <a:r>
              <a:rPr lang="cs-CZ" sz="2400" dirty="0">
                <a:solidFill>
                  <a:schemeClr val="tx1"/>
                </a:solidFill>
              </a:rPr>
              <a:t>__  =  </a:t>
            </a:r>
            <a:r>
              <a:rPr lang="cs-CZ" sz="2400" dirty="0" smtClean="0">
                <a:solidFill>
                  <a:schemeClr val="tx1"/>
                </a:solidFill>
              </a:rPr>
              <a:t> 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3861048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10  - </a:t>
            </a:r>
            <a:r>
              <a:rPr lang="cs-CZ" sz="2400" dirty="0">
                <a:solidFill>
                  <a:schemeClr val="tx1"/>
                </a:solidFill>
              </a:rPr>
              <a:t>__  =  </a:t>
            </a:r>
            <a:r>
              <a:rPr lang="cs-CZ" sz="2400" dirty="0" smtClean="0">
                <a:solidFill>
                  <a:schemeClr val="tx1"/>
                </a:solidFill>
              </a:rPr>
              <a:t> 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4509120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8  - </a:t>
            </a:r>
            <a:r>
              <a:rPr lang="cs-CZ" sz="2400" dirty="0">
                <a:solidFill>
                  <a:schemeClr val="tx1"/>
                </a:solidFill>
              </a:rPr>
              <a:t>__  =  </a:t>
            </a:r>
            <a:r>
              <a:rPr lang="cs-CZ" sz="2400" dirty="0" smtClean="0">
                <a:solidFill>
                  <a:schemeClr val="tx1"/>
                </a:solidFill>
              </a:rPr>
              <a:t> 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5149552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7 -  </a:t>
            </a:r>
            <a:r>
              <a:rPr lang="cs-CZ" sz="2400" dirty="0">
                <a:solidFill>
                  <a:schemeClr val="tx1"/>
                </a:solidFill>
              </a:rPr>
              <a:t>__  = </a:t>
            </a:r>
            <a:r>
              <a:rPr lang="cs-CZ" sz="2400" dirty="0" smtClean="0">
                <a:solidFill>
                  <a:schemeClr val="tx1"/>
                </a:solidFill>
              </a:rPr>
              <a:t>  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8104" y="3206874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</a:t>
            </a:r>
            <a:r>
              <a:rPr lang="cs-CZ" sz="2400" dirty="0" smtClean="0">
                <a:solidFill>
                  <a:schemeClr val="tx1"/>
                </a:solidFill>
              </a:rPr>
              <a:t>-  4  </a:t>
            </a:r>
            <a:r>
              <a:rPr lang="cs-CZ" sz="2400" dirty="0">
                <a:solidFill>
                  <a:schemeClr val="tx1"/>
                </a:solidFill>
              </a:rPr>
              <a:t>=  5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508104" y="3861047"/>
            <a:ext cx="2032620" cy="5078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</a:t>
            </a:r>
            <a:r>
              <a:rPr lang="cs-CZ" sz="2400" dirty="0" smtClean="0">
                <a:solidFill>
                  <a:schemeClr val="tx1"/>
                </a:solidFill>
              </a:rPr>
              <a:t>-  6  </a:t>
            </a:r>
            <a:r>
              <a:rPr lang="cs-CZ" sz="2400" dirty="0">
                <a:solidFill>
                  <a:schemeClr val="tx1"/>
                </a:solidFill>
              </a:rPr>
              <a:t>=  2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508104" y="4509120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</a:t>
            </a:r>
            <a:r>
              <a:rPr lang="cs-CZ" sz="2400" dirty="0" smtClean="0">
                <a:solidFill>
                  <a:schemeClr val="tx1"/>
                </a:solidFill>
              </a:rPr>
              <a:t>-  1  =  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08104" y="5149552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__ </a:t>
            </a:r>
            <a:r>
              <a:rPr lang="cs-CZ" sz="2400" dirty="0" smtClean="0">
                <a:solidFill>
                  <a:schemeClr val="tx1"/>
                </a:solidFill>
              </a:rPr>
              <a:t>-  </a:t>
            </a:r>
            <a:r>
              <a:rPr lang="cs-CZ" sz="2400" dirty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38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1760" y="1070484"/>
            <a:ext cx="3312368" cy="13681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chybějící čísla.      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Součet jednotlivých stran je  </a:t>
            </a:r>
          </a:p>
          <a:p>
            <a:pPr algn="ctr"/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 kruhu.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824028" y="4299942"/>
            <a:ext cx="360040" cy="432048"/>
          </a:xfrm>
          <a:prstGeom prst="rect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059832" y="4299942"/>
            <a:ext cx="360040" cy="432048"/>
          </a:xfrm>
          <a:prstGeom prst="rect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887924" y="5085184"/>
            <a:ext cx="360040" cy="432048"/>
          </a:xfrm>
          <a:prstGeom prst="rect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22"/>
          <p:cNvCxnSpPr>
            <a:stCxn id="18" idx="1"/>
          </p:cNvCxnSpPr>
          <p:nvPr/>
        </p:nvCxnSpPr>
        <p:spPr>
          <a:xfrm flipH="1">
            <a:off x="2411760" y="5301208"/>
            <a:ext cx="1476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18" idx="3"/>
          </p:cNvCxnSpPr>
          <p:nvPr/>
        </p:nvCxnSpPr>
        <p:spPr>
          <a:xfrm>
            <a:off x="4247964" y="5301208"/>
            <a:ext cx="1476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2411760" y="4731990"/>
            <a:ext cx="648072" cy="569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3419872" y="3573016"/>
            <a:ext cx="828092" cy="7269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247964" y="3573016"/>
            <a:ext cx="576064" cy="7269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184068" y="4731990"/>
            <a:ext cx="540060" cy="569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4139952" y="328498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092871" y="51571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796136" y="51571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6372200" y="3103252"/>
            <a:ext cx="648072" cy="65149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21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1760" y="1070484"/>
            <a:ext cx="3312368" cy="13681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chybějící čísla.      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Součet jednotlivých stran je  </a:t>
            </a:r>
          </a:p>
          <a:p>
            <a:pPr algn="ctr"/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 kruhu.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824028" y="4299942"/>
            <a:ext cx="360040" cy="4320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059832" y="4299942"/>
            <a:ext cx="360040" cy="4320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887924" y="5085184"/>
            <a:ext cx="360040" cy="4320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22"/>
          <p:cNvCxnSpPr>
            <a:stCxn id="18" idx="1"/>
          </p:cNvCxnSpPr>
          <p:nvPr/>
        </p:nvCxnSpPr>
        <p:spPr>
          <a:xfrm flipH="1">
            <a:off x="2411760" y="5301208"/>
            <a:ext cx="1476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18" idx="3"/>
          </p:cNvCxnSpPr>
          <p:nvPr/>
        </p:nvCxnSpPr>
        <p:spPr>
          <a:xfrm>
            <a:off x="4247964" y="5301208"/>
            <a:ext cx="1476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2411760" y="4731990"/>
            <a:ext cx="648072" cy="569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3419872" y="3573016"/>
            <a:ext cx="828092" cy="7269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247964" y="3573016"/>
            <a:ext cx="576064" cy="7269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184068" y="4731990"/>
            <a:ext cx="540060" cy="569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4139952" y="328498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2092871" y="51571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5796136" y="51571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7" name="Ovál 36"/>
          <p:cNvSpPr/>
          <p:nvPr/>
        </p:nvSpPr>
        <p:spPr>
          <a:xfrm>
            <a:off x="6372200" y="3103252"/>
            <a:ext cx="648072" cy="65149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08738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79712" y="1124744"/>
            <a:ext cx="4320480" cy="10801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správně tyto příklady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2564904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3 +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chemeClr val="tx1"/>
                </a:solidFill>
              </a:rPr>
              <a:t>  =   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7893" y="2548998"/>
            <a:ext cx="2032620" cy="52378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1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 smtClean="0">
                <a:solidFill>
                  <a:schemeClr val="tx1"/>
                </a:solidFill>
              </a:rPr>
              <a:t> 2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59632" y="3206874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5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3861048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4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4509120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6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>
                <a:solidFill>
                  <a:srgbClr val="FF0000"/>
                </a:solidFill>
              </a:rPr>
              <a:t>4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</a:t>
            </a:r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5149552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8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8104" y="3206874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0000"/>
                </a:solidFill>
              </a:rPr>
              <a:t> 5 </a:t>
            </a:r>
            <a:r>
              <a:rPr lang="cs-CZ" sz="2400" dirty="0" smtClean="0">
                <a:solidFill>
                  <a:schemeClr val="tx1"/>
                </a:solidFill>
              </a:rPr>
              <a:t>+  </a:t>
            </a:r>
            <a:r>
              <a:rPr lang="cs-CZ" sz="2400" dirty="0">
                <a:solidFill>
                  <a:schemeClr val="tx1"/>
                </a:solidFill>
              </a:rPr>
              <a:t>2  =  </a:t>
            </a:r>
            <a:r>
              <a:rPr lang="cs-CZ" sz="2400" dirty="0" smtClean="0">
                <a:solidFill>
                  <a:schemeClr val="tx1"/>
                </a:solidFill>
              </a:rPr>
              <a:t>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08104" y="3861047"/>
            <a:ext cx="2032620" cy="50787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1 </a:t>
            </a:r>
            <a:r>
              <a:rPr lang="cs-CZ" sz="2400" dirty="0" smtClean="0">
                <a:solidFill>
                  <a:schemeClr val="tx1"/>
                </a:solidFill>
              </a:rPr>
              <a:t>+  4  </a:t>
            </a:r>
            <a:r>
              <a:rPr lang="cs-CZ" sz="2400" dirty="0">
                <a:solidFill>
                  <a:schemeClr val="tx1"/>
                </a:solidFill>
              </a:rPr>
              <a:t>=  5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508104" y="4509120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+  </a:t>
            </a:r>
            <a:r>
              <a:rPr lang="cs-CZ" sz="2400" dirty="0">
                <a:solidFill>
                  <a:schemeClr val="tx1"/>
                </a:solidFill>
              </a:rPr>
              <a:t>2  =  </a:t>
            </a:r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08104" y="5149552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4 </a:t>
            </a:r>
            <a:r>
              <a:rPr lang="cs-CZ" sz="2400" dirty="0" smtClean="0">
                <a:solidFill>
                  <a:schemeClr val="tx1"/>
                </a:solidFill>
              </a:rPr>
              <a:t>+  3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54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79712" y="1124744"/>
            <a:ext cx="4320480" cy="10801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správně tyto příklady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</a:p>
        </p:txBody>
      </p:sp>
      <p:sp>
        <p:nvSpPr>
          <p:cNvPr id="4" name="Obdélník 3"/>
          <p:cNvSpPr/>
          <p:nvPr/>
        </p:nvSpPr>
        <p:spPr>
          <a:xfrm>
            <a:off x="1259632" y="2564904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4</a:t>
            </a:r>
            <a:r>
              <a:rPr lang="cs-CZ" sz="2400" dirty="0" smtClean="0">
                <a:solidFill>
                  <a:schemeClr val="tx1"/>
                </a:solidFill>
              </a:rPr>
              <a:t> +</a:t>
            </a:r>
            <a:r>
              <a:rPr lang="cs-CZ" sz="2400" dirty="0" smtClean="0">
                <a:solidFill>
                  <a:srgbClr val="FF0000"/>
                </a:solidFill>
              </a:rPr>
              <a:t>  2  </a:t>
            </a:r>
            <a:r>
              <a:rPr lang="cs-CZ" sz="2400" dirty="0" smtClean="0">
                <a:solidFill>
                  <a:schemeClr val="tx1"/>
                </a:solidFill>
              </a:rPr>
              <a:t>=   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7893" y="2548998"/>
            <a:ext cx="2032620" cy="52378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 smtClean="0">
                <a:solidFill>
                  <a:schemeClr val="tx1"/>
                </a:solidFill>
              </a:rPr>
              <a:t> 2  </a:t>
            </a:r>
            <a:r>
              <a:rPr lang="cs-CZ" sz="2400" dirty="0">
                <a:solidFill>
                  <a:schemeClr val="tx1"/>
                </a:solidFill>
              </a:rPr>
              <a:t>=  6</a:t>
            </a:r>
          </a:p>
        </p:txBody>
      </p:sp>
      <p:sp>
        <p:nvSpPr>
          <p:cNvPr id="6" name="Obdélník 5"/>
          <p:cNvSpPr/>
          <p:nvPr/>
        </p:nvSpPr>
        <p:spPr>
          <a:xfrm>
            <a:off x="1259632" y="3206874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5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3861048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7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4509120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8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</a:t>
            </a:r>
            <a:r>
              <a:rPr lang="cs-CZ" sz="2400" dirty="0" smtClean="0">
                <a:solidFill>
                  <a:schemeClr val="tx1"/>
                </a:solidFill>
              </a:rPr>
              <a:t>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5149552"/>
            <a:ext cx="2064965" cy="507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3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8104" y="3206874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7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 2  =  9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508104" y="3861047"/>
            <a:ext cx="2032620" cy="50787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 </a:t>
            </a:r>
            <a:r>
              <a:rPr lang="cs-CZ" sz="2400" dirty="0" smtClean="0">
                <a:solidFill>
                  <a:schemeClr val="tx1"/>
                </a:solidFill>
              </a:rPr>
              <a:t>4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508104" y="4509120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 2  =  7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508104" y="5149552"/>
            <a:ext cx="2032620" cy="50787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+  </a:t>
            </a:r>
            <a:r>
              <a:rPr lang="cs-CZ" sz="2400" dirty="0" smtClean="0">
                <a:solidFill>
                  <a:schemeClr val="tx1"/>
                </a:solidFill>
              </a:rPr>
              <a:t>3  </a:t>
            </a:r>
            <a:r>
              <a:rPr lang="cs-CZ" sz="2400" dirty="0">
                <a:solidFill>
                  <a:schemeClr val="tx1"/>
                </a:solidFill>
              </a:rPr>
              <a:t>=  4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79712" y="1124744"/>
            <a:ext cx="4320480" cy="1080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správně tyto příklady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2564904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6  </a:t>
            </a:r>
            <a:r>
              <a:rPr lang="cs-CZ" sz="2400" dirty="0">
                <a:solidFill>
                  <a:schemeClr val="tx1"/>
                </a:solidFill>
              </a:rPr>
              <a:t>-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chemeClr val="tx1"/>
                </a:solidFill>
              </a:rPr>
              <a:t>  =  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7893" y="2548998"/>
            <a:ext cx="2032620" cy="5237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4</a:t>
            </a:r>
            <a:r>
              <a:rPr lang="cs-CZ" sz="2400" dirty="0" smtClean="0">
                <a:solidFill>
                  <a:schemeClr val="tx1"/>
                </a:solidFill>
              </a:rPr>
              <a:t> -  2  </a:t>
            </a:r>
            <a:r>
              <a:rPr lang="cs-CZ" sz="2400" dirty="0">
                <a:solidFill>
                  <a:schemeClr val="tx1"/>
                </a:solidFill>
              </a:rPr>
              <a:t>=  2</a:t>
            </a:r>
          </a:p>
        </p:txBody>
      </p:sp>
      <p:sp>
        <p:nvSpPr>
          <p:cNvPr id="6" name="Obdélník 5"/>
          <p:cNvSpPr/>
          <p:nvPr/>
        </p:nvSpPr>
        <p:spPr>
          <a:xfrm>
            <a:off x="1259632" y="3206874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7  -</a:t>
            </a:r>
            <a:r>
              <a:rPr lang="cs-CZ" sz="2400" dirty="0" smtClean="0">
                <a:solidFill>
                  <a:srgbClr val="FF0000"/>
                </a:solidFill>
              </a:rPr>
              <a:t>  2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3861048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8  -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4509120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9  -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5149552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10 - </a:t>
            </a:r>
            <a:r>
              <a:rPr lang="cs-CZ" sz="2400" dirty="0" smtClean="0">
                <a:solidFill>
                  <a:srgbClr val="FF0000"/>
                </a:solidFill>
              </a:rPr>
              <a:t> 6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8104" y="3206874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7</a:t>
            </a:r>
            <a:r>
              <a:rPr lang="cs-CZ" sz="2400" dirty="0" smtClean="0">
                <a:solidFill>
                  <a:schemeClr val="tx1"/>
                </a:solidFill>
              </a:rPr>
              <a:t> -  4  </a:t>
            </a:r>
            <a:r>
              <a:rPr lang="cs-CZ" sz="2400" dirty="0">
                <a:solidFill>
                  <a:schemeClr val="tx1"/>
                </a:solidFill>
              </a:rPr>
              <a:t>=  3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508104" y="3861047"/>
            <a:ext cx="2032620" cy="5078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10</a:t>
            </a:r>
            <a:r>
              <a:rPr lang="cs-CZ" sz="2400" dirty="0" smtClean="0">
                <a:solidFill>
                  <a:schemeClr val="tx1"/>
                </a:solidFill>
              </a:rPr>
              <a:t> -  </a:t>
            </a:r>
            <a:r>
              <a:rPr lang="cs-CZ" sz="2400" dirty="0">
                <a:solidFill>
                  <a:schemeClr val="tx1"/>
                </a:solidFill>
              </a:rPr>
              <a:t>8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508104" y="4509120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9</a:t>
            </a:r>
            <a:r>
              <a:rPr lang="cs-CZ" sz="2400" dirty="0" smtClean="0">
                <a:solidFill>
                  <a:schemeClr val="tx1"/>
                </a:solidFill>
              </a:rPr>
              <a:t> -  1  =  </a:t>
            </a:r>
            <a:r>
              <a:rPr lang="cs-CZ" sz="24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508104" y="5149552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9</a:t>
            </a:r>
            <a:r>
              <a:rPr lang="cs-CZ" sz="2400" dirty="0" smtClean="0">
                <a:solidFill>
                  <a:schemeClr val="tx1"/>
                </a:solidFill>
              </a:rPr>
              <a:t> -  </a:t>
            </a:r>
            <a:r>
              <a:rPr lang="cs-CZ" sz="2400" dirty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23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79712" y="1124744"/>
            <a:ext cx="4320480" cy="1080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Doplň správně tyto příklady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2564904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8  -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tx1"/>
                </a:solidFill>
              </a:rPr>
              <a:t>  =   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7893" y="2548998"/>
            <a:ext cx="2032620" cy="5237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chemeClr val="tx1"/>
                </a:solidFill>
              </a:rPr>
              <a:t> -  2  </a:t>
            </a:r>
            <a:r>
              <a:rPr lang="cs-CZ" sz="2400" dirty="0">
                <a:solidFill>
                  <a:schemeClr val="tx1"/>
                </a:solidFill>
              </a:rPr>
              <a:t>= </a:t>
            </a:r>
            <a:r>
              <a:rPr lang="cs-CZ" sz="2400" dirty="0" smtClean="0">
                <a:solidFill>
                  <a:schemeClr val="tx1"/>
                </a:solidFill>
              </a:rPr>
              <a:t> 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59632" y="3206874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6  -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3861048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10  -</a:t>
            </a:r>
            <a:r>
              <a:rPr lang="cs-CZ" sz="2400" dirty="0" smtClean="0">
                <a:solidFill>
                  <a:srgbClr val="FF0000"/>
                </a:solidFill>
              </a:rPr>
              <a:t>  6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4509120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8  - 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 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5149552"/>
            <a:ext cx="2064965" cy="507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  7 -  </a:t>
            </a:r>
            <a:r>
              <a:rPr lang="cs-CZ" sz="2400" dirty="0">
                <a:solidFill>
                  <a:srgbClr val="FF0000"/>
                </a:solidFill>
              </a:rPr>
              <a:t> 3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</a:t>
            </a:r>
            <a:r>
              <a:rPr lang="cs-CZ" sz="2400" dirty="0" smtClean="0">
                <a:solidFill>
                  <a:schemeClr val="tx1"/>
                </a:solidFill>
              </a:rPr>
              <a:t>  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8104" y="3206874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9</a:t>
            </a:r>
            <a:r>
              <a:rPr lang="cs-CZ" sz="2400" dirty="0" smtClean="0">
                <a:solidFill>
                  <a:schemeClr val="tx1"/>
                </a:solidFill>
              </a:rPr>
              <a:t> -  4  </a:t>
            </a:r>
            <a:r>
              <a:rPr lang="cs-CZ" sz="2400" dirty="0">
                <a:solidFill>
                  <a:schemeClr val="tx1"/>
                </a:solidFill>
              </a:rPr>
              <a:t>=  5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508104" y="3861047"/>
            <a:ext cx="2032620" cy="5078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8</a:t>
            </a:r>
            <a:r>
              <a:rPr lang="cs-CZ" sz="2400" dirty="0" smtClean="0">
                <a:solidFill>
                  <a:schemeClr val="tx1"/>
                </a:solidFill>
              </a:rPr>
              <a:t> -  6  </a:t>
            </a:r>
            <a:r>
              <a:rPr lang="cs-CZ" sz="2400" dirty="0">
                <a:solidFill>
                  <a:schemeClr val="tx1"/>
                </a:solidFill>
              </a:rPr>
              <a:t>=  2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508104" y="4509120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8</a:t>
            </a:r>
            <a:r>
              <a:rPr lang="cs-CZ" sz="2400" dirty="0" smtClean="0">
                <a:solidFill>
                  <a:schemeClr val="tx1"/>
                </a:solidFill>
              </a:rPr>
              <a:t> -  1  =  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08104" y="5149552"/>
            <a:ext cx="2032620" cy="507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7</a:t>
            </a:r>
            <a:r>
              <a:rPr lang="cs-CZ" sz="2400" dirty="0" smtClean="0">
                <a:solidFill>
                  <a:schemeClr val="tx1"/>
                </a:solidFill>
              </a:rPr>
              <a:t> -  </a:t>
            </a:r>
            <a:r>
              <a:rPr lang="cs-CZ" sz="2400" dirty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</a:t>
            </a:r>
            <a:r>
              <a:rPr lang="cs-CZ" sz="2400" dirty="0">
                <a:solidFill>
                  <a:schemeClr val="tx1"/>
                </a:solidFill>
              </a:rPr>
              <a:t>=  </a:t>
            </a:r>
            <a:r>
              <a:rPr lang="cs-CZ" sz="2400" dirty="0" smtClean="0">
                <a:solidFill>
                  <a:schemeClr val="tx1"/>
                </a:solidFill>
              </a:rPr>
              <a:t>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79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1760" y="1070484"/>
            <a:ext cx="3312368" cy="13681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chybějící čísla.      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Součet jednotlivých stran je  </a:t>
            </a:r>
          </a:p>
          <a:p>
            <a:pPr algn="ctr"/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 kruhu.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endParaRPr lang="cs-CZ" sz="7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824028" y="4299942"/>
            <a:ext cx="360040" cy="432048"/>
          </a:xfrm>
          <a:prstGeom prst="rect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059832" y="4299942"/>
            <a:ext cx="360040" cy="432048"/>
          </a:xfrm>
          <a:prstGeom prst="rect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1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887924" y="5085184"/>
            <a:ext cx="360040" cy="432048"/>
          </a:xfrm>
          <a:prstGeom prst="rect">
            <a:avLst/>
          </a:prstGeom>
          <a:solidFill>
            <a:srgbClr val="C2E4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23" name="Přímá spojnice 22"/>
          <p:cNvCxnSpPr>
            <a:stCxn id="18" idx="1"/>
          </p:cNvCxnSpPr>
          <p:nvPr/>
        </p:nvCxnSpPr>
        <p:spPr>
          <a:xfrm flipH="1">
            <a:off x="2411760" y="5301208"/>
            <a:ext cx="1476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18" idx="3"/>
          </p:cNvCxnSpPr>
          <p:nvPr/>
        </p:nvCxnSpPr>
        <p:spPr>
          <a:xfrm>
            <a:off x="4247964" y="5301208"/>
            <a:ext cx="1476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2411760" y="4731990"/>
            <a:ext cx="648072" cy="569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3419872" y="3573016"/>
            <a:ext cx="828092" cy="7269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247964" y="3573016"/>
            <a:ext cx="576064" cy="7269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184068" y="4731990"/>
            <a:ext cx="540060" cy="569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4139952" y="328498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092871" y="51571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796136" y="51571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6372200" y="3103252"/>
            <a:ext cx="648072" cy="65149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40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11760" y="1070484"/>
            <a:ext cx="3312368" cy="13681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Doplň chybějící čísla.      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Součet jednotlivých stran je  </a:t>
            </a:r>
          </a:p>
          <a:p>
            <a:pPr algn="ctr"/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 kruhu.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04248" y="1124744"/>
            <a:ext cx="936104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39552" y="1340768"/>
            <a:ext cx="93610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9552" y="1124744"/>
            <a:ext cx="936104" cy="2160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podpis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824028" y="4299942"/>
            <a:ext cx="360040" cy="4320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059832" y="4299942"/>
            <a:ext cx="360040" cy="4320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887924" y="5085184"/>
            <a:ext cx="360040" cy="4320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23" name="Přímá spojnice 22"/>
          <p:cNvCxnSpPr>
            <a:stCxn id="18" idx="1"/>
          </p:cNvCxnSpPr>
          <p:nvPr/>
        </p:nvCxnSpPr>
        <p:spPr>
          <a:xfrm flipH="1">
            <a:off x="2411760" y="5301208"/>
            <a:ext cx="1476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18" idx="3"/>
          </p:cNvCxnSpPr>
          <p:nvPr/>
        </p:nvCxnSpPr>
        <p:spPr>
          <a:xfrm>
            <a:off x="4247964" y="5301208"/>
            <a:ext cx="14761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2411760" y="4731990"/>
            <a:ext cx="648072" cy="569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3419872" y="3573016"/>
            <a:ext cx="828092" cy="7269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247964" y="3573016"/>
            <a:ext cx="576064" cy="7269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184068" y="4731990"/>
            <a:ext cx="540060" cy="569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4139952" y="328498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2092871" y="51571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6" name="Obdélník 35"/>
          <p:cNvSpPr/>
          <p:nvPr/>
        </p:nvSpPr>
        <p:spPr>
          <a:xfrm>
            <a:off x="5796136" y="515719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7" name="Ovál 36"/>
          <p:cNvSpPr/>
          <p:nvPr/>
        </p:nvSpPr>
        <p:spPr>
          <a:xfrm>
            <a:off x="6372200" y="3103252"/>
            <a:ext cx="648072" cy="65149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52729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700808"/>
            <a:ext cx="35725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34523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</TotalTime>
  <Words>645</Words>
  <Application>Microsoft Office PowerPoint</Application>
  <PresentationFormat>Předvádění na obrazovce (4:3)</PresentationFormat>
  <Paragraphs>164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Uzlíková</cp:lastModifiedBy>
  <cp:revision>36</cp:revision>
  <dcterms:created xsi:type="dcterms:W3CDTF">2011-08-21T15:31:45Z</dcterms:created>
  <dcterms:modified xsi:type="dcterms:W3CDTF">2012-05-06T13:02:18Z</dcterms:modified>
</cp:coreProperties>
</file>