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7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A65"/>
    <a:srgbClr val="FFDE75"/>
    <a:srgbClr val="FFE9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VY_42_INOVACE_19_Sčítání  a  odčítání více čísel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 Sčítání  </a:t>
          </a:r>
          <a:r>
            <a:rPr lang="cs-CZ" dirty="0" smtClean="0"/>
            <a:t>a  odčítání více čísel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C2F725-2711-4345-A6B1-4B80423BCC6E}" type="presOf" srcId="{C73C7642-F245-4585-8F88-243F9FAEF6CA}" destId="{AA41A67C-3D3F-4AE9-9E0F-5D7F7BB2E74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6A667B1-4EA5-4400-8315-181ED252624E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F217096-F5A3-4468-8492-0DCA7C9B20C2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8177938-1461-4EDF-BB64-998F246FA169}" type="presOf" srcId="{DAEA276B-ECF9-46F6-A7D3-4693B2D32BC4}" destId="{F69A1436-182C-465B-AD7F-FE48E0C090C1}" srcOrd="1" destOrd="0" presId="urn:microsoft.com/office/officeart/2005/8/layout/target3"/>
    <dgm:cxn modelId="{7F6FC14B-ACDE-4623-8C45-909FFAB49C2E}" type="presOf" srcId="{DAEA276B-ECF9-46F6-A7D3-4693B2D32BC4}" destId="{CDED6FE3-AD8F-4ACC-B6B8-710EDDD97598}" srcOrd="0" destOrd="0" presId="urn:microsoft.com/office/officeart/2005/8/layout/target3"/>
    <dgm:cxn modelId="{F529B15F-D08C-400B-9BB5-3ABBA801495E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11134E7-3B82-465D-AD17-99BB59E1381A}" type="presOf" srcId="{EBC41103-E2E5-4D48-9B4B-425520D3D098}" destId="{F969C235-9271-4D34-B740-D627A121CAD0}" srcOrd="1" destOrd="0" presId="urn:microsoft.com/office/officeart/2005/8/layout/target3"/>
    <dgm:cxn modelId="{81A7B642-A2D5-4321-AD97-5B37C329C725}" type="presOf" srcId="{FBBFC3EA-9D9D-4F3A-BEA6-9C2C0E46BF20}" destId="{832BF48F-0145-4429-9E02-8FCA946CCE9E}" srcOrd="1" destOrd="0" presId="urn:microsoft.com/office/officeart/2005/8/layout/target3"/>
    <dgm:cxn modelId="{EF495DD3-DE1F-4958-A07F-553BD7FB47DD}" type="presOf" srcId="{39F8B381-5807-488E-AC22-73DD4140ED4A}" destId="{71045F8C-00FA-488E-A7BD-E2E6753D979D}" srcOrd="0" destOrd="0" presId="urn:microsoft.com/office/officeart/2005/8/layout/target3"/>
    <dgm:cxn modelId="{9C06EC08-20A3-45E3-9ACB-40B417DEA1C4}" type="presOf" srcId="{019433A1-1324-4DE1-9E6F-32B851095F74}" destId="{E7297F21-D4FD-4A41-AE58-814D01A6B5E7}" srcOrd="1" destOrd="0" presId="urn:microsoft.com/office/officeart/2005/8/layout/target3"/>
    <dgm:cxn modelId="{05271B77-BA25-44D2-AE52-5886C74EE53C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FBCED1D-2E4E-4764-9D33-4C7598C40378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1695834-ABBF-4A9F-A742-82B811E9F7C3}" type="presOf" srcId="{445C7998-7549-48B0-BD68-D4F0167F02E5}" destId="{4D19AB04-24FA-40C2-B203-52AE3D15E171}" srcOrd="1" destOrd="0" presId="urn:microsoft.com/office/officeart/2005/8/layout/target3"/>
    <dgm:cxn modelId="{9978D479-69B3-447F-96D7-A22C82298E5D}" type="presParOf" srcId="{71045F8C-00FA-488E-A7BD-E2E6753D979D}" destId="{3577EC6B-C980-4F34-8C69-4365E7B8FC8C}" srcOrd="0" destOrd="0" presId="urn:microsoft.com/office/officeart/2005/8/layout/target3"/>
    <dgm:cxn modelId="{D5CB9797-166E-4EC3-976A-4215C41FC439}" type="presParOf" srcId="{71045F8C-00FA-488E-A7BD-E2E6753D979D}" destId="{6940EB87-DC1D-4BC3-9408-9AC2E1FFC039}" srcOrd="1" destOrd="0" presId="urn:microsoft.com/office/officeart/2005/8/layout/target3"/>
    <dgm:cxn modelId="{50BC5D7B-8BA1-4365-A6E4-A0DF8FEF3B25}" type="presParOf" srcId="{71045F8C-00FA-488E-A7BD-E2E6753D979D}" destId="{BC35EE03-4121-4EF9-923D-7CB6D30D358D}" srcOrd="2" destOrd="0" presId="urn:microsoft.com/office/officeart/2005/8/layout/target3"/>
    <dgm:cxn modelId="{668BF183-0E67-4229-97C3-AE01CE3922BF}" type="presParOf" srcId="{71045F8C-00FA-488E-A7BD-E2E6753D979D}" destId="{C95EEA27-3CBF-4645-A92D-9D8AF5C1CBFC}" srcOrd="3" destOrd="0" presId="urn:microsoft.com/office/officeart/2005/8/layout/target3"/>
    <dgm:cxn modelId="{4C8E9051-8881-44CE-B39C-41BCDF212CC6}" type="presParOf" srcId="{71045F8C-00FA-488E-A7BD-E2E6753D979D}" destId="{851BB866-B6AE-4566-893F-4C635BA974FC}" srcOrd="4" destOrd="0" presId="urn:microsoft.com/office/officeart/2005/8/layout/target3"/>
    <dgm:cxn modelId="{50F636AD-DADB-4B84-BCFC-86D3F6F23EBD}" type="presParOf" srcId="{71045F8C-00FA-488E-A7BD-E2E6753D979D}" destId="{643EA938-EDE0-4533-ACCC-D2BD6F3A527C}" srcOrd="5" destOrd="0" presId="urn:microsoft.com/office/officeart/2005/8/layout/target3"/>
    <dgm:cxn modelId="{AE11E2FC-C419-4C19-BD0C-BB580D8E45A2}" type="presParOf" srcId="{71045F8C-00FA-488E-A7BD-E2E6753D979D}" destId="{92F31B18-D66D-4CC7-89B9-378928DE877D}" srcOrd="6" destOrd="0" presId="urn:microsoft.com/office/officeart/2005/8/layout/target3"/>
    <dgm:cxn modelId="{2B0844B5-3074-4C6A-A65D-C032B3E905CC}" type="presParOf" srcId="{71045F8C-00FA-488E-A7BD-E2E6753D979D}" destId="{902074E1-B931-4618-97F1-FADBE82E9C3C}" srcOrd="7" destOrd="0" presId="urn:microsoft.com/office/officeart/2005/8/layout/target3"/>
    <dgm:cxn modelId="{2463C499-FCD0-4041-A87D-48D37536B499}" type="presParOf" srcId="{71045F8C-00FA-488E-A7BD-E2E6753D979D}" destId="{A3817367-F2BC-482F-8832-FA00B51DCCF3}" srcOrd="8" destOrd="0" presId="urn:microsoft.com/office/officeart/2005/8/layout/target3"/>
    <dgm:cxn modelId="{E09EB641-B486-4DEA-BBDA-4769A6B9BDF2}" type="presParOf" srcId="{71045F8C-00FA-488E-A7BD-E2E6753D979D}" destId="{626ABFF6-56C8-4386-B662-68EC364EED9D}" srcOrd="9" destOrd="0" presId="urn:microsoft.com/office/officeart/2005/8/layout/target3"/>
    <dgm:cxn modelId="{93C54665-DD62-4012-B9D2-B5B91658660A}" type="presParOf" srcId="{71045F8C-00FA-488E-A7BD-E2E6753D979D}" destId="{6DB11F1C-D028-4800-9625-6611CA9DE6D4}" srcOrd="10" destOrd="0" presId="urn:microsoft.com/office/officeart/2005/8/layout/target3"/>
    <dgm:cxn modelId="{3A20E82A-4164-4EAA-BC8D-399BACE6241F}" type="presParOf" srcId="{71045F8C-00FA-488E-A7BD-E2E6753D979D}" destId="{CDED6FE3-AD8F-4ACC-B6B8-710EDDD97598}" srcOrd="11" destOrd="0" presId="urn:microsoft.com/office/officeart/2005/8/layout/target3"/>
    <dgm:cxn modelId="{F6C5CA52-6C1D-4B81-96E0-EBB412B1D652}" type="presParOf" srcId="{71045F8C-00FA-488E-A7BD-E2E6753D979D}" destId="{397AC6D7-84A6-4150-958F-83C92D9ACF38}" srcOrd="12" destOrd="0" presId="urn:microsoft.com/office/officeart/2005/8/layout/target3"/>
    <dgm:cxn modelId="{14EA01B7-42F3-47F2-B364-A257EDA8457A}" type="presParOf" srcId="{71045F8C-00FA-488E-A7BD-E2E6753D979D}" destId="{D7419528-33A6-416D-9E64-B3F7915C5149}" srcOrd="13" destOrd="0" presId="urn:microsoft.com/office/officeart/2005/8/layout/target3"/>
    <dgm:cxn modelId="{378F3CF8-C5D3-4B10-944A-136BC6230E2D}" type="presParOf" srcId="{71045F8C-00FA-488E-A7BD-E2E6753D979D}" destId="{97289DF2-90F4-4EC2-A9FC-633B00BAB610}" srcOrd="14" destOrd="0" presId="urn:microsoft.com/office/officeart/2005/8/layout/target3"/>
    <dgm:cxn modelId="{11F64AE0-3155-4F81-99AD-486222DC7341}" type="presParOf" srcId="{71045F8C-00FA-488E-A7BD-E2E6753D979D}" destId="{234EBA9D-95B4-4C20-A84E-6F65F1085DC6}" srcOrd="15" destOrd="0" presId="urn:microsoft.com/office/officeart/2005/8/layout/target3"/>
    <dgm:cxn modelId="{3659AD1E-3E31-4C60-AA49-3C206743F1F6}" type="presParOf" srcId="{71045F8C-00FA-488E-A7BD-E2E6753D979D}" destId="{12255512-213F-41DF-90A6-8B4CD74A2B52}" srcOrd="16" destOrd="0" presId="urn:microsoft.com/office/officeart/2005/8/layout/target3"/>
    <dgm:cxn modelId="{16D5FCBB-A751-467A-93F9-694F76E75D8B}" type="presParOf" srcId="{71045F8C-00FA-488E-A7BD-E2E6753D979D}" destId="{50C2F88D-8688-44C2-A854-691F34009D3B}" srcOrd="17" destOrd="0" presId="urn:microsoft.com/office/officeart/2005/8/layout/target3"/>
    <dgm:cxn modelId="{9F95536D-44F0-4BD8-B5AE-404B4F784A02}" type="presParOf" srcId="{71045F8C-00FA-488E-A7BD-E2E6753D979D}" destId="{4D19AB04-24FA-40C2-B203-52AE3D15E171}" srcOrd="18" destOrd="0" presId="urn:microsoft.com/office/officeart/2005/8/layout/target3"/>
    <dgm:cxn modelId="{784E6872-DB5C-4919-8152-AFBBB4D91D2E}" type="presParOf" srcId="{71045F8C-00FA-488E-A7BD-E2E6753D979D}" destId="{832BF48F-0145-4429-9E02-8FCA946CCE9E}" srcOrd="19" destOrd="0" presId="urn:microsoft.com/office/officeart/2005/8/layout/target3"/>
    <dgm:cxn modelId="{CB3044CE-0EC3-4CD5-A66F-CD9D0589E4CB}" type="presParOf" srcId="{71045F8C-00FA-488E-A7BD-E2E6753D979D}" destId="{E7297F21-D4FD-4A41-AE58-814D01A6B5E7}" srcOrd="20" destOrd="0" presId="urn:microsoft.com/office/officeart/2005/8/layout/target3"/>
    <dgm:cxn modelId="{91FC9CE4-943A-4D50-B573-A04B5A06E803}" type="presParOf" srcId="{71045F8C-00FA-488E-A7BD-E2E6753D979D}" destId="{F69A1436-182C-465B-AD7F-FE48E0C090C1}" srcOrd="21" destOrd="0" presId="urn:microsoft.com/office/officeart/2005/8/layout/target3"/>
    <dgm:cxn modelId="{AC45159B-08FC-4F1C-949B-83D20FD72FA0}" type="presParOf" srcId="{71045F8C-00FA-488E-A7BD-E2E6753D979D}" destId="{AA41A67C-3D3F-4AE9-9E0F-5D7F7BB2E741}" srcOrd="22" destOrd="0" presId="urn:microsoft.com/office/officeart/2005/8/layout/target3"/>
    <dgm:cxn modelId="{67A11EED-2450-44A7-B895-578EEA58669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VY_42_INOVACE_19_Sčítání  a  odčítání více čísel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 Sčítání  </a:t>
          </a:r>
          <a:r>
            <a:rPr lang="cs-CZ" sz="1400" kern="1200" dirty="0" smtClean="0"/>
            <a:t>a  odčítání více čísel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1610091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41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                             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Určeno pro </a:t>
            </a:r>
            <a:r>
              <a:rPr lang="cs-CZ" sz="2400" dirty="0">
                <a:latin typeface="Calibri" pitchFamily="34" charset="0"/>
                <a:cs typeface="Calibri" pitchFamily="34" charset="0"/>
              </a:rPr>
              <a:t>1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.ročník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2400" dirty="0">
                <a:latin typeface="Calibri" pitchFamily="34" charset="0"/>
                <a:cs typeface="Calibri" pitchFamily="34" charset="0"/>
              </a:rPr>
              <a:t>S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čítání a odčítání </a:t>
            </a:r>
            <a:r>
              <a:rPr lang="cs-CZ" sz="2400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více (3)  čísel v oboru 0-10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Práce na interaktivní tabuli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Tisk jednotlivých částí (tužka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, pero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)                  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P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ráce jednotlivců i ve skupině</a:t>
            </a: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 </a:t>
            </a: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Inovace: Využití interaktivní tabule k rozvoji matematických dovedností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02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51720" y="404664"/>
            <a:ext cx="4752528" cy="7200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Sestav a zapiš </a:t>
            </a:r>
            <a:r>
              <a:rPr lang="cs-CZ" sz="2400" dirty="0" err="1" smtClean="0">
                <a:solidFill>
                  <a:schemeClr val="accent6">
                    <a:lumMod val="75000"/>
                  </a:schemeClr>
                </a:solidFill>
              </a:rPr>
              <a:t>příkady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podle obrázků.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4" y="1772816"/>
            <a:ext cx="1512168" cy="10801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52389" y="3861048"/>
            <a:ext cx="1512168" cy="10801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287899" y="3861048"/>
            <a:ext cx="1512168" cy="10801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56176" y="3855433"/>
            <a:ext cx="1512168" cy="1080120"/>
          </a:xfrm>
          <a:prstGeom prst="rect">
            <a:avLst/>
          </a:prstGeom>
          <a:solidFill>
            <a:srgbClr val="FFDA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75856" y="1784648"/>
            <a:ext cx="1512168" cy="10801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88149" y="1771117"/>
            <a:ext cx="1512168" cy="10801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26332" y="2852936"/>
            <a:ext cx="1512168" cy="38596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4+4+2=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85797" y="2845610"/>
            <a:ext cx="1512168" cy="38596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71714" y="2864768"/>
            <a:ext cx="1512168" cy="3859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52389" y="4941168"/>
            <a:ext cx="1512168" cy="38596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tx1"/>
                </a:solidFill>
              </a:rPr>
              <a:t>6</a:t>
            </a:r>
            <a:r>
              <a:rPr lang="cs-CZ" sz="2000" dirty="0" smtClean="0">
                <a:solidFill>
                  <a:schemeClr val="tx1"/>
                </a:solidFill>
              </a:rPr>
              <a:t>-2=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287899" y="4941168"/>
            <a:ext cx="1512168" cy="38596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157442" y="4941168"/>
            <a:ext cx="1512168" cy="385961"/>
          </a:xfrm>
          <a:prstGeom prst="rect">
            <a:avLst/>
          </a:prstGeom>
          <a:solidFill>
            <a:srgbClr val="FFE9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368" y="1833042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776" y="1833042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313" y="1833042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163" y="2146565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495" y="2165664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947" y="2479187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389" y="2464635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152" y="2176070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407" y="1833042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437" y="4237618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161" y="4563530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612986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971" y="3906866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723" y="3895750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995" y="2236815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557" y="2256861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36" y="2254489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07" y="2247221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185" y="1878499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589" y="1885410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025" y="1868617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07" y="1868617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79" y="2550338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07" y="2584139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409" y="2264245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004" y="2299820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507" y="2323279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567" y="1836565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004" y="1827167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592" y="1798465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30" y="3922625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37" y="4466408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463" y="4499126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029" y="4467233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206" y="3958343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36" y="3947024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063" y="4518944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588" y="4531335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249" y="4215263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24" y="3938991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797" y="3929868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8" name="Přímá spojnice 67"/>
          <p:cNvCxnSpPr/>
          <p:nvPr/>
        </p:nvCxnSpPr>
        <p:spPr>
          <a:xfrm flipH="1">
            <a:off x="7161731" y="4410946"/>
            <a:ext cx="344989" cy="4795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 flipH="1">
            <a:off x="6412495" y="4467233"/>
            <a:ext cx="57544" cy="3092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 flipH="1">
            <a:off x="6883700" y="4134674"/>
            <a:ext cx="89668" cy="4871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 flipH="1">
            <a:off x="4215161" y="4499126"/>
            <a:ext cx="497374" cy="3913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 flipH="1">
            <a:off x="3530423" y="4531335"/>
            <a:ext cx="213014" cy="3591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>
            <a:stCxn id="4" idx="3"/>
          </p:cNvCxnSpPr>
          <p:nvPr/>
        </p:nvCxnSpPr>
        <p:spPr>
          <a:xfrm flipH="1">
            <a:off x="1990029" y="4401108"/>
            <a:ext cx="374528" cy="48940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 flipH="1">
            <a:off x="1434463" y="4518944"/>
            <a:ext cx="327649" cy="371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091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43808" y="620688"/>
            <a:ext cx="2736304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Vypočítej příklady.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87624" y="1934369"/>
            <a:ext cx="2016224" cy="316835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076056" y="1901230"/>
            <a:ext cx="2016224" cy="316835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>
                <a:solidFill>
                  <a:schemeClr val="tx1"/>
                </a:solidFill>
              </a:rPr>
              <a:t>10 – </a:t>
            </a:r>
            <a:r>
              <a:rPr lang="cs-CZ" sz="2000" dirty="0" smtClean="0">
                <a:solidFill>
                  <a:schemeClr val="tx1"/>
                </a:solidFill>
              </a:rPr>
              <a:t>4 </a:t>
            </a:r>
            <a:r>
              <a:rPr lang="cs-CZ" sz="2000" dirty="0">
                <a:solidFill>
                  <a:schemeClr val="tx1"/>
                </a:solidFill>
              </a:rPr>
              <a:t>– </a:t>
            </a:r>
            <a:r>
              <a:rPr lang="cs-CZ" sz="2000" dirty="0" smtClean="0">
                <a:solidFill>
                  <a:schemeClr val="tx1"/>
                </a:solidFill>
              </a:rPr>
              <a:t>3 </a:t>
            </a:r>
            <a:r>
              <a:rPr lang="cs-CZ" sz="2000" dirty="0">
                <a:solidFill>
                  <a:schemeClr val="tx1"/>
                </a:solidFill>
              </a:rPr>
              <a:t>=</a:t>
            </a: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5 </a:t>
            </a:r>
            <a:r>
              <a:rPr lang="cs-CZ" sz="2000" dirty="0">
                <a:solidFill>
                  <a:schemeClr val="tx1"/>
                </a:solidFill>
              </a:rPr>
              <a:t>+ 3 + </a:t>
            </a:r>
            <a:r>
              <a:rPr lang="cs-CZ" sz="2000" dirty="0" smtClean="0">
                <a:solidFill>
                  <a:schemeClr val="tx1"/>
                </a:solidFill>
              </a:rPr>
              <a:t>1 </a:t>
            </a:r>
            <a:r>
              <a:rPr lang="cs-CZ" sz="2000" dirty="0">
                <a:solidFill>
                  <a:schemeClr val="tx1"/>
                </a:solidFill>
              </a:rPr>
              <a:t>=</a:t>
            </a: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9 </a:t>
            </a:r>
            <a:r>
              <a:rPr lang="cs-CZ" sz="2000" dirty="0">
                <a:solidFill>
                  <a:schemeClr val="tx1"/>
                </a:solidFill>
              </a:rPr>
              <a:t>– 4 </a:t>
            </a:r>
            <a:r>
              <a:rPr lang="cs-CZ" sz="2000" dirty="0" smtClean="0">
                <a:solidFill>
                  <a:schemeClr val="tx1"/>
                </a:solidFill>
              </a:rPr>
              <a:t>+ 3 </a:t>
            </a:r>
            <a:r>
              <a:rPr lang="cs-CZ" sz="2000" dirty="0">
                <a:solidFill>
                  <a:schemeClr val="tx1"/>
                </a:solidFill>
              </a:rPr>
              <a:t>=</a:t>
            </a: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7 </a:t>
            </a:r>
            <a:r>
              <a:rPr lang="cs-CZ" sz="2000" dirty="0">
                <a:solidFill>
                  <a:schemeClr val="tx1"/>
                </a:solidFill>
              </a:rPr>
              <a:t>– </a:t>
            </a:r>
            <a:r>
              <a:rPr lang="cs-CZ" sz="2000" dirty="0" smtClean="0">
                <a:solidFill>
                  <a:schemeClr val="tx1"/>
                </a:solidFill>
              </a:rPr>
              <a:t>1 </a:t>
            </a:r>
            <a:r>
              <a:rPr lang="cs-CZ" sz="2000" dirty="0">
                <a:solidFill>
                  <a:schemeClr val="tx1"/>
                </a:solidFill>
              </a:rPr>
              <a:t>– </a:t>
            </a:r>
            <a:r>
              <a:rPr lang="cs-CZ" sz="2000" dirty="0" smtClean="0">
                <a:solidFill>
                  <a:schemeClr val="tx1"/>
                </a:solidFill>
              </a:rPr>
              <a:t>4 </a:t>
            </a:r>
            <a:r>
              <a:rPr lang="cs-CZ" sz="2000" dirty="0">
                <a:solidFill>
                  <a:schemeClr val="tx1"/>
                </a:solidFill>
              </a:rPr>
              <a:t>=</a:t>
            </a: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   9 – </a:t>
            </a:r>
            <a:r>
              <a:rPr lang="cs-CZ" sz="2000" dirty="0" smtClean="0">
                <a:solidFill>
                  <a:schemeClr val="tx1"/>
                </a:solidFill>
              </a:rPr>
              <a:t>6 </a:t>
            </a:r>
            <a:r>
              <a:rPr lang="cs-CZ" sz="2000" dirty="0">
                <a:solidFill>
                  <a:schemeClr val="tx1"/>
                </a:solidFill>
              </a:rPr>
              <a:t>+ </a:t>
            </a:r>
            <a:r>
              <a:rPr lang="cs-CZ" sz="2000" dirty="0" smtClean="0">
                <a:solidFill>
                  <a:schemeClr val="tx1"/>
                </a:solidFill>
              </a:rPr>
              <a:t>2 </a:t>
            </a:r>
            <a:r>
              <a:rPr lang="cs-CZ" sz="2000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31640" y="2204864"/>
            <a:ext cx="16561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 – 2 – 1 =</a:t>
            </a:r>
          </a:p>
          <a:p>
            <a:endParaRPr lang="cs-CZ" sz="2000" dirty="0"/>
          </a:p>
          <a:p>
            <a:r>
              <a:rPr lang="cs-CZ" sz="2000" dirty="0" smtClean="0"/>
              <a:t>   4 + 3 + 2 =</a:t>
            </a:r>
          </a:p>
          <a:p>
            <a:endParaRPr lang="cs-CZ" sz="2000" dirty="0"/>
          </a:p>
          <a:p>
            <a:r>
              <a:rPr lang="cs-CZ" sz="2000" dirty="0" smtClean="0"/>
              <a:t>   8 – 4 + 5 =</a:t>
            </a:r>
          </a:p>
          <a:p>
            <a:endParaRPr lang="cs-CZ" sz="2000" dirty="0" smtClean="0"/>
          </a:p>
          <a:p>
            <a:r>
              <a:rPr lang="cs-CZ" sz="2000" dirty="0" smtClean="0"/>
              <a:t>   8 – 5 – 2 =</a:t>
            </a:r>
          </a:p>
          <a:p>
            <a:endParaRPr lang="cs-CZ" sz="2000" dirty="0"/>
          </a:p>
          <a:p>
            <a:r>
              <a:rPr lang="cs-CZ" sz="2000" dirty="0" smtClean="0"/>
              <a:t>   9 – 4 + 3 =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8813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5103862" y="4289741"/>
            <a:ext cx="576064" cy="50405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pka doprava 2"/>
          <p:cNvSpPr/>
          <p:nvPr/>
        </p:nvSpPr>
        <p:spPr>
          <a:xfrm>
            <a:off x="5953236" y="4170251"/>
            <a:ext cx="936104" cy="648072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+2</a:t>
            </a:r>
          </a:p>
        </p:txBody>
      </p:sp>
      <p:sp>
        <p:nvSpPr>
          <p:cNvPr id="4" name="Obdélník 3"/>
          <p:cNvSpPr/>
          <p:nvPr/>
        </p:nvSpPr>
        <p:spPr>
          <a:xfrm>
            <a:off x="984703" y="6071187"/>
            <a:ext cx="2508790" cy="540060"/>
          </a:xfrm>
          <a:prstGeom prst="rect">
            <a:avLst/>
          </a:prstGeom>
          <a:solidFill>
            <a:srgbClr val="FFDA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Porovnej výsledky.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2917429" y="4231314"/>
            <a:ext cx="576064" cy="50405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103862" y="2792084"/>
            <a:ext cx="576064" cy="50405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843808" y="2875037"/>
            <a:ext cx="576064" cy="50405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028034" y="1448780"/>
            <a:ext cx="576064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919661" y="1502786"/>
            <a:ext cx="576064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1734716" y="4170251"/>
            <a:ext cx="936104" cy="648072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>
            <a:off x="5953236" y="2763298"/>
            <a:ext cx="936104" cy="64807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+5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Šipka doprava 16"/>
          <p:cNvSpPr/>
          <p:nvPr/>
        </p:nvSpPr>
        <p:spPr>
          <a:xfrm>
            <a:off x="3793096" y="2763298"/>
            <a:ext cx="936104" cy="64807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+3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Šipka doprava 17"/>
          <p:cNvSpPr/>
          <p:nvPr/>
        </p:nvSpPr>
        <p:spPr>
          <a:xfrm>
            <a:off x="1734716" y="2767025"/>
            <a:ext cx="936104" cy="64807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Šipka doprava 18"/>
          <p:cNvSpPr/>
          <p:nvPr/>
        </p:nvSpPr>
        <p:spPr>
          <a:xfrm>
            <a:off x="5871542" y="1358770"/>
            <a:ext cx="936104" cy="64807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Šipka doprava 19"/>
          <p:cNvSpPr/>
          <p:nvPr/>
        </p:nvSpPr>
        <p:spPr>
          <a:xfrm>
            <a:off x="3789698" y="1376772"/>
            <a:ext cx="936104" cy="64807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+2</a:t>
            </a:r>
          </a:p>
        </p:txBody>
      </p:sp>
      <p:sp>
        <p:nvSpPr>
          <p:cNvPr id="21" name="Šipka doprava 20"/>
          <p:cNvSpPr/>
          <p:nvPr/>
        </p:nvSpPr>
        <p:spPr>
          <a:xfrm>
            <a:off x="1734716" y="1453555"/>
            <a:ext cx="936104" cy="64807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+2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971600" y="4170251"/>
            <a:ext cx="576064" cy="5400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919661" y="404664"/>
            <a:ext cx="3501627" cy="540060"/>
          </a:xfrm>
          <a:prstGeom prst="rect">
            <a:avLst/>
          </a:prstGeom>
          <a:solidFill>
            <a:srgbClr val="FFDE7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Vypočítej řetězce.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971600" y="2875037"/>
            <a:ext cx="576064" cy="5400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971600" y="1484784"/>
            <a:ext cx="576064" cy="54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>
            <a:off x="7066836" y="1376772"/>
            <a:ext cx="632953" cy="670849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Rovnoramenný trojúhelník 28"/>
          <p:cNvSpPr/>
          <p:nvPr/>
        </p:nvSpPr>
        <p:spPr>
          <a:xfrm>
            <a:off x="7066835" y="4064521"/>
            <a:ext cx="632953" cy="670849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ovnoramenný trojúhelník 29"/>
          <p:cNvSpPr/>
          <p:nvPr/>
        </p:nvSpPr>
        <p:spPr>
          <a:xfrm>
            <a:off x="7066836" y="2614135"/>
            <a:ext cx="632953" cy="670849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 doprava 30"/>
          <p:cNvSpPr/>
          <p:nvPr/>
        </p:nvSpPr>
        <p:spPr>
          <a:xfrm>
            <a:off x="3869432" y="4170251"/>
            <a:ext cx="936104" cy="648072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Rovnoramenný trojúhelník 31"/>
          <p:cNvSpPr/>
          <p:nvPr/>
        </p:nvSpPr>
        <p:spPr>
          <a:xfrm>
            <a:off x="4037521" y="5921695"/>
            <a:ext cx="632953" cy="670849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Rovnoramenný trojúhelník 32"/>
          <p:cNvSpPr/>
          <p:nvPr/>
        </p:nvSpPr>
        <p:spPr>
          <a:xfrm>
            <a:off x="5706752" y="5921695"/>
            <a:ext cx="632953" cy="670849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Rovnoramenný trojúhelník 33"/>
          <p:cNvSpPr/>
          <p:nvPr/>
        </p:nvSpPr>
        <p:spPr>
          <a:xfrm>
            <a:off x="7452320" y="5940398"/>
            <a:ext cx="632953" cy="670849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1014047" y="1545177"/>
            <a:ext cx="53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989933" y="4209448"/>
            <a:ext cx="53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10</a:t>
            </a:r>
            <a:endParaRPr lang="cs-CZ" sz="24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972469" y="2917428"/>
            <a:ext cx="53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5</a:t>
            </a:r>
          </a:p>
        </p:txBody>
      </p:sp>
      <p:sp>
        <p:nvSpPr>
          <p:cNvPr id="49" name="Obdélník 48"/>
          <p:cNvSpPr/>
          <p:nvPr/>
        </p:nvSpPr>
        <p:spPr>
          <a:xfrm>
            <a:off x="6601308" y="6113103"/>
            <a:ext cx="576064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4932040" y="6113103"/>
            <a:ext cx="576064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32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51720" y="404664"/>
            <a:ext cx="4993604" cy="7200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Sestav a zapiš příklady podle obrázků.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4" y="1772816"/>
            <a:ext cx="1512168" cy="10801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52389" y="3861048"/>
            <a:ext cx="1512168" cy="10801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287899" y="3861048"/>
            <a:ext cx="1512168" cy="10801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56176" y="3855433"/>
            <a:ext cx="1512168" cy="1080120"/>
          </a:xfrm>
          <a:prstGeom prst="rect">
            <a:avLst/>
          </a:prstGeom>
          <a:solidFill>
            <a:srgbClr val="FFDA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75856" y="1784648"/>
            <a:ext cx="1512168" cy="10801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88149" y="1771117"/>
            <a:ext cx="1512168" cy="10801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26332" y="2852936"/>
            <a:ext cx="1512168" cy="38596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4+4+2= </a:t>
            </a:r>
            <a:r>
              <a:rPr lang="cs-CZ" sz="2000" dirty="0" smtClean="0">
                <a:solidFill>
                  <a:srgbClr val="FF0000"/>
                </a:solidFill>
              </a:rPr>
              <a:t>8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85797" y="2845610"/>
            <a:ext cx="1512168" cy="38596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4+3+2= 9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71714" y="2864768"/>
            <a:ext cx="1512168" cy="3859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3+3= 6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52389" y="4941168"/>
            <a:ext cx="1512168" cy="38596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tx1"/>
                </a:solidFill>
              </a:rPr>
              <a:t>6</a:t>
            </a:r>
            <a:r>
              <a:rPr lang="cs-CZ" sz="2000" dirty="0" smtClean="0">
                <a:solidFill>
                  <a:schemeClr val="tx1"/>
                </a:solidFill>
              </a:rPr>
              <a:t>-2= </a:t>
            </a:r>
            <a:r>
              <a:rPr lang="cs-CZ" sz="2000" dirty="0" smtClean="0">
                <a:solidFill>
                  <a:srgbClr val="FF0000"/>
                </a:solidFill>
              </a:rPr>
              <a:t>4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287899" y="4941168"/>
            <a:ext cx="1512168" cy="38596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5-2= 3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157442" y="4941168"/>
            <a:ext cx="1512168" cy="385961"/>
          </a:xfrm>
          <a:prstGeom prst="rect">
            <a:avLst/>
          </a:prstGeom>
          <a:solidFill>
            <a:srgbClr val="FFE9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5-3= 2</a:t>
            </a:r>
            <a:endParaRPr lang="cs-CZ" sz="2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368" y="1833042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776" y="1833042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313" y="1833042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163" y="2146565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495" y="2165664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947" y="2479187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389" y="2464635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152" y="2176070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Uzlíková\AppData\Local\Microsoft\Windows\Temporary Internet Files\Content.IE5\LL6TAZJW\MC900346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407" y="1833042"/>
            <a:ext cx="355568" cy="33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437" y="4237618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161" y="4563530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612986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971" y="3906866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Uzlíková\AppData\Local\Microsoft\Windows\Temporary Internet Files\Content.IE5\11LLIEOY\MC900391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723" y="3895750"/>
            <a:ext cx="568721" cy="32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995" y="2236815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557" y="2256861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36" y="2254489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07" y="2247221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185" y="1878499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589" y="1885410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025" y="1868617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07" y="1868617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79" y="2550338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C:\Users\Uzlíková\AppData\Local\Microsoft\Windows\Temporary Internet Files\Content.IE5\11LLIEOY\MC9002972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07" y="2584139"/>
            <a:ext cx="285070" cy="26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409" y="2264245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004" y="2299820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507" y="2323279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567" y="1836565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004" y="1827167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Uzlíková\AppData\Local\Microsoft\Windows\Temporary Internet Files\Content.IE5\11LLIEOY\MC9000340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592" y="1798465"/>
            <a:ext cx="426028" cy="38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30" y="3922625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37" y="4466408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463" y="4499126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029" y="4467233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206" y="3958343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6" descr="C:\Users\Uzlíková\AppData\Local\Microsoft\Windows\Temporary Internet Files\Content.IE5\LGLW3Q41\MC9000385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36" y="3947024"/>
            <a:ext cx="295906" cy="4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063" y="4518944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588" y="4531335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249" y="4215263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24" y="3938991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8" descr="C:\Users\Uzlíková\AppData\Local\Microsoft\Windows\Temporary Internet Files\Content.IE5\LGLW3Q41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797" y="3929868"/>
            <a:ext cx="534903" cy="3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8" name="Přímá spojnice 67"/>
          <p:cNvCxnSpPr/>
          <p:nvPr/>
        </p:nvCxnSpPr>
        <p:spPr>
          <a:xfrm flipH="1">
            <a:off x="7161731" y="4410946"/>
            <a:ext cx="344989" cy="4795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 flipH="1">
            <a:off x="6412495" y="4467233"/>
            <a:ext cx="57544" cy="3092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 flipH="1">
            <a:off x="6883700" y="4134674"/>
            <a:ext cx="89668" cy="4871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 flipH="1">
            <a:off x="4215161" y="4499126"/>
            <a:ext cx="497374" cy="3913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 flipH="1">
            <a:off x="3530423" y="4531335"/>
            <a:ext cx="213014" cy="3591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>
            <a:stCxn id="4" idx="3"/>
          </p:cNvCxnSpPr>
          <p:nvPr/>
        </p:nvCxnSpPr>
        <p:spPr>
          <a:xfrm flipH="1">
            <a:off x="1990029" y="4401108"/>
            <a:ext cx="374528" cy="48940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 flipH="1">
            <a:off x="1434463" y="4518944"/>
            <a:ext cx="327649" cy="371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844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43808" y="620688"/>
            <a:ext cx="2736304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Vypočítej příklady.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87624" y="1934369"/>
            <a:ext cx="2016224" cy="316835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076056" y="1901230"/>
            <a:ext cx="2016224" cy="316835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>
                <a:solidFill>
                  <a:schemeClr val="tx1"/>
                </a:solidFill>
              </a:rPr>
              <a:t>10 – </a:t>
            </a:r>
            <a:r>
              <a:rPr lang="cs-CZ" sz="2000" dirty="0" smtClean="0">
                <a:solidFill>
                  <a:schemeClr val="tx1"/>
                </a:solidFill>
              </a:rPr>
              <a:t>4 </a:t>
            </a:r>
            <a:r>
              <a:rPr lang="cs-CZ" sz="2000" dirty="0">
                <a:solidFill>
                  <a:schemeClr val="tx1"/>
                </a:solidFill>
              </a:rPr>
              <a:t>– </a:t>
            </a:r>
            <a:r>
              <a:rPr lang="cs-CZ" sz="2000" dirty="0" smtClean="0">
                <a:solidFill>
                  <a:schemeClr val="tx1"/>
                </a:solidFill>
              </a:rPr>
              <a:t>3 =  </a:t>
            </a:r>
            <a:r>
              <a:rPr lang="cs-CZ" sz="2000" dirty="0" smtClean="0">
                <a:solidFill>
                  <a:srgbClr val="FF0000"/>
                </a:solidFill>
              </a:rPr>
              <a:t>3</a:t>
            </a:r>
            <a:endParaRPr lang="cs-CZ" sz="2000" dirty="0">
              <a:solidFill>
                <a:srgbClr val="FF0000"/>
              </a:solidFill>
            </a:endParaRP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5 </a:t>
            </a:r>
            <a:r>
              <a:rPr lang="cs-CZ" sz="2000" dirty="0">
                <a:solidFill>
                  <a:schemeClr val="tx1"/>
                </a:solidFill>
              </a:rPr>
              <a:t>+ 3 + </a:t>
            </a:r>
            <a:r>
              <a:rPr lang="cs-CZ" sz="2000" dirty="0" smtClean="0">
                <a:solidFill>
                  <a:schemeClr val="tx1"/>
                </a:solidFill>
              </a:rPr>
              <a:t>1 =  </a:t>
            </a:r>
            <a:r>
              <a:rPr lang="cs-CZ" sz="2000" dirty="0" smtClean="0">
                <a:solidFill>
                  <a:srgbClr val="FF0000"/>
                </a:solidFill>
              </a:rPr>
              <a:t>9</a:t>
            </a:r>
            <a:endParaRPr lang="cs-CZ" sz="2000" dirty="0">
              <a:solidFill>
                <a:srgbClr val="FF0000"/>
              </a:solidFill>
            </a:endParaRP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9 </a:t>
            </a:r>
            <a:r>
              <a:rPr lang="cs-CZ" sz="2000" dirty="0">
                <a:solidFill>
                  <a:schemeClr val="tx1"/>
                </a:solidFill>
              </a:rPr>
              <a:t>– 4 </a:t>
            </a:r>
            <a:r>
              <a:rPr lang="cs-CZ" sz="2000" dirty="0" smtClean="0">
                <a:solidFill>
                  <a:schemeClr val="tx1"/>
                </a:solidFill>
              </a:rPr>
              <a:t>+ 3 =  </a:t>
            </a:r>
            <a:r>
              <a:rPr lang="cs-CZ" sz="2000" dirty="0" smtClean="0">
                <a:solidFill>
                  <a:srgbClr val="FF0000"/>
                </a:solidFill>
              </a:rPr>
              <a:t>8</a:t>
            </a:r>
            <a:endParaRPr lang="cs-CZ" sz="2000" dirty="0">
              <a:solidFill>
                <a:srgbClr val="FF0000"/>
              </a:solidFill>
            </a:endParaRP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7 </a:t>
            </a:r>
            <a:r>
              <a:rPr lang="cs-CZ" sz="2000" dirty="0">
                <a:solidFill>
                  <a:schemeClr val="tx1"/>
                </a:solidFill>
              </a:rPr>
              <a:t>– </a:t>
            </a:r>
            <a:r>
              <a:rPr lang="cs-CZ" sz="2000" dirty="0" smtClean="0">
                <a:solidFill>
                  <a:schemeClr val="tx1"/>
                </a:solidFill>
              </a:rPr>
              <a:t>1 </a:t>
            </a:r>
            <a:r>
              <a:rPr lang="cs-CZ" sz="2000" dirty="0">
                <a:solidFill>
                  <a:schemeClr val="tx1"/>
                </a:solidFill>
              </a:rPr>
              <a:t>– </a:t>
            </a:r>
            <a:r>
              <a:rPr lang="cs-CZ" sz="2000" dirty="0" smtClean="0">
                <a:solidFill>
                  <a:schemeClr val="tx1"/>
                </a:solidFill>
              </a:rPr>
              <a:t>4 =  </a:t>
            </a:r>
            <a:r>
              <a:rPr lang="cs-CZ" sz="2000" dirty="0" smtClean="0">
                <a:solidFill>
                  <a:srgbClr val="FF0000"/>
                </a:solidFill>
              </a:rPr>
              <a:t>2</a:t>
            </a:r>
            <a:endParaRPr lang="cs-CZ" sz="2000" dirty="0">
              <a:solidFill>
                <a:srgbClr val="FF0000"/>
              </a:solidFill>
            </a:endParaRPr>
          </a:p>
          <a:p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dirty="0">
                <a:solidFill>
                  <a:schemeClr val="tx1"/>
                </a:solidFill>
              </a:rPr>
              <a:t>   9 – </a:t>
            </a:r>
            <a:r>
              <a:rPr lang="cs-CZ" sz="2000" dirty="0" smtClean="0">
                <a:solidFill>
                  <a:schemeClr val="tx1"/>
                </a:solidFill>
              </a:rPr>
              <a:t>6 </a:t>
            </a:r>
            <a:r>
              <a:rPr lang="cs-CZ" sz="2000" dirty="0">
                <a:solidFill>
                  <a:schemeClr val="tx1"/>
                </a:solidFill>
              </a:rPr>
              <a:t>+ </a:t>
            </a:r>
            <a:r>
              <a:rPr lang="cs-CZ" sz="2000" dirty="0" smtClean="0">
                <a:solidFill>
                  <a:schemeClr val="tx1"/>
                </a:solidFill>
              </a:rPr>
              <a:t>2 =  </a:t>
            </a:r>
            <a:r>
              <a:rPr lang="cs-CZ" sz="2000" dirty="0" smtClean="0">
                <a:solidFill>
                  <a:srgbClr val="FF0000"/>
                </a:solidFill>
              </a:rPr>
              <a:t>5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40" y="2204864"/>
            <a:ext cx="16561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 – 2 – 1 =  </a:t>
            </a:r>
            <a:r>
              <a:rPr lang="cs-CZ" sz="2000" dirty="0" smtClean="0">
                <a:solidFill>
                  <a:srgbClr val="FF0000"/>
                </a:solidFill>
              </a:rPr>
              <a:t>7</a:t>
            </a:r>
          </a:p>
          <a:p>
            <a:endParaRPr lang="cs-CZ" sz="2000" dirty="0"/>
          </a:p>
          <a:p>
            <a:r>
              <a:rPr lang="cs-CZ" sz="2000" dirty="0" smtClean="0"/>
              <a:t>   4 + 3 + 2 =  </a:t>
            </a:r>
            <a:r>
              <a:rPr lang="cs-CZ" sz="2000" dirty="0" smtClean="0">
                <a:solidFill>
                  <a:srgbClr val="FF0000"/>
                </a:solidFill>
              </a:rPr>
              <a:t>9</a:t>
            </a:r>
          </a:p>
          <a:p>
            <a:endParaRPr lang="cs-CZ" sz="2000" dirty="0"/>
          </a:p>
          <a:p>
            <a:r>
              <a:rPr lang="cs-CZ" sz="2000" dirty="0" smtClean="0"/>
              <a:t>   8 – 4 + 5 =  </a:t>
            </a:r>
            <a:r>
              <a:rPr lang="cs-CZ" sz="2000" dirty="0" smtClean="0">
                <a:solidFill>
                  <a:srgbClr val="FF0000"/>
                </a:solidFill>
              </a:rPr>
              <a:t>9</a:t>
            </a:r>
          </a:p>
          <a:p>
            <a:endParaRPr lang="cs-CZ" sz="2000" dirty="0" smtClean="0"/>
          </a:p>
          <a:p>
            <a:r>
              <a:rPr lang="cs-CZ" sz="2000" dirty="0" smtClean="0"/>
              <a:t>   8 – 5 – 2 =  </a:t>
            </a:r>
            <a:r>
              <a:rPr lang="cs-CZ" sz="2000" dirty="0" smtClean="0">
                <a:solidFill>
                  <a:srgbClr val="FF0000"/>
                </a:solidFill>
              </a:rPr>
              <a:t>1</a:t>
            </a:r>
          </a:p>
          <a:p>
            <a:endParaRPr lang="cs-CZ" sz="2000" dirty="0"/>
          </a:p>
          <a:p>
            <a:r>
              <a:rPr lang="cs-CZ" sz="2000" dirty="0" smtClean="0"/>
              <a:t>   9 – 4 + 3 =  </a:t>
            </a:r>
            <a:r>
              <a:rPr lang="cs-CZ" sz="2000" dirty="0" smtClean="0">
                <a:solidFill>
                  <a:srgbClr val="FF0000"/>
                </a:solidFill>
              </a:rPr>
              <a:t>8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43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5103862" y="4289741"/>
            <a:ext cx="576064" cy="50405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5953236" y="4170251"/>
            <a:ext cx="936104" cy="648072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+2</a:t>
            </a:r>
          </a:p>
        </p:txBody>
      </p:sp>
      <p:sp>
        <p:nvSpPr>
          <p:cNvPr id="4" name="Obdélník 3"/>
          <p:cNvSpPr/>
          <p:nvPr/>
        </p:nvSpPr>
        <p:spPr>
          <a:xfrm>
            <a:off x="997970" y="5987089"/>
            <a:ext cx="2508790" cy="540060"/>
          </a:xfrm>
          <a:prstGeom prst="rect">
            <a:avLst/>
          </a:prstGeom>
          <a:solidFill>
            <a:srgbClr val="FFDA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Porovnej výsledky.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2917429" y="4231314"/>
            <a:ext cx="576064" cy="50405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1" name="Ovál 10"/>
          <p:cNvSpPr/>
          <p:nvPr/>
        </p:nvSpPr>
        <p:spPr>
          <a:xfrm>
            <a:off x="5103862" y="2792084"/>
            <a:ext cx="576064" cy="50405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843808" y="2875037"/>
            <a:ext cx="576064" cy="50405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5028034" y="1448780"/>
            <a:ext cx="651892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FF0000"/>
                </a:solidFill>
              </a:rPr>
              <a:t>10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2919661" y="1502786"/>
            <a:ext cx="576064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1734716" y="4170251"/>
            <a:ext cx="936104" cy="648072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>
            <a:off x="5953236" y="2763298"/>
            <a:ext cx="936104" cy="64807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+5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Šipka doprava 16"/>
          <p:cNvSpPr/>
          <p:nvPr/>
        </p:nvSpPr>
        <p:spPr>
          <a:xfrm>
            <a:off x="3793096" y="2763298"/>
            <a:ext cx="936104" cy="64807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+3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Šipka doprava 17"/>
          <p:cNvSpPr/>
          <p:nvPr/>
        </p:nvSpPr>
        <p:spPr>
          <a:xfrm>
            <a:off x="1734716" y="2767025"/>
            <a:ext cx="936104" cy="64807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Šipka doprava 18"/>
          <p:cNvSpPr/>
          <p:nvPr/>
        </p:nvSpPr>
        <p:spPr>
          <a:xfrm>
            <a:off x="5871542" y="1358770"/>
            <a:ext cx="936104" cy="64807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Šipka doprava 19"/>
          <p:cNvSpPr/>
          <p:nvPr/>
        </p:nvSpPr>
        <p:spPr>
          <a:xfrm>
            <a:off x="3789698" y="1376772"/>
            <a:ext cx="936104" cy="64807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+2</a:t>
            </a:r>
          </a:p>
        </p:txBody>
      </p:sp>
      <p:sp>
        <p:nvSpPr>
          <p:cNvPr id="21" name="Šipka doprava 20"/>
          <p:cNvSpPr/>
          <p:nvPr/>
        </p:nvSpPr>
        <p:spPr>
          <a:xfrm>
            <a:off x="1734716" y="1453555"/>
            <a:ext cx="936104" cy="64807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+2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971600" y="4170251"/>
            <a:ext cx="576064" cy="5400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919661" y="404664"/>
            <a:ext cx="3501627" cy="540060"/>
          </a:xfrm>
          <a:prstGeom prst="rect">
            <a:avLst/>
          </a:prstGeom>
          <a:solidFill>
            <a:srgbClr val="FFDE7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Vypočítej řetězce.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971600" y="2875037"/>
            <a:ext cx="576064" cy="5400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971600" y="1484784"/>
            <a:ext cx="576064" cy="54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>
            <a:off x="7066836" y="1376772"/>
            <a:ext cx="632953" cy="670849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0000"/>
                </a:solidFill>
              </a:rPr>
              <a:t>5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9" name="Rovnoramenný trojúhelník 28"/>
          <p:cNvSpPr/>
          <p:nvPr/>
        </p:nvSpPr>
        <p:spPr>
          <a:xfrm>
            <a:off x="7066835" y="4064521"/>
            <a:ext cx="632953" cy="670849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0000"/>
                </a:solidFill>
              </a:rPr>
              <a:t>5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0" name="Rovnoramenný trojúhelník 29"/>
          <p:cNvSpPr/>
          <p:nvPr/>
        </p:nvSpPr>
        <p:spPr>
          <a:xfrm>
            <a:off x="7066836" y="2614135"/>
            <a:ext cx="632953" cy="670849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0000"/>
                </a:solidFill>
              </a:rPr>
              <a:t>9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1" name="Šipka doprava 30"/>
          <p:cNvSpPr/>
          <p:nvPr/>
        </p:nvSpPr>
        <p:spPr>
          <a:xfrm>
            <a:off x="3869432" y="4170251"/>
            <a:ext cx="936104" cy="648072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Rovnoramenný trojúhelník 31"/>
          <p:cNvSpPr/>
          <p:nvPr/>
        </p:nvSpPr>
        <p:spPr>
          <a:xfrm>
            <a:off x="4037521" y="5921695"/>
            <a:ext cx="632953" cy="670849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3" name="Rovnoramenný trojúhelník 32"/>
          <p:cNvSpPr/>
          <p:nvPr/>
        </p:nvSpPr>
        <p:spPr>
          <a:xfrm>
            <a:off x="5706752" y="5921695"/>
            <a:ext cx="632953" cy="670849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0000"/>
                </a:solidFill>
              </a:rPr>
              <a:t>9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4" name="Rovnoramenný trojúhelník 33"/>
          <p:cNvSpPr/>
          <p:nvPr/>
        </p:nvSpPr>
        <p:spPr>
          <a:xfrm>
            <a:off x="7452320" y="5940398"/>
            <a:ext cx="632953" cy="670849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1014047" y="1545177"/>
            <a:ext cx="53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989933" y="4209448"/>
            <a:ext cx="53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10</a:t>
            </a:r>
            <a:endParaRPr lang="cs-CZ" sz="24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972469" y="2917428"/>
            <a:ext cx="53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5</a:t>
            </a:r>
          </a:p>
        </p:txBody>
      </p:sp>
      <p:sp>
        <p:nvSpPr>
          <p:cNvPr id="49" name="Obdélník 48"/>
          <p:cNvSpPr/>
          <p:nvPr/>
        </p:nvSpPr>
        <p:spPr>
          <a:xfrm>
            <a:off x="6601308" y="6131806"/>
            <a:ext cx="576064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4932040" y="6113103"/>
            <a:ext cx="576064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027673" y="158350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8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Volný tvar 8"/>
          <p:cNvSpPr/>
          <p:nvPr/>
        </p:nvSpPr>
        <p:spPr>
          <a:xfrm>
            <a:off x="5086350" y="6162675"/>
            <a:ext cx="216381" cy="200025"/>
          </a:xfrm>
          <a:custGeom>
            <a:avLst/>
            <a:gdLst>
              <a:gd name="connsiteX0" fmla="*/ 200025 w 216381"/>
              <a:gd name="connsiteY0" fmla="*/ 0 h 200025"/>
              <a:gd name="connsiteX1" fmla="*/ 0 w 216381"/>
              <a:gd name="connsiteY1" fmla="*/ 104775 h 200025"/>
              <a:gd name="connsiteX2" fmla="*/ 0 w 216381"/>
              <a:gd name="connsiteY2" fmla="*/ 104775 h 200025"/>
              <a:gd name="connsiteX3" fmla="*/ 190500 w 216381"/>
              <a:gd name="connsiteY3" fmla="*/ 180975 h 200025"/>
              <a:gd name="connsiteX4" fmla="*/ 209550 w 216381"/>
              <a:gd name="connsiteY4" fmla="*/ 200025 h 200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381" h="200025">
                <a:moveTo>
                  <a:pt x="200025" y="0"/>
                </a:moveTo>
                <a:lnTo>
                  <a:pt x="0" y="104775"/>
                </a:lnTo>
                <a:lnTo>
                  <a:pt x="0" y="104775"/>
                </a:lnTo>
                <a:cubicBezTo>
                  <a:pt x="31750" y="117475"/>
                  <a:pt x="155575" y="165100"/>
                  <a:pt x="190500" y="180975"/>
                </a:cubicBezTo>
                <a:cubicBezTo>
                  <a:pt x="225425" y="196850"/>
                  <a:pt x="217487" y="198437"/>
                  <a:pt x="209550" y="200025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6782105" y="6191250"/>
            <a:ext cx="256870" cy="200997"/>
          </a:xfrm>
          <a:custGeom>
            <a:avLst/>
            <a:gdLst>
              <a:gd name="connsiteX0" fmla="*/ 18745 w 256870"/>
              <a:gd name="connsiteY0" fmla="*/ 0 h 200997"/>
              <a:gd name="connsiteX1" fmla="*/ 256870 w 256870"/>
              <a:gd name="connsiteY1" fmla="*/ 161925 h 200997"/>
              <a:gd name="connsiteX2" fmla="*/ 256870 w 256870"/>
              <a:gd name="connsiteY2" fmla="*/ 161925 h 200997"/>
              <a:gd name="connsiteX3" fmla="*/ 18745 w 256870"/>
              <a:gd name="connsiteY3" fmla="*/ 200025 h 200997"/>
              <a:gd name="connsiteX4" fmla="*/ 18745 w 256870"/>
              <a:gd name="connsiteY4" fmla="*/ 190500 h 200997"/>
              <a:gd name="connsiteX5" fmla="*/ 47320 w 256870"/>
              <a:gd name="connsiteY5" fmla="*/ 200025 h 20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6870" h="200997">
                <a:moveTo>
                  <a:pt x="18745" y="0"/>
                </a:moveTo>
                <a:lnTo>
                  <a:pt x="256870" y="161925"/>
                </a:lnTo>
                <a:lnTo>
                  <a:pt x="256870" y="161925"/>
                </a:lnTo>
                <a:lnTo>
                  <a:pt x="18745" y="200025"/>
                </a:lnTo>
                <a:cubicBezTo>
                  <a:pt x="-20943" y="204788"/>
                  <a:pt x="13983" y="190500"/>
                  <a:pt x="18745" y="190500"/>
                </a:cubicBezTo>
                <a:cubicBezTo>
                  <a:pt x="23507" y="190500"/>
                  <a:pt x="35413" y="195262"/>
                  <a:pt x="47320" y="200025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07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04664"/>
            <a:ext cx="36254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Ilustrace: www.office.microsoft.com </a:t>
            </a:r>
          </a:p>
        </p:txBody>
      </p:sp>
    </p:spTree>
    <p:extLst>
      <p:ext uri="{BB962C8B-B14F-4D97-AF65-F5344CB8AC3E}">
        <p14:creationId xmlns:p14="http://schemas.microsoft.com/office/powerpoint/2010/main" val="252519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314</TotalTime>
  <Words>357</Words>
  <Application>Microsoft Office PowerPoint</Application>
  <PresentationFormat>Předvádění na obrazovce (4:3)</PresentationFormat>
  <Paragraphs>111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a Lída</cp:lastModifiedBy>
  <cp:revision>38</cp:revision>
  <dcterms:created xsi:type="dcterms:W3CDTF">2011-08-21T15:31:45Z</dcterms:created>
  <dcterms:modified xsi:type="dcterms:W3CDTF">2012-08-07T11:35:47Z</dcterms:modified>
</cp:coreProperties>
</file>