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393"/>
    <a:srgbClr val="AFDC7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-1476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VY_42_INOVACE_20_Práce s řadou 0-10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Práce s řadou 0-10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VY_42_INOVACE_20_Práce s řadou 0-10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Práce s řadou 0-10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8165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8165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2987943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Určeno pro 1.ročník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Orientace</a:t>
            </a:r>
            <a:r>
              <a:rPr lang="cs-CZ" sz="2400" dirty="0" smtClean="0">
                <a:cs typeface="Times New Roman" pitchFamily="18" charset="0"/>
              </a:rPr>
              <a:t>, zápis </a:t>
            </a:r>
            <a:r>
              <a:rPr lang="cs-CZ" sz="2400" dirty="0" smtClean="0">
                <a:cs typeface="Times New Roman" pitchFamily="18" charset="0"/>
              </a:rPr>
              <a:t>číslic a tvorba příkladů v řadě  0–10 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Práce na interaktivní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Tisk jednotlivých částí (pero</a:t>
            </a:r>
            <a:r>
              <a:rPr lang="cs-CZ" sz="2400" dirty="0" smtClean="0">
                <a:cs typeface="Times New Roman" pitchFamily="18" charset="0"/>
              </a:rPr>
              <a:t>, pastelky</a:t>
            </a:r>
            <a:r>
              <a:rPr lang="cs-CZ" sz="2400" dirty="0" smtClean="0">
                <a:cs typeface="Times New Roman" pitchFamily="18" charset="0"/>
              </a:rPr>
              <a:t>) – práce jednotlivců i ve skupině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Inovace: </a:t>
            </a:r>
            <a:r>
              <a:rPr lang="cs-CZ" sz="2400" dirty="0" smtClean="0">
                <a:cs typeface="Calibri" pitchFamily="34" charset="0"/>
              </a:rPr>
              <a:t>Využití </a:t>
            </a:r>
            <a:r>
              <a:rPr lang="cs-CZ" sz="2400" dirty="0">
                <a:cs typeface="Calibri" pitchFamily="34" charset="0"/>
              </a:rPr>
              <a:t>interaktivní tabule k rozvoji matematických dovedností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r>
              <a:rPr lang="cs-CZ" sz="2400" dirty="0" smtClean="0">
                <a:cs typeface="Times New Roman" pitchFamily="18" charset="0"/>
              </a:rPr>
              <a:t>                   </a:t>
            </a:r>
            <a:endParaRPr lang="cs-CZ" sz="24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06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04664"/>
            <a:ext cx="2880320" cy="432048"/>
          </a:xfrm>
          <a:prstGeom prst="rect">
            <a:avLst/>
          </a:prstGeom>
          <a:solidFill>
            <a:srgbClr val="AFDC7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Doplň číslici.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1117" y="1448991"/>
            <a:ext cx="57606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605039" y="1448991"/>
            <a:ext cx="576064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19872" y="1448991"/>
            <a:ext cx="576064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1448991"/>
            <a:ext cx="576064" cy="864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80112" y="1448991"/>
            <a:ext cx="576064" cy="864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48264" y="1448991"/>
            <a:ext cx="576064" cy="864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812360" y="1448991"/>
            <a:ext cx="576064" cy="864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812360" y="2313087"/>
            <a:ext cx="576064" cy="254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45518" y="1448991"/>
            <a:ext cx="57606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71117" y="2315022"/>
            <a:ext cx="576064" cy="2544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419872" y="2315022"/>
            <a:ext cx="576064" cy="2544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948264" y="2315022"/>
            <a:ext cx="576064" cy="254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580112" y="2313087"/>
            <a:ext cx="576064" cy="2544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05039" y="2315022"/>
            <a:ext cx="576064" cy="2544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716016" y="2313087"/>
            <a:ext cx="576064" cy="2544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45518" y="2313087"/>
            <a:ext cx="576064" cy="2544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7895753" y="155679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162453" y="19888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004223" y="155681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324922" y="155681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004223" y="207114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324922" y="2066553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860032" y="18121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148239" y="184482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796136" y="155679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796136" y="180903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796136" y="203797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716016" y="155297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148064" y="154915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932040" y="210998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861542" y="149582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733006" y="154915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962250" y="155297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733006" y="180751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971775" y="180751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733006" y="2066553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976636" y="20871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4716016" y="2107679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1549674" y="151298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148064" y="211569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944566" y="155297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5088582" y="180903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654571" y="149582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050232" y="15072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54571" y="180709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654571" y="209282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861542" y="18121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1045568" y="180903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861542" y="209815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1045568" y="210616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976636" y="3789040"/>
            <a:ext cx="2880320" cy="432048"/>
          </a:xfrm>
          <a:prstGeom prst="rect">
            <a:avLst/>
          </a:prstGeom>
          <a:solidFill>
            <a:srgbClr val="AFDC7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Doplň tečky.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1886794" y="151298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1549674" y="194310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886794" y="194171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635896" y="1792785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2588990" y="4806033"/>
            <a:ext cx="576064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419872" y="4793457"/>
            <a:ext cx="576064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419872" y="5650138"/>
            <a:ext cx="576064" cy="2544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2588990" y="5670129"/>
            <a:ext cx="576064" cy="2544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10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5580112" y="4791350"/>
            <a:ext cx="576064" cy="864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736157" y="4806802"/>
            <a:ext cx="576064" cy="864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580112" y="5655446"/>
            <a:ext cx="576064" cy="2544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4736157" y="5670129"/>
            <a:ext cx="576064" cy="2544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7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812360" y="4791350"/>
            <a:ext cx="576064" cy="864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6932215" y="4791350"/>
            <a:ext cx="576064" cy="864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7808365" y="5638381"/>
            <a:ext cx="576064" cy="254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6932215" y="5643342"/>
            <a:ext cx="576064" cy="254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633017" y="4786042"/>
            <a:ext cx="57606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1471117" y="4786042"/>
            <a:ext cx="57606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1471117" y="5647906"/>
            <a:ext cx="576064" cy="2544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633017" y="5638381"/>
            <a:ext cx="576064" cy="2544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9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5659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87824" y="692696"/>
            <a:ext cx="2880320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Doplň číslici v řadě.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35696" y="32129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735796" y="32129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735796" y="234116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735796" y="1546920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835696" y="1544874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971600" y="1520230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242062" y="1546920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64088" y="1520230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971600" y="233861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971600" y="3193765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7164288" y="3193765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6242062" y="3212976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364088" y="3193765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364088" y="2405286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6300192" y="2323380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164288" y="1520230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164288" y="2405286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852786" y="233861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se šipkou 26"/>
          <p:cNvCxnSpPr>
            <a:stCxn id="11" idx="6"/>
          </p:cNvCxnSpPr>
          <p:nvPr/>
        </p:nvCxnSpPr>
        <p:spPr>
          <a:xfrm>
            <a:off x="1475656" y="177225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0" idx="6"/>
            <a:endCxn id="9" idx="2"/>
          </p:cNvCxnSpPr>
          <p:nvPr/>
        </p:nvCxnSpPr>
        <p:spPr>
          <a:xfrm>
            <a:off x="2339752" y="1796902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1223628" y="2842666"/>
            <a:ext cx="17090" cy="3703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6" idx="6"/>
            <a:endCxn id="7" idx="2"/>
          </p:cNvCxnSpPr>
          <p:nvPr/>
        </p:nvCxnSpPr>
        <p:spPr>
          <a:xfrm>
            <a:off x="2339752" y="3465004"/>
            <a:ext cx="3960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23" idx="2"/>
            <a:endCxn id="14" idx="6"/>
          </p:cNvCxnSpPr>
          <p:nvPr/>
        </p:nvCxnSpPr>
        <p:spPr>
          <a:xfrm flipH="1">
            <a:off x="1475656" y="2590639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3011302" y="1990068"/>
            <a:ext cx="0" cy="3510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8" idx="2"/>
            <a:endCxn id="23" idx="6"/>
          </p:cNvCxnSpPr>
          <p:nvPr/>
        </p:nvCxnSpPr>
        <p:spPr>
          <a:xfrm flipH="1" flipV="1">
            <a:off x="2356842" y="2590639"/>
            <a:ext cx="378954" cy="25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6750242" y="1796902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5858644" y="1796902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6757764" y="3444770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5846018" y="3445793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1439652" y="3454041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>
            <a:off x="5616116" y="2842666"/>
            <a:ext cx="17090" cy="3703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H="1">
            <a:off x="7399226" y="2047552"/>
            <a:ext cx="17090" cy="3703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 flipV="1">
            <a:off x="6804248" y="2621608"/>
            <a:ext cx="378954" cy="25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H="1" flipV="1">
            <a:off x="5887262" y="2593194"/>
            <a:ext cx="378954" cy="25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ál 56"/>
          <p:cNvSpPr/>
          <p:nvPr/>
        </p:nvSpPr>
        <p:spPr>
          <a:xfrm>
            <a:off x="968227" y="4801319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971600" y="5649416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835696" y="5654885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1" name="Ovál 60"/>
          <p:cNvSpPr/>
          <p:nvPr/>
        </p:nvSpPr>
        <p:spPr>
          <a:xfrm>
            <a:off x="1835696" y="4801319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2735796" y="5649416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2759274" y="4801319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341962" y="4801319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5372633" y="5649416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6253057" y="5649416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6242062" y="4801319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7164288" y="5649416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7153808" y="4801319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3" name="Přímá spojnice se šipkou 72"/>
          <p:cNvCxnSpPr/>
          <p:nvPr/>
        </p:nvCxnSpPr>
        <p:spPr>
          <a:xfrm flipH="1">
            <a:off x="1475656" y="5929858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 flipH="1">
            <a:off x="2382144" y="5901444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 flipH="1">
            <a:off x="5846018" y="5906913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 flipH="1">
            <a:off x="6769156" y="5906913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/>
          <p:nvPr/>
        </p:nvCxnSpPr>
        <p:spPr>
          <a:xfrm>
            <a:off x="1475656" y="5053347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/>
          <p:nvPr/>
        </p:nvCxnSpPr>
        <p:spPr>
          <a:xfrm>
            <a:off x="6746118" y="5055393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se šipkou 87"/>
          <p:cNvCxnSpPr/>
          <p:nvPr/>
        </p:nvCxnSpPr>
        <p:spPr>
          <a:xfrm>
            <a:off x="5827104" y="5016363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se šipkou 88"/>
          <p:cNvCxnSpPr/>
          <p:nvPr/>
        </p:nvCxnSpPr>
        <p:spPr>
          <a:xfrm>
            <a:off x="2348297" y="5034855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se šipkou 90"/>
          <p:cNvCxnSpPr>
            <a:stCxn id="59" idx="0"/>
            <a:endCxn id="57" idx="4"/>
          </p:cNvCxnSpPr>
          <p:nvPr/>
        </p:nvCxnSpPr>
        <p:spPr>
          <a:xfrm flipH="1" flipV="1">
            <a:off x="1220255" y="5305375"/>
            <a:ext cx="3373" cy="3440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se šipkou 91"/>
          <p:cNvCxnSpPr/>
          <p:nvPr/>
        </p:nvCxnSpPr>
        <p:spPr>
          <a:xfrm flipH="1" flipV="1">
            <a:off x="5595045" y="5285754"/>
            <a:ext cx="3373" cy="3440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3928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603673"/>
            <a:ext cx="5256584" cy="7920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Zapiš příklady na sčítání a odčítání. Jejich výsledek je shodný s počtem ovoce.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8123" y="1651135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568" y="1651135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944" y="1642874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81" y="1645628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126" y="1651135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912" y="1651135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651135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649" y="1651135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170" y="1645628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2272966" y="37037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74754" y="2996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868144" y="55039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868144" y="5148064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868144" y="478383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68144" y="33569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868144" y="37037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868144" y="40637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868144" y="44237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64288" y="478383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164288" y="44237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164288" y="40637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164288" y="37037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164288" y="33569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164288" y="2996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164288" y="55039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164288" y="514387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272966" y="55039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981735" y="514387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981735" y="55039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981735" y="478383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981735" y="44237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277879" y="514387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277879" y="478383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2277879" y="44237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981735" y="40637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2272966" y="40637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981735" y="3701825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277879" y="2996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981735" y="33569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277879" y="334367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981735" y="2996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517206" y="2434097"/>
            <a:ext cx="504056" cy="454732"/>
          </a:xfrm>
          <a:prstGeom prst="ellipse">
            <a:avLst/>
          </a:prstGeom>
          <a:solidFill>
            <a:srgbClr val="FF939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-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2709668" y="2434097"/>
            <a:ext cx="504056" cy="45473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47" name="Ovál 46"/>
          <p:cNvSpPr/>
          <p:nvPr/>
        </p:nvSpPr>
        <p:spPr>
          <a:xfrm>
            <a:off x="1403648" y="2434097"/>
            <a:ext cx="504056" cy="45473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+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981735" y="5863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72966" y="5863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0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1459" y="1737669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754" y="1724888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7155" y="1724888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421" y="1724888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732" y="1716627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7033" y="1719381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7647" y="1724888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Ovál 57"/>
          <p:cNvSpPr/>
          <p:nvPr/>
        </p:nvSpPr>
        <p:spPr>
          <a:xfrm>
            <a:off x="6276106" y="2434097"/>
            <a:ext cx="504056" cy="454732"/>
          </a:xfrm>
          <a:prstGeom prst="ellipse">
            <a:avLst/>
          </a:prstGeom>
          <a:solidFill>
            <a:srgbClr val="FF939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59" name="Ovál 58"/>
          <p:cNvSpPr/>
          <p:nvPr/>
        </p:nvSpPr>
        <p:spPr>
          <a:xfrm>
            <a:off x="4215408" y="1782994"/>
            <a:ext cx="504056" cy="45473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8316416" y="1782994"/>
            <a:ext cx="504056" cy="454732"/>
          </a:xfrm>
          <a:prstGeom prst="ellipse">
            <a:avLst/>
          </a:prstGeom>
          <a:solidFill>
            <a:srgbClr val="FF939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177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87824" y="404664"/>
            <a:ext cx="2880320" cy="432048"/>
          </a:xfrm>
          <a:prstGeom prst="rect">
            <a:avLst/>
          </a:prstGeom>
          <a:solidFill>
            <a:srgbClr val="AFDC7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Doplň číslici.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1117" y="1448991"/>
            <a:ext cx="57606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605039" y="1448991"/>
            <a:ext cx="576064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19872" y="1448991"/>
            <a:ext cx="576064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1448991"/>
            <a:ext cx="576064" cy="864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580112" y="1448991"/>
            <a:ext cx="576064" cy="864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48264" y="1448991"/>
            <a:ext cx="576064" cy="864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812360" y="1448991"/>
            <a:ext cx="576064" cy="864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812360" y="2313087"/>
            <a:ext cx="576064" cy="254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5518" y="1448991"/>
            <a:ext cx="57606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471117" y="2315022"/>
            <a:ext cx="576064" cy="2544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19872" y="2315022"/>
            <a:ext cx="576064" cy="2544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48264" y="2315022"/>
            <a:ext cx="576064" cy="254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80112" y="2313087"/>
            <a:ext cx="576064" cy="2544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605039" y="2315022"/>
            <a:ext cx="576064" cy="2544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16016" y="2313087"/>
            <a:ext cx="576064" cy="2544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5518" y="2313087"/>
            <a:ext cx="576064" cy="2544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895753" y="155679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162453" y="198884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7004223" y="155681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7324922" y="155681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004223" y="207114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324922" y="2066553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860032" y="18121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148239" y="184482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5796136" y="155679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5796136" y="180903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796136" y="203797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716016" y="155297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5148064" y="154915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932040" y="210998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861542" y="149582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733006" y="154915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962250" y="155297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733006" y="180751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971775" y="1807518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733006" y="2066553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976636" y="208711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4716016" y="2107679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1549674" y="151298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148064" y="211569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4944566" y="155297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5088582" y="180903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654571" y="149582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050232" y="15072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54571" y="180709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654571" y="209282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861542" y="181213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1045568" y="1809031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861542" y="2098154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1045568" y="2106166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2976636" y="3789040"/>
            <a:ext cx="2880320" cy="432048"/>
          </a:xfrm>
          <a:prstGeom prst="rect">
            <a:avLst/>
          </a:prstGeom>
          <a:solidFill>
            <a:srgbClr val="AFDC7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Doplň tečky.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1886794" y="1512987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1549674" y="1943100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886794" y="1941712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635896" y="1792785"/>
            <a:ext cx="144016" cy="144016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2588990" y="4806033"/>
            <a:ext cx="576064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3419872" y="4793457"/>
            <a:ext cx="576064" cy="8640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419872" y="5650138"/>
            <a:ext cx="576064" cy="2544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0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2588990" y="5670129"/>
            <a:ext cx="576064" cy="25449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10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5580112" y="4791350"/>
            <a:ext cx="576064" cy="864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736157" y="4806802"/>
            <a:ext cx="576064" cy="8640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580112" y="5655446"/>
            <a:ext cx="576064" cy="2544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4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9" name="Obdélník 68"/>
          <p:cNvSpPr/>
          <p:nvPr/>
        </p:nvSpPr>
        <p:spPr>
          <a:xfrm>
            <a:off x="4736157" y="5670129"/>
            <a:ext cx="576064" cy="25449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7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>
            <a:off x="7812360" y="4791350"/>
            <a:ext cx="576064" cy="864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6746161" y="4782270"/>
            <a:ext cx="576064" cy="8640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7808365" y="5638381"/>
            <a:ext cx="576064" cy="254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6748858" y="5633808"/>
            <a:ext cx="576064" cy="25449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6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633017" y="4786042"/>
            <a:ext cx="57606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1471117" y="4786042"/>
            <a:ext cx="576064" cy="8640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1471117" y="5647906"/>
            <a:ext cx="576064" cy="2544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633017" y="5638381"/>
            <a:ext cx="576064" cy="254496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9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645518" y="4884659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853233" y="4902523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658763" y="5108244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2624342" y="5518101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662955" y="536562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3004087" y="481877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841687" y="5143500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5004048" y="5148364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1722812" y="5108244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869926" y="536562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1045568" y="490842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1045568" y="5144592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4778650" y="5327051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624342" y="481877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1050232" y="536562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2809206" y="4838700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4957009" y="4921070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5113734" y="4909655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4951561" y="5334865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5142812" y="5327051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1797530" y="5338770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1578111" y="5351753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1797530" y="4883714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1578111" y="4884659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2957267" y="5295900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2940871" y="5062955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2747005" y="507486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2821635" y="5515007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vál 105"/>
          <p:cNvSpPr/>
          <p:nvPr/>
        </p:nvSpPr>
        <p:spPr>
          <a:xfrm>
            <a:off x="2747005" y="5295900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vál 106"/>
          <p:cNvSpPr/>
          <p:nvPr/>
        </p:nvSpPr>
        <p:spPr>
          <a:xfrm>
            <a:off x="3004087" y="549435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vál 107"/>
          <p:cNvSpPr/>
          <p:nvPr/>
        </p:nvSpPr>
        <p:spPr>
          <a:xfrm>
            <a:off x="4788024" y="4902523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vál 108"/>
          <p:cNvSpPr/>
          <p:nvPr/>
        </p:nvSpPr>
        <p:spPr>
          <a:xfrm>
            <a:off x="5939683" y="5248393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vál 109"/>
          <p:cNvSpPr/>
          <p:nvPr/>
        </p:nvSpPr>
        <p:spPr>
          <a:xfrm>
            <a:off x="5939683" y="4859203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vál 110"/>
          <p:cNvSpPr/>
          <p:nvPr/>
        </p:nvSpPr>
        <p:spPr>
          <a:xfrm>
            <a:off x="5660504" y="5238850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vál 111"/>
          <p:cNvSpPr/>
          <p:nvPr/>
        </p:nvSpPr>
        <p:spPr>
          <a:xfrm>
            <a:off x="5684025" y="486510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vál 112"/>
          <p:cNvSpPr/>
          <p:nvPr/>
        </p:nvSpPr>
        <p:spPr>
          <a:xfrm>
            <a:off x="6808021" y="4839929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Ovál 113"/>
          <p:cNvSpPr/>
          <p:nvPr/>
        </p:nvSpPr>
        <p:spPr>
          <a:xfrm>
            <a:off x="6814183" y="5132681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Ovál 114"/>
          <p:cNvSpPr/>
          <p:nvPr/>
        </p:nvSpPr>
        <p:spPr>
          <a:xfrm>
            <a:off x="7094688" y="4839929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Ovál 115"/>
          <p:cNvSpPr/>
          <p:nvPr/>
        </p:nvSpPr>
        <p:spPr>
          <a:xfrm>
            <a:off x="8162453" y="5308287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Ovál 116"/>
          <p:cNvSpPr/>
          <p:nvPr/>
        </p:nvSpPr>
        <p:spPr>
          <a:xfrm>
            <a:off x="7899945" y="4865106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Ovál 118"/>
          <p:cNvSpPr/>
          <p:nvPr/>
        </p:nvSpPr>
        <p:spPr>
          <a:xfrm>
            <a:off x="7075743" y="5361378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Ovál 119"/>
          <p:cNvSpPr/>
          <p:nvPr/>
        </p:nvSpPr>
        <p:spPr>
          <a:xfrm>
            <a:off x="6800514" y="5367194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Ovál 120"/>
          <p:cNvSpPr/>
          <p:nvPr/>
        </p:nvSpPr>
        <p:spPr>
          <a:xfrm>
            <a:off x="7084615" y="5144592"/>
            <a:ext cx="135632" cy="13945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731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87824" y="692696"/>
            <a:ext cx="2880320" cy="4320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Doplň číslici v řadě.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1835696" y="32129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735796" y="321297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9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735796" y="2341166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735796" y="1546920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835696" y="1544874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971600" y="1520230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242062" y="1546920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364088" y="1520230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971600" y="233861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971600" y="3193765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7164288" y="3193765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10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6242062" y="3212976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9</a:t>
            </a:r>
          </a:p>
        </p:txBody>
      </p:sp>
      <p:sp>
        <p:nvSpPr>
          <p:cNvPr id="18" name="Ovál 17"/>
          <p:cNvSpPr/>
          <p:nvPr/>
        </p:nvSpPr>
        <p:spPr>
          <a:xfrm>
            <a:off x="5364088" y="3193765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5364088" y="2405286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20" name="Ovál 19"/>
          <p:cNvSpPr/>
          <p:nvPr/>
        </p:nvSpPr>
        <p:spPr>
          <a:xfrm>
            <a:off x="6300192" y="2323380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21" name="Ovál 20"/>
          <p:cNvSpPr/>
          <p:nvPr/>
        </p:nvSpPr>
        <p:spPr>
          <a:xfrm>
            <a:off x="7164288" y="1520230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22" name="Ovál 21"/>
          <p:cNvSpPr/>
          <p:nvPr/>
        </p:nvSpPr>
        <p:spPr>
          <a:xfrm>
            <a:off x="7164288" y="2405286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1852786" y="2338611"/>
            <a:ext cx="504056" cy="50405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7" name="Přímá spojnice se šipkou 26"/>
          <p:cNvCxnSpPr>
            <a:stCxn id="11" idx="6"/>
          </p:cNvCxnSpPr>
          <p:nvPr/>
        </p:nvCxnSpPr>
        <p:spPr>
          <a:xfrm>
            <a:off x="1475656" y="177225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0" idx="6"/>
            <a:endCxn id="9" idx="2"/>
          </p:cNvCxnSpPr>
          <p:nvPr/>
        </p:nvCxnSpPr>
        <p:spPr>
          <a:xfrm>
            <a:off x="2339752" y="1796902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1223628" y="2842666"/>
            <a:ext cx="17090" cy="3703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stCxn id="6" idx="6"/>
            <a:endCxn id="7" idx="2"/>
          </p:cNvCxnSpPr>
          <p:nvPr/>
        </p:nvCxnSpPr>
        <p:spPr>
          <a:xfrm>
            <a:off x="2339752" y="3465004"/>
            <a:ext cx="3960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23" idx="2"/>
            <a:endCxn id="14" idx="6"/>
          </p:cNvCxnSpPr>
          <p:nvPr/>
        </p:nvCxnSpPr>
        <p:spPr>
          <a:xfrm flipH="1">
            <a:off x="1475656" y="2590639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>
            <a:off x="3011302" y="1990068"/>
            <a:ext cx="0" cy="3510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8" idx="2"/>
            <a:endCxn id="23" idx="6"/>
          </p:cNvCxnSpPr>
          <p:nvPr/>
        </p:nvCxnSpPr>
        <p:spPr>
          <a:xfrm flipH="1" flipV="1">
            <a:off x="2356842" y="2590639"/>
            <a:ext cx="378954" cy="25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6750242" y="1796902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>
            <a:off x="5858644" y="1796902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se šipkou 47"/>
          <p:cNvCxnSpPr/>
          <p:nvPr/>
        </p:nvCxnSpPr>
        <p:spPr>
          <a:xfrm>
            <a:off x="6757764" y="3444770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>
            <a:off x="5846018" y="3445793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se šipkou 51"/>
          <p:cNvCxnSpPr/>
          <p:nvPr/>
        </p:nvCxnSpPr>
        <p:spPr>
          <a:xfrm>
            <a:off x="1439652" y="3454041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>
            <a:off x="5616116" y="2842666"/>
            <a:ext cx="17090" cy="3703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se šipkou 53"/>
          <p:cNvCxnSpPr/>
          <p:nvPr/>
        </p:nvCxnSpPr>
        <p:spPr>
          <a:xfrm flipH="1">
            <a:off x="7399226" y="2047552"/>
            <a:ext cx="17090" cy="3703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se šipkou 54"/>
          <p:cNvCxnSpPr/>
          <p:nvPr/>
        </p:nvCxnSpPr>
        <p:spPr>
          <a:xfrm flipH="1" flipV="1">
            <a:off x="6804248" y="2621608"/>
            <a:ext cx="378954" cy="25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se šipkou 55"/>
          <p:cNvCxnSpPr/>
          <p:nvPr/>
        </p:nvCxnSpPr>
        <p:spPr>
          <a:xfrm flipH="1" flipV="1">
            <a:off x="5887262" y="2593194"/>
            <a:ext cx="378954" cy="25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ál 56"/>
          <p:cNvSpPr/>
          <p:nvPr/>
        </p:nvSpPr>
        <p:spPr>
          <a:xfrm>
            <a:off x="968227" y="4801319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971600" y="5649416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1835696" y="5654885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61" name="Ovál 60"/>
          <p:cNvSpPr/>
          <p:nvPr/>
        </p:nvSpPr>
        <p:spPr>
          <a:xfrm>
            <a:off x="1835696" y="4801319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2735796" y="5649416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rgbClr val="FF0000"/>
                </a:solidFill>
              </a:rPr>
              <a:t>10</a:t>
            </a:r>
            <a:endParaRPr lang="cs-CZ" sz="1200" b="1" dirty="0">
              <a:solidFill>
                <a:srgbClr val="FF0000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2759274" y="4801319"/>
            <a:ext cx="504056" cy="504056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5341962" y="4801319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5372633" y="5649416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3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6253057" y="5649416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6242062" y="4801319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7164288" y="5649416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9" name="Ovál 68"/>
          <p:cNvSpPr/>
          <p:nvPr/>
        </p:nvSpPr>
        <p:spPr>
          <a:xfrm>
            <a:off x="7153808" y="4801319"/>
            <a:ext cx="504056" cy="504056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73" name="Přímá spojnice se šipkou 72"/>
          <p:cNvCxnSpPr/>
          <p:nvPr/>
        </p:nvCxnSpPr>
        <p:spPr>
          <a:xfrm flipH="1">
            <a:off x="1475656" y="5929858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se šipkou 73"/>
          <p:cNvCxnSpPr/>
          <p:nvPr/>
        </p:nvCxnSpPr>
        <p:spPr>
          <a:xfrm flipH="1">
            <a:off x="2382144" y="5901444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se šipkou 74"/>
          <p:cNvCxnSpPr/>
          <p:nvPr/>
        </p:nvCxnSpPr>
        <p:spPr>
          <a:xfrm flipH="1">
            <a:off x="5846018" y="5906913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se šipkou 75"/>
          <p:cNvCxnSpPr/>
          <p:nvPr/>
        </p:nvCxnSpPr>
        <p:spPr>
          <a:xfrm flipH="1">
            <a:off x="6769156" y="5906913"/>
            <a:ext cx="37713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/>
          <p:nvPr/>
        </p:nvCxnSpPr>
        <p:spPr>
          <a:xfrm>
            <a:off x="1475656" y="5053347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se šipkou 86"/>
          <p:cNvCxnSpPr/>
          <p:nvPr/>
        </p:nvCxnSpPr>
        <p:spPr>
          <a:xfrm>
            <a:off x="6746118" y="5055393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se šipkou 87"/>
          <p:cNvCxnSpPr/>
          <p:nvPr/>
        </p:nvCxnSpPr>
        <p:spPr>
          <a:xfrm>
            <a:off x="5827104" y="5016363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se šipkou 88"/>
          <p:cNvCxnSpPr/>
          <p:nvPr/>
        </p:nvCxnSpPr>
        <p:spPr>
          <a:xfrm>
            <a:off x="2348297" y="5034855"/>
            <a:ext cx="396044" cy="20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se šipkou 90"/>
          <p:cNvCxnSpPr>
            <a:stCxn id="59" idx="0"/>
            <a:endCxn id="57" idx="4"/>
          </p:cNvCxnSpPr>
          <p:nvPr/>
        </p:nvCxnSpPr>
        <p:spPr>
          <a:xfrm flipH="1" flipV="1">
            <a:off x="1220255" y="5305375"/>
            <a:ext cx="3373" cy="3440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se šipkou 91"/>
          <p:cNvCxnSpPr/>
          <p:nvPr/>
        </p:nvCxnSpPr>
        <p:spPr>
          <a:xfrm flipH="1" flipV="1">
            <a:off x="5595045" y="5285754"/>
            <a:ext cx="3373" cy="3440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9929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07704" y="603673"/>
            <a:ext cx="5256584" cy="7920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2"/>
                </a:solidFill>
              </a:rPr>
              <a:t>Zapiš příklady na sčítání a odčítání. Jejich výsledek je shodný s počtem ovoce.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55460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136" y="1652706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48780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4243" y="1658214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367" y="1655460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58214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946" y="1652706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Uzlíková\AppData\Local\Microsoft\Windows\Temporary Internet Files\Content.IE5\LL6TAZJW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310" y="1630288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2272966" y="37037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8- 0=8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74754" y="2996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0+7=7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68144" y="55039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7+0=7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868144" y="5148064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6+1=7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68144" y="478383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5+2=7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68144" y="33569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1+6=7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868144" y="37037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2+5=7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868144" y="40637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3+4=7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868144" y="44237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4+3=7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7164288" y="478383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164288" y="44237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164288" y="40637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7 -0=7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164288" y="37037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8 -1=7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7164288" y="33569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9 -2=7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164288" y="2996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sz="2000" dirty="0" smtClean="0">
                <a:solidFill>
                  <a:srgbClr val="FF0000"/>
                </a:solidFill>
              </a:rPr>
              <a:t>10 -3=7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164288" y="55039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164288" y="514387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277879" y="2996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sz="2000" dirty="0" smtClean="0">
                <a:solidFill>
                  <a:srgbClr val="FF0000"/>
                </a:solidFill>
              </a:rPr>
              <a:t>10 -2=8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981735" y="514387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6+2=8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981735" y="55039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7+1=8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981735" y="478383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5+3=8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981735" y="44237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4+4=8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277879" y="514387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277879" y="478383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2277879" y="44237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981735" y="40637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3+5=8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272966" y="40637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981735" y="3701825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2</a:t>
            </a:r>
            <a:r>
              <a:rPr lang="cs-CZ" sz="2000" dirty="0" smtClean="0">
                <a:solidFill>
                  <a:srgbClr val="FF0000"/>
                </a:solidFill>
              </a:rPr>
              <a:t>+6=8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976822" y="5863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8+0=8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981735" y="335699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1+7=8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2277879" y="334367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9 -1=8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981735" y="2996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FF0000"/>
                </a:solidFill>
              </a:rPr>
              <a:t>0+8=8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504933" y="2434097"/>
            <a:ext cx="504056" cy="454732"/>
          </a:xfrm>
          <a:prstGeom prst="ellipse">
            <a:avLst/>
          </a:prstGeom>
          <a:solidFill>
            <a:srgbClr val="FF939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-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1403648" y="2434097"/>
            <a:ext cx="504056" cy="45473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+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2673923" y="2443929"/>
            <a:ext cx="504056" cy="45473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2272966" y="550391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2277879" y="5863952"/>
            <a:ext cx="129614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8165" y="1769306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961" y="1745683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052" y="1745683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3732" y="1745683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754" y="1745683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985" y="1745683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Uzlíková\AppData\Local\Microsoft\Windows\Temporary Internet Files\Content.IE5\11LLIEOY\MC9001123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754" y="1745683"/>
            <a:ext cx="321111" cy="505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Ovál 57"/>
          <p:cNvSpPr/>
          <p:nvPr/>
        </p:nvSpPr>
        <p:spPr>
          <a:xfrm>
            <a:off x="6217569" y="2434097"/>
            <a:ext cx="504056" cy="454732"/>
          </a:xfrm>
          <a:prstGeom prst="ellipse">
            <a:avLst/>
          </a:prstGeom>
          <a:solidFill>
            <a:srgbClr val="FF939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59" name="Ovál 58"/>
          <p:cNvSpPr/>
          <p:nvPr/>
        </p:nvSpPr>
        <p:spPr>
          <a:xfrm>
            <a:off x="4046717" y="1782994"/>
            <a:ext cx="504056" cy="454732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60" name="Ovál 59"/>
          <p:cNvSpPr/>
          <p:nvPr/>
        </p:nvSpPr>
        <p:spPr>
          <a:xfrm>
            <a:off x="8460432" y="1819748"/>
            <a:ext cx="504056" cy="454732"/>
          </a:xfrm>
          <a:prstGeom prst="ellipse">
            <a:avLst/>
          </a:prstGeom>
          <a:solidFill>
            <a:srgbClr val="FF9393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0000"/>
                </a:solidFill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3604361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76672"/>
            <a:ext cx="35725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Ilustrace: </a:t>
            </a:r>
            <a:r>
              <a:rPr lang="cs-CZ" dirty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3121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322</TotalTime>
  <Words>260</Words>
  <Application>Microsoft Office PowerPoint</Application>
  <PresentationFormat>Předvádění na obrazovce (4:3)</PresentationFormat>
  <Paragraphs>123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38</cp:revision>
  <dcterms:created xsi:type="dcterms:W3CDTF">2011-08-21T15:31:45Z</dcterms:created>
  <dcterms:modified xsi:type="dcterms:W3CDTF">2012-08-07T11:31:51Z</dcterms:modified>
</cp:coreProperties>
</file>