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7" r:id="rId2"/>
    <p:sldId id="269" r:id="rId3"/>
    <p:sldId id="258" r:id="rId4"/>
    <p:sldId id="259" r:id="rId5"/>
    <p:sldId id="274" r:id="rId6"/>
    <p:sldId id="275" r:id="rId7"/>
    <p:sldId id="276" r:id="rId8"/>
    <p:sldId id="278" r:id="rId9"/>
    <p:sldId id="265" r:id="rId10"/>
    <p:sldId id="261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2D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86" autoAdjust="0"/>
    <p:restoredTop sz="94660"/>
  </p:normalViewPr>
  <p:slideViewPr>
    <p:cSldViewPr>
      <p:cViewPr>
        <p:scale>
          <a:sx n="78" d="100"/>
          <a:sy n="78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VY_42_INOVACE_22_Slovní úlohy sčítání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sčítání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VY_42_INOVACE_22_Slovní úlohy sčítání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Slovní úlohy sčítání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23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2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4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8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50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64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3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88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4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4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5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7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2097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Řešení slovních úloh na  sčítání  čísel v oboru  0–10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cs typeface="Times New Roman" pitchFamily="18" charset="0"/>
              </a:rPr>
              <a:t>(pero</a:t>
            </a:r>
            <a:r>
              <a:rPr lang="cs-CZ" sz="2400" dirty="0" smtClean="0"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Inovace: </a:t>
            </a:r>
            <a:r>
              <a:rPr lang="cs-CZ" sz="2400" dirty="0">
                <a:cs typeface="Times New Roman" pitchFamily="18" charset="0"/>
              </a:rPr>
              <a:t>Využití interaktivní tabule k rozvoji matematických dovedností</a:t>
            </a:r>
          </a:p>
          <a:p>
            <a:r>
              <a:rPr lang="cs-CZ" sz="2400" dirty="0" smtClean="0">
                <a:cs typeface="Times New Roman" pitchFamily="18" charset="0"/>
              </a:rPr>
              <a:t>                      </a:t>
            </a: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936" y="404664"/>
            <a:ext cx="4680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SLOVNÍ  </a:t>
            </a:r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ÚLOHY</a:t>
            </a:r>
            <a:endParaRPr lang="cs-CZ" sz="5400" b="1" u="sng" cap="none" spc="50" dirty="0">
              <a:ln w="11430"/>
              <a:solidFill>
                <a:srgbClr val="B92D7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7496" y="2006838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 pozorně  text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ytvoř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 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53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7030A0"/>
                </a:solidFill>
              </a:rPr>
              <a:t>Jarka má 5 modrých kapesníků a 4 žluté.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Kolik 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kapesníků má </a:t>
            </a:r>
            <a:r>
              <a:rPr lang="cs-CZ" sz="2400" dirty="0">
                <a:solidFill>
                  <a:srgbClr val="7030A0"/>
                </a:solidFill>
              </a:rPr>
              <a:t>J</a:t>
            </a:r>
            <a:r>
              <a:rPr lang="cs-CZ" sz="2400" dirty="0" smtClean="0">
                <a:solidFill>
                  <a:srgbClr val="7030A0"/>
                </a:solidFill>
              </a:rPr>
              <a:t>ana celkem?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…………………         _____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…………………         _____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………………...         _____  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          ___________</a:t>
            </a: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Jarka má celkem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___  kapesníků.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52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Petr má </a:t>
            </a:r>
            <a:r>
              <a:rPr lang="cs-CZ" sz="2400" dirty="0">
                <a:solidFill>
                  <a:srgbClr val="00B050"/>
                </a:solidFill>
              </a:rPr>
              <a:t>2</a:t>
            </a:r>
            <a:r>
              <a:rPr lang="cs-CZ" sz="2400" dirty="0" smtClean="0">
                <a:solidFill>
                  <a:srgbClr val="00B050"/>
                </a:solidFill>
              </a:rPr>
              <a:t> velké míče a </a:t>
            </a:r>
            <a:r>
              <a:rPr lang="cs-CZ" sz="2400" dirty="0">
                <a:solidFill>
                  <a:srgbClr val="00B050"/>
                </a:solidFill>
              </a:rPr>
              <a:t>5</a:t>
            </a:r>
            <a:r>
              <a:rPr lang="cs-CZ" sz="2400" dirty="0" smtClean="0">
                <a:solidFill>
                  <a:srgbClr val="00B050"/>
                </a:solidFill>
              </a:rPr>
              <a:t> malých.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Kolik míčů má  Petr celkem?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………………         _____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………………         _____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………………         _____  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          ___________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Petr </a:t>
            </a:r>
            <a:r>
              <a:rPr lang="cs-CZ" sz="2400" dirty="0">
                <a:solidFill>
                  <a:srgbClr val="00B050"/>
                </a:solidFill>
              </a:rPr>
              <a:t>má </a:t>
            </a:r>
            <a:r>
              <a:rPr lang="cs-CZ" sz="2400" dirty="0" smtClean="0">
                <a:solidFill>
                  <a:srgbClr val="00B050"/>
                </a:solidFill>
              </a:rPr>
              <a:t> celkem ___ míčů.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21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F0"/>
                </a:solidFill>
              </a:rPr>
              <a:t>Ela </a:t>
            </a:r>
            <a:r>
              <a:rPr lang="cs-CZ" sz="2400" dirty="0" smtClean="0">
                <a:solidFill>
                  <a:srgbClr val="00B0F0"/>
                </a:solidFill>
              </a:rPr>
              <a:t>snědla 2 tvarohové a 3 makové koláčky.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Kolik koláčků snědla Ela celkem?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……………………..        _____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……………………..        _____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……………………..        _____  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          ___________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Ela snědla celkem___ koláčků.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8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stromě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roste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5 žlutých hrušek a 4 zelené. Kolik hrušek roste na stromě celkem?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..........................         ___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..........................         ___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..........................         ___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________________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 stromě roste celkem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___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hrušek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5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7030A0"/>
                </a:solidFill>
              </a:rPr>
              <a:t>Jarka má 5 modrých kapesníků a 4 žluté.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Kolik 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kapesníků má </a:t>
            </a:r>
            <a:r>
              <a:rPr lang="cs-CZ" sz="2400" dirty="0">
                <a:solidFill>
                  <a:srgbClr val="7030A0"/>
                </a:solidFill>
              </a:rPr>
              <a:t>J</a:t>
            </a:r>
            <a:r>
              <a:rPr lang="cs-CZ" sz="2400" dirty="0" smtClean="0">
                <a:solidFill>
                  <a:srgbClr val="7030A0"/>
                </a:solidFill>
              </a:rPr>
              <a:t>ana celkem?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modrých               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ž</a:t>
            </a:r>
            <a:r>
              <a:rPr lang="cs-CZ" sz="2400" dirty="0" smtClean="0">
                <a:solidFill>
                  <a:srgbClr val="FF0000"/>
                </a:solidFill>
              </a:rPr>
              <a:t>luté                        4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celkem                    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5 + 4 = 9                 </a:t>
            </a:r>
            <a:endParaRPr lang="cs-CZ" sz="2400" dirty="0" smtClean="0">
              <a:solidFill>
                <a:srgbClr val="7030A0"/>
              </a:solidFill>
            </a:endParaRPr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Jarka má celkem</a:t>
            </a:r>
            <a:r>
              <a:rPr lang="cs-CZ" sz="2400" dirty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>
                <a:solidFill>
                  <a:srgbClr val="7030A0"/>
                </a:solidFill>
              </a:rPr>
              <a:t>  kapesníků.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65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34481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Petr má </a:t>
            </a:r>
            <a:r>
              <a:rPr lang="cs-CZ" sz="2400" dirty="0">
                <a:solidFill>
                  <a:srgbClr val="00B050"/>
                </a:solidFill>
              </a:rPr>
              <a:t>2</a:t>
            </a:r>
            <a:r>
              <a:rPr lang="cs-CZ" sz="2400" dirty="0" smtClean="0">
                <a:solidFill>
                  <a:srgbClr val="00B050"/>
                </a:solidFill>
              </a:rPr>
              <a:t> velké míče a </a:t>
            </a:r>
            <a:r>
              <a:rPr lang="cs-CZ" sz="2400" dirty="0">
                <a:solidFill>
                  <a:srgbClr val="00B050"/>
                </a:solidFill>
              </a:rPr>
              <a:t>5</a:t>
            </a:r>
            <a:r>
              <a:rPr lang="cs-CZ" sz="2400" dirty="0" smtClean="0">
                <a:solidFill>
                  <a:srgbClr val="00B050"/>
                </a:solidFill>
              </a:rPr>
              <a:t> malých.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Kolik míčů má  Petr celkem?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velké                        2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lých                    5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celkem                    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2 </a:t>
            </a:r>
            <a:r>
              <a:rPr lang="cs-CZ" sz="2400" dirty="0">
                <a:solidFill>
                  <a:srgbClr val="FF0000"/>
                </a:solidFill>
              </a:rPr>
              <a:t>+ </a:t>
            </a:r>
            <a:r>
              <a:rPr lang="cs-CZ" sz="2400" dirty="0" smtClean="0">
                <a:solidFill>
                  <a:srgbClr val="FF0000"/>
                </a:solidFill>
              </a:rPr>
              <a:t>5 </a:t>
            </a:r>
            <a:r>
              <a:rPr lang="cs-CZ" sz="2400" dirty="0">
                <a:solidFill>
                  <a:srgbClr val="FF0000"/>
                </a:solidFill>
              </a:rPr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7                 </a:t>
            </a:r>
            <a:endParaRPr lang="cs-CZ" sz="2400" dirty="0">
              <a:solidFill>
                <a:srgbClr val="7030A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Petr </a:t>
            </a:r>
            <a:r>
              <a:rPr lang="cs-CZ" sz="2400" dirty="0">
                <a:solidFill>
                  <a:srgbClr val="00B050"/>
                </a:solidFill>
              </a:rPr>
              <a:t>má </a:t>
            </a:r>
            <a:r>
              <a:rPr lang="cs-CZ" sz="2400" dirty="0" smtClean="0">
                <a:solidFill>
                  <a:srgbClr val="00B050"/>
                </a:solidFill>
              </a:rPr>
              <a:t> celkem </a:t>
            </a:r>
            <a:r>
              <a:rPr lang="cs-CZ" sz="2400" dirty="0">
                <a:solidFill>
                  <a:srgbClr val="FF0000"/>
                </a:solidFill>
              </a:rPr>
              <a:t>7</a:t>
            </a:r>
            <a:r>
              <a:rPr lang="cs-CZ" sz="2400" dirty="0" smtClean="0">
                <a:solidFill>
                  <a:srgbClr val="00B050"/>
                </a:solidFill>
              </a:rPr>
              <a:t> míčů.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3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00B0F0"/>
                </a:solidFill>
              </a:rPr>
              <a:t>Ela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snědla </a:t>
            </a:r>
            <a:r>
              <a:rPr lang="cs-CZ" sz="2400" dirty="0" smtClean="0">
                <a:solidFill>
                  <a:srgbClr val="00B0F0"/>
                </a:solidFill>
              </a:rPr>
              <a:t>2 tvarohové a 3 makové koláčky.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Kolik koláčků snědla Ela celkem?</a:t>
            </a: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tvarohové               2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makové                   3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celkem                    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2 </a:t>
            </a:r>
            <a:r>
              <a:rPr lang="cs-CZ" sz="2400" dirty="0">
                <a:solidFill>
                  <a:srgbClr val="FF0000"/>
                </a:solidFill>
              </a:rPr>
              <a:t>+ </a:t>
            </a:r>
            <a:r>
              <a:rPr lang="cs-CZ" sz="2400" dirty="0" smtClean="0">
                <a:solidFill>
                  <a:srgbClr val="FF0000"/>
                </a:solidFill>
              </a:rPr>
              <a:t>3 </a:t>
            </a:r>
            <a:r>
              <a:rPr lang="cs-CZ" sz="2400" dirty="0">
                <a:solidFill>
                  <a:srgbClr val="FF0000"/>
                </a:solidFill>
              </a:rPr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5                 </a:t>
            </a:r>
            <a:endParaRPr lang="cs-CZ" sz="2400" dirty="0">
              <a:solidFill>
                <a:srgbClr val="7030A0"/>
              </a:solidFill>
            </a:endParaRPr>
          </a:p>
          <a:p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>
                <a:solidFill>
                  <a:srgbClr val="00B0F0"/>
                </a:solidFill>
              </a:rPr>
              <a:t>Ela snědla celkem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rgbClr val="00B0F0"/>
                </a:solidFill>
              </a:rPr>
              <a:t> koláčků.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20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stromě roste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5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žlutých hrušek a 4 zelené. Kolik hrušek roste na stromě celkem?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žlutých                    5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zelené                     4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celkem                    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5 </a:t>
            </a:r>
            <a:r>
              <a:rPr lang="cs-CZ" sz="2400" dirty="0">
                <a:solidFill>
                  <a:srgbClr val="FF0000"/>
                </a:solidFill>
              </a:rPr>
              <a:t>+ </a:t>
            </a:r>
            <a:r>
              <a:rPr lang="cs-CZ" sz="2400" dirty="0" smtClean="0">
                <a:solidFill>
                  <a:srgbClr val="FF0000"/>
                </a:solidFill>
              </a:rPr>
              <a:t>4 </a:t>
            </a:r>
            <a:r>
              <a:rPr lang="cs-CZ" sz="2400" dirty="0">
                <a:solidFill>
                  <a:srgbClr val="FF0000"/>
                </a:solidFill>
              </a:rPr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9                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 stromě roste celkem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hrušek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27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392</Words>
  <Application>Microsoft Office PowerPoint</Application>
  <PresentationFormat>Předvádění na obrazovce (4:3)</PresentationFormat>
  <Paragraphs>149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45</cp:revision>
  <dcterms:created xsi:type="dcterms:W3CDTF">2011-08-21T15:31:45Z</dcterms:created>
  <dcterms:modified xsi:type="dcterms:W3CDTF">2012-08-07T11:34:09Z</dcterms:modified>
</cp:coreProperties>
</file>