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3"/>
  </p:notesMasterIdLst>
  <p:sldIdLst>
    <p:sldId id="257" r:id="rId2"/>
    <p:sldId id="269" r:id="rId3"/>
    <p:sldId id="274" r:id="rId4"/>
    <p:sldId id="259" r:id="rId5"/>
    <p:sldId id="265" r:id="rId6"/>
    <p:sldId id="261" r:id="rId7"/>
    <p:sldId id="262" r:id="rId8"/>
    <p:sldId id="275" r:id="rId9"/>
    <p:sldId id="276" r:id="rId10"/>
    <p:sldId id="277" r:id="rId11"/>
    <p:sldId id="27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2D7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86" autoAdjust="0"/>
    <p:restoredTop sz="94660"/>
  </p:normalViewPr>
  <p:slideViewPr>
    <p:cSldViewPr>
      <p:cViewPr>
        <p:scale>
          <a:sx n="79" d="100"/>
          <a:sy n="79" d="100"/>
        </p:scale>
        <p:origin x="-125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VY_42_INOVACE_25_Slovní úlohy odčítání 0-10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Slovní úlohy odčítání 0-10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C2F725-2711-4345-A6B1-4B80423BCC6E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A667B1-4EA5-4400-8315-181ED252624E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217096-F5A3-4468-8492-0DCA7C9B20C2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8177938-1461-4EDF-BB64-998F246FA169}" type="presOf" srcId="{DAEA276B-ECF9-46F6-A7D3-4693B2D32BC4}" destId="{F69A1436-182C-465B-AD7F-FE48E0C090C1}" srcOrd="1" destOrd="0" presId="urn:microsoft.com/office/officeart/2005/8/layout/target3"/>
    <dgm:cxn modelId="{7F6FC14B-ACDE-4623-8C45-909FFAB49C2E}" type="presOf" srcId="{DAEA276B-ECF9-46F6-A7D3-4693B2D32BC4}" destId="{CDED6FE3-AD8F-4ACC-B6B8-710EDDD97598}" srcOrd="0" destOrd="0" presId="urn:microsoft.com/office/officeart/2005/8/layout/target3"/>
    <dgm:cxn modelId="{F529B15F-D08C-400B-9BB5-3ABBA801495E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1134E7-3B82-465D-AD17-99BB59E1381A}" type="presOf" srcId="{EBC41103-E2E5-4D48-9B4B-425520D3D098}" destId="{F969C235-9271-4D34-B740-D627A121CAD0}" srcOrd="1" destOrd="0" presId="urn:microsoft.com/office/officeart/2005/8/layout/target3"/>
    <dgm:cxn modelId="{81A7B642-A2D5-4321-AD97-5B37C329C725}" type="presOf" srcId="{FBBFC3EA-9D9D-4F3A-BEA6-9C2C0E46BF20}" destId="{832BF48F-0145-4429-9E02-8FCA946CCE9E}" srcOrd="1" destOrd="0" presId="urn:microsoft.com/office/officeart/2005/8/layout/target3"/>
    <dgm:cxn modelId="{EF495DD3-DE1F-4958-A07F-553BD7FB47DD}" type="presOf" srcId="{39F8B381-5807-488E-AC22-73DD4140ED4A}" destId="{71045F8C-00FA-488E-A7BD-E2E6753D979D}" srcOrd="0" destOrd="0" presId="urn:microsoft.com/office/officeart/2005/8/layout/target3"/>
    <dgm:cxn modelId="{9C06EC08-20A3-45E3-9ACB-40B417DEA1C4}" type="presOf" srcId="{019433A1-1324-4DE1-9E6F-32B851095F74}" destId="{E7297F21-D4FD-4A41-AE58-814D01A6B5E7}" srcOrd="1" destOrd="0" presId="urn:microsoft.com/office/officeart/2005/8/layout/target3"/>
    <dgm:cxn modelId="{05271B77-BA25-44D2-AE52-5886C74EE53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BCED1D-2E4E-4764-9D33-4C7598C40378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1695834-ABBF-4A9F-A742-82B811E9F7C3}" type="presOf" srcId="{445C7998-7549-48B0-BD68-D4F0167F02E5}" destId="{4D19AB04-24FA-40C2-B203-52AE3D15E171}" srcOrd="1" destOrd="0" presId="urn:microsoft.com/office/officeart/2005/8/layout/target3"/>
    <dgm:cxn modelId="{9978D479-69B3-447F-96D7-A22C82298E5D}" type="presParOf" srcId="{71045F8C-00FA-488E-A7BD-E2E6753D979D}" destId="{3577EC6B-C980-4F34-8C69-4365E7B8FC8C}" srcOrd="0" destOrd="0" presId="urn:microsoft.com/office/officeart/2005/8/layout/target3"/>
    <dgm:cxn modelId="{D5CB9797-166E-4EC3-976A-4215C41FC439}" type="presParOf" srcId="{71045F8C-00FA-488E-A7BD-E2E6753D979D}" destId="{6940EB87-DC1D-4BC3-9408-9AC2E1FFC039}" srcOrd="1" destOrd="0" presId="urn:microsoft.com/office/officeart/2005/8/layout/target3"/>
    <dgm:cxn modelId="{50BC5D7B-8BA1-4365-A6E4-A0DF8FEF3B25}" type="presParOf" srcId="{71045F8C-00FA-488E-A7BD-E2E6753D979D}" destId="{BC35EE03-4121-4EF9-923D-7CB6D30D358D}" srcOrd="2" destOrd="0" presId="urn:microsoft.com/office/officeart/2005/8/layout/target3"/>
    <dgm:cxn modelId="{668BF183-0E67-4229-97C3-AE01CE3922BF}" type="presParOf" srcId="{71045F8C-00FA-488E-A7BD-E2E6753D979D}" destId="{C95EEA27-3CBF-4645-A92D-9D8AF5C1CBFC}" srcOrd="3" destOrd="0" presId="urn:microsoft.com/office/officeart/2005/8/layout/target3"/>
    <dgm:cxn modelId="{4C8E9051-8881-44CE-B39C-41BCDF212CC6}" type="presParOf" srcId="{71045F8C-00FA-488E-A7BD-E2E6753D979D}" destId="{851BB866-B6AE-4566-893F-4C635BA974FC}" srcOrd="4" destOrd="0" presId="urn:microsoft.com/office/officeart/2005/8/layout/target3"/>
    <dgm:cxn modelId="{50F636AD-DADB-4B84-BCFC-86D3F6F23EBD}" type="presParOf" srcId="{71045F8C-00FA-488E-A7BD-E2E6753D979D}" destId="{643EA938-EDE0-4533-ACCC-D2BD6F3A527C}" srcOrd="5" destOrd="0" presId="urn:microsoft.com/office/officeart/2005/8/layout/target3"/>
    <dgm:cxn modelId="{AE11E2FC-C419-4C19-BD0C-BB580D8E45A2}" type="presParOf" srcId="{71045F8C-00FA-488E-A7BD-E2E6753D979D}" destId="{92F31B18-D66D-4CC7-89B9-378928DE877D}" srcOrd="6" destOrd="0" presId="urn:microsoft.com/office/officeart/2005/8/layout/target3"/>
    <dgm:cxn modelId="{2B0844B5-3074-4C6A-A65D-C032B3E905CC}" type="presParOf" srcId="{71045F8C-00FA-488E-A7BD-E2E6753D979D}" destId="{902074E1-B931-4618-97F1-FADBE82E9C3C}" srcOrd="7" destOrd="0" presId="urn:microsoft.com/office/officeart/2005/8/layout/target3"/>
    <dgm:cxn modelId="{2463C499-FCD0-4041-A87D-48D37536B499}" type="presParOf" srcId="{71045F8C-00FA-488E-A7BD-E2E6753D979D}" destId="{A3817367-F2BC-482F-8832-FA00B51DCCF3}" srcOrd="8" destOrd="0" presId="urn:microsoft.com/office/officeart/2005/8/layout/target3"/>
    <dgm:cxn modelId="{E09EB641-B486-4DEA-BBDA-4769A6B9BDF2}" type="presParOf" srcId="{71045F8C-00FA-488E-A7BD-E2E6753D979D}" destId="{626ABFF6-56C8-4386-B662-68EC364EED9D}" srcOrd="9" destOrd="0" presId="urn:microsoft.com/office/officeart/2005/8/layout/target3"/>
    <dgm:cxn modelId="{93C54665-DD62-4012-B9D2-B5B91658660A}" type="presParOf" srcId="{71045F8C-00FA-488E-A7BD-E2E6753D979D}" destId="{6DB11F1C-D028-4800-9625-6611CA9DE6D4}" srcOrd="10" destOrd="0" presId="urn:microsoft.com/office/officeart/2005/8/layout/target3"/>
    <dgm:cxn modelId="{3A20E82A-4164-4EAA-BC8D-399BACE6241F}" type="presParOf" srcId="{71045F8C-00FA-488E-A7BD-E2E6753D979D}" destId="{CDED6FE3-AD8F-4ACC-B6B8-710EDDD97598}" srcOrd="11" destOrd="0" presId="urn:microsoft.com/office/officeart/2005/8/layout/target3"/>
    <dgm:cxn modelId="{F6C5CA52-6C1D-4B81-96E0-EBB412B1D652}" type="presParOf" srcId="{71045F8C-00FA-488E-A7BD-E2E6753D979D}" destId="{397AC6D7-84A6-4150-958F-83C92D9ACF38}" srcOrd="12" destOrd="0" presId="urn:microsoft.com/office/officeart/2005/8/layout/target3"/>
    <dgm:cxn modelId="{14EA01B7-42F3-47F2-B364-A257EDA8457A}" type="presParOf" srcId="{71045F8C-00FA-488E-A7BD-E2E6753D979D}" destId="{D7419528-33A6-416D-9E64-B3F7915C5149}" srcOrd="13" destOrd="0" presId="urn:microsoft.com/office/officeart/2005/8/layout/target3"/>
    <dgm:cxn modelId="{378F3CF8-C5D3-4B10-944A-136BC6230E2D}" type="presParOf" srcId="{71045F8C-00FA-488E-A7BD-E2E6753D979D}" destId="{97289DF2-90F4-4EC2-A9FC-633B00BAB610}" srcOrd="14" destOrd="0" presId="urn:microsoft.com/office/officeart/2005/8/layout/target3"/>
    <dgm:cxn modelId="{11F64AE0-3155-4F81-99AD-486222DC7341}" type="presParOf" srcId="{71045F8C-00FA-488E-A7BD-E2E6753D979D}" destId="{234EBA9D-95B4-4C20-A84E-6F65F1085DC6}" srcOrd="15" destOrd="0" presId="urn:microsoft.com/office/officeart/2005/8/layout/target3"/>
    <dgm:cxn modelId="{3659AD1E-3E31-4C60-AA49-3C206743F1F6}" type="presParOf" srcId="{71045F8C-00FA-488E-A7BD-E2E6753D979D}" destId="{12255512-213F-41DF-90A6-8B4CD74A2B52}" srcOrd="16" destOrd="0" presId="urn:microsoft.com/office/officeart/2005/8/layout/target3"/>
    <dgm:cxn modelId="{16D5FCBB-A751-467A-93F9-694F76E75D8B}" type="presParOf" srcId="{71045F8C-00FA-488E-A7BD-E2E6753D979D}" destId="{50C2F88D-8688-44C2-A854-691F34009D3B}" srcOrd="17" destOrd="0" presId="urn:microsoft.com/office/officeart/2005/8/layout/target3"/>
    <dgm:cxn modelId="{9F95536D-44F0-4BD8-B5AE-404B4F784A02}" type="presParOf" srcId="{71045F8C-00FA-488E-A7BD-E2E6753D979D}" destId="{4D19AB04-24FA-40C2-B203-52AE3D15E171}" srcOrd="18" destOrd="0" presId="urn:microsoft.com/office/officeart/2005/8/layout/target3"/>
    <dgm:cxn modelId="{784E6872-DB5C-4919-8152-AFBBB4D91D2E}" type="presParOf" srcId="{71045F8C-00FA-488E-A7BD-E2E6753D979D}" destId="{832BF48F-0145-4429-9E02-8FCA946CCE9E}" srcOrd="19" destOrd="0" presId="urn:microsoft.com/office/officeart/2005/8/layout/target3"/>
    <dgm:cxn modelId="{CB3044CE-0EC3-4CD5-A66F-CD9D0589E4CB}" type="presParOf" srcId="{71045F8C-00FA-488E-A7BD-E2E6753D979D}" destId="{E7297F21-D4FD-4A41-AE58-814D01A6B5E7}" srcOrd="20" destOrd="0" presId="urn:microsoft.com/office/officeart/2005/8/layout/target3"/>
    <dgm:cxn modelId="{91FC9CE4-943A-4D50-B573-A04B5A06E803}" type="presParOf" srcId="{71045F8C-00FA-488E-A7BD-E2E6753D979D}" destId="{F69A1436-182C-465B-AD7F-FE48E0C090C1}" srcOrd="21" destOrd="0" presId="urn:microsoft.com/office/officeart/2005/8/layout/target3"/>
    <dgm:cxn modelId="{AC45159B-08FC-4F1C-949B-83D20FD72FA0}" type="presParOf" srcId="{71045F8C-00FA-488E-A7BD-E2E6753D979D}" destId="{AA41A67C-3D3F-4AE9-9E0F-5D7F7BB2E741}" srcOrd="22" destOrd="0" presId="urn:microsoft.com/office/officeart/2005/8/layout/target3"/>
    <dgm:cxn modelId="{67A11EED-2450-44A7-B895-578EEA5866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VY_42_INOVACE_25_Slovní úlohy odčítání 0-10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Slovní úlohy odčítání 0-10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323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02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044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8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50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64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134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388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449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84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105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70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663857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Řešení slovních úloh na odčítání  čísel v oboru  </a:t>
            </a:r>
            <a:r>
              <a:rPr lang="cs-CZ" sz="2400" dirty="0" smtClean="0">
                <a:cs typeface="Times New Roman" pitchFamily="18" charset="0"/>
              </a:rPr>
              <a:t>0 – 10</a:t>
            </a:r>
            <a:endParaRPr lang="cs-CZ" sz="2400" dirty="0" smtClean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Práce  na  interaktivní  tabuli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Tisk jednotlivých částí </a:t>
            </a:r>
            <a:r>
              <a:rPr lang="cs-CZ" sz="2400" dirty="0" smtClean="0">
                <a:cs typeface="Times New Roman" pitchFamily="18" charset="0"/>
              </a:rPr>
              <a:t>(pero</a:t>
            </a:r>
            <a:r>
              <a:rPr lang="cs-CZ" sz="2400" dirty="0" smtClean="0">
                <a:cs typeface="Times New Roman" pitchFamily="18" charset="0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Inovace: </a:t>
            </a:r>
            <a:r>
              <a:rPr lang="cs-CZ" sz="2400" dirty="0">
                <a:cs typeface="Times New Roman" pitchFamily="18" charset="0"/>
              </a:rPr>
              <a:t>Využití interaktivní tabule k rozvoji matematických </a:t>
            </a:r>
            <a:r>
              <a:rPr lang="cs-CZ" sz="2400" dirty="0" smtClean="0">
                <a:cs typeface="Times New Roman" pitchFamily="18" charset="0"/>
              </a:rPr>
              <a:t>dovedností.</a:t>
            </a:r>
            <a:endParaRPr lang="cs-CZ" sz="2400" dirty="0">
              <a:cs typeface="Times New Roman" pitchFamily="18" charset="0"/>
            </a:endParaRPr>
          </a:p>
          <a:p>
            <a:r>
              <a:rPr lang="cs-CZ" sz="2400" dirty="0" smtClean="0">
                <a:cs typeface="Times New Roman" pitchFamily="18" charset="0"/>
              </a:rPr>
              <a:t>                      </a:t>
            </a: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5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31936" y="404664"/>
            <a:ext cx="4680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u="sng" spc="50" dirty="0" smtClean="0">
                <a:ln w="11430"/>
                <a:solidFill>
                  <a:srgbClr val="B92D73"/>
                </a:solidFill>
              </a:rPr>
              <a:t>SLOVNÍ  </a:t>
            </a:r>
            <a:r>
              <a:rPr lang="cs-CZ" sz="5400" b="1" u="sng" spc="50" dirty="0" smtClean="0">
                <a:ln w="11430"/>
                <a:solidFill>
                  <a:srgbClr val="B92D73"/>
                </a:solidFill>
              </a:rPr>
              <a:t>ÚLOHY</a:t>
            </a:r>
            <a:endParaRPr lang="cs-CZ" sz="5400" b="1" u="sng" cap="none" spc="50" dirty="0">
              <a:ln w="11430"/>
              <a:solidFill>
                <a:srgbClr val="B92D7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7496" y="2006838"/>
            <a:ext cx="6696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Přečti 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  pozorně  text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ytvoř  </a:t>
            </a: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Sestav   </a:t>
            </a: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Vyřeš 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příklad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 </a:t>
            </a: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odpověď</a:t>
            </a:r>
            <a:endParaRPr lang="cs-CZ" sz="28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414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1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B92D73"/>
                </a:solidFill>
              </a:rPr>
              <a:t>Vlak měl </a:t>
            </a:r>
            <a:r>
              <a:rPr lang="cs-CZ" sz="2400" dirty="0">
                <a:solidFill>
                  <a:srgbClr val="B92D73"/>
                </a:solidFill>
              </a:rPr>
              <a:t>8</a:t>
            </a:r>
            <a:r>
              <a:rPr lang="cs-CZ" sz="2400" dirty="0" smtClean="0">
                <a:solidFill>
                  <a:srgbClr val="B92D73"/>
                </a:solidFill>
              </a:rPr>
              <a:t> vagónů.  Na nádraží 2 vagóny odpojili.</a:t>
            </a:r>
          </a:p>
          <a:p>
            <a:r>
              <a:rPr lang="cs-CZ" sz="2400" dirty="0" smtClean="0">
                <a:solidFill>
                  <a:srgbClr val="B92D73"/>
                </a:solidFill>
              </a:rPr>
              <a:t>Kolik </a:t>
            </a:r>
            <a:r>
              <a:rPr lang="cs-CZ" sz="2400" dirty="0">
                <a:solidFill>
                  <a:srgbClr val="B92D73"/>
                </a:solidFill>
              </a:rPr>
              <a:t> </a:t>
            </a:r>
            <a:r>
              <a:rPr lang="cs-CZ" sz="2400" dirty="0" smtClean="0">
                <a:solidFill>
                  <a:srgbClr val="B92D73"/>
                </a:solidFill>
              </a:rPr>
              <a:t>vagónů má vlak ?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………………………        _____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………………………        _____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………………………        _____  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          ___________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Vlak má  __ vagónů.</a:t>
            </a:r>
            <a:endParaRPr lang="cs-CZ" sz="2400" dirty="0">
              <a:solidFill>
                <a:srgbClr val="B92D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52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0468" y="764704"/>
            <a:ext cx="7344816" cy="53553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2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Iva si koupila na pouti 4 balónky. Jen 1 balónek jí uletěl. 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Kolik balónků jí zbylo?</a:t>
            </a:r>
          </a:p>
          <a:p>
            <a:endParaRPr lang="cs-CZ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…………….............        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_____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………………………..        _____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………………………..        _____  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           __________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Ivě zbyly __ balónky.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344816" cy="53553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3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FF66CC"/>
                </a:solidFill>
              </a:rPr>
              <a:t>Vašek měl</a:t>
            </a:r>
            <a:r>
              <a:rPr lang="cs-CZ" sz="2400" dirty="0">
                <a:solidFill>
                  <a:srgbClr val="FF66CC"/>
                </a:solidFill>
              </a:rPr>
              <a:t> 3</a:t>
            </a:r>
            <a:r>
              <a:rPr lang="cs-CZ" sz="2400" dirty="0" smtClean="0">
                <a:solidFill>
                  <a:srgbClr val="FF66CC"/>
                </a:solidFill>
              </a:rPr>
              <a:t> papoušky. Všichni mu uletěli.</a:t>
            </a:r>
          </a:p>
          <a:p>
            <a:r>
              <a:rPr lang="cs-CZ" sz="2400" dirty="0" smtClean="0">
                <a:solidFill>
                  <a:srgbClr val="FF66CC"/>
                </a:solidFill>
              </a:rPr>
              <a:t>Kolik papoušků mu zbylo?</a:t>
            </a: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……………….             _____</a:t>
            </a: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……………....             _____</a:t>
            </a: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………………..            _____  </a:t>
            </a:r>
            <a:endParaRPr lang="cs-CZ" sz="2400" dirty="0">
              <a:solidFill>
                <a:srgbClr val="FF66CC"/>
              </a:solidFill>
            </a:endParaRP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           ___________</a:t>
            </a: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Vaškovi zbylo ___ papoušků .</a:t>
            </a:r>
            <a:endParaRPr lang="cs-CZ" sz="24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20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4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Ve váze bylo 9 růží. Uvadlo jich už 5.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Kolik růží je ve váze?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……………..........      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_____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……………………..      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_____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……………………..      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_____  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       ____________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Ve váze jsou __ růže.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8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1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B92D73"/>
                </a:solidFill>
              </a:rPr>
              <a:t>Vlak měl </a:t>
            </a:r>
            <a:r>
              <a:rPr lang="cs-CZ" sz="2400" dirty="0">
                <a:solidFill>
                  <a:srgbClr val="B92D73"/>
                </a:solidFill>
              </a:rPr>
              <a:t>8</a:t>
            </a:r>
            <a:r>
              <a:rPr lang="cs-CZ" sz="2400" dirty="0" smtClean="0">
                <a:solidFill>
                  <a:srgbClr val="B92D73"/>
                </a:solidFill>
              </a:rPr>
              <a:t> vagónů.  Na nádraží 2 vagóny odpojili.</a:t>
            </a:r>
          </a:p>
          <a:p>
            <a:r>
              <a:rPr lang="cs-CZ" sz="2400" dirty="0" smtClean="0">
                <a:solidFill>
                  <a:srgbClr val="B92D73"/>
                </a:solidFill>
              </a:rPr>
              <a:t>Kolik </a:t>
            </a:r>
            <a:r>
              <a:rPr lang="cs-CZ" sz="2400" dirty="0">
                <a:solidFill>
                  <a:srgbClr val="B92D73"/>
                </a:solidFill>
              </a:rPr>
              <a:t> </a:t>
            </a:r>
            <a:r>
              <a:rPr lang="cs-CZ" sz="2400" dirty="0" smtClean="0">
                <a:solidFill>
                  <a:srgbClr val="B92D73"/>
                </a:solidFill>
              </a:rPr>
              <a:t>vagónů má vlak?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 smtClean="0">
                <a:solidFill>
                  <a:srgbClr val="FF0000"/>
                </a:solidFill>
              </a:rPr>
              <a:t>ěl                   8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o</a:t>
            </a:r>
            <a:r>
              <a:rPr lang="cs-CZ" sz="2400" dirty="0" smtClean="0">
                <a:solidFill>
                  <a:srgbClr val="FF0000"/>
                </a:solidFill>
              </a:rPr>
              <a:t>dpojili            2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 smtClean="0">
                <a:solidFill>
                  <a:srgbClr val="FF0000"/>
                </a:solidFill>
              </a:rPr>
              <a:t>á                     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       8 – 2 = 6</a:t>
            </a:r>
          </a:p>
          <a:p>
            <a:endParaRPr lang="cs-CZ" sz="2400" dirty="0">
              <a:solidFill>
                <a:srgbClr val="B92D73"/>
              </a:solidFill>
            </a:endParaRPr>
          </a:p>
          <a:p>
            <a:r>
              <a:rPr lang="cs-CZ" sz="2400" dirty="0" smtClean="0">
                <a:solidFill>
                  <a:srgbClr val="B92D73"/>
                </a:solidFill>
              </a:rPr>
              <a:t>Vlak má 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rgbClr val="B92D73"/>
                </a:solidFill>
              </a:rPr>
              <a:t>  vagónů.</a:t>
            </a:r>
            <a:endParaRPr lang="cs-CZ" sz="2400" dirty="0">
              <a:solidFill>
                <a:srgbClr val="B92D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94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0468" y="764704"/>
            <a:ext cx="7344816" cy="53553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2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Iva si koupila na pouti 4 balónky. Jen 1 balónek jí uletěl. 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Kolik balónků jí zbylo?</a:t>
            </a:r>
          </a:p>
          <a:p>
            <a:endParaRPr lang="cs-CZ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k</a:t>
            </a:r>
            <a:r>
              <a:rPr lang="cs-CZ" sz="2400" dirty="0" smtClean="0">
                <a:solidFill>
                  <a:srgbClr val="FF0000"/>
                </a:solidFill>
              </a:rPr>
              <a:t>oupila               4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u</a:t>
            </a:r>
            <a:r>
              <a:rPr lang="cs-CZ" sz="2400" dirty="0" smtClean="0">
                <a:solidFill>
                  <a:srgbClr val="FF0000"/>
                </a:solidFill>
              </a:rPr>
              <a:t>letěl                  1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z</a:t>
            </a:r>
            <a:r>
              <a:rPr lang="cs-CZ" sz="2400" dirty="0" smtClean="0">
                <a:solidFill>
                  <a:srgbClr val="FF0000"/>
                </a:solidFill>
              </a:rPr>
              <a:t>bylo                   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          4 – 1 = 3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Ivě zbyly 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 balónky.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3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344816" cy="53553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3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FF66CC"/>
                </a:solidFill>
              </a:rPr>
              <a:t>Vašek měl</a:t>
            </a:r>
            <a:r>
              <a:rPr lang="cs-CZ" sz="2400" dirty="0">
                <a:solidFill>
                  <a:srgbClr val="FF66CC"/>
                </a:solidFill>
              </a:rPr>
              <a:t> 3</a:t>
            </a:r>
            <a:r>
              <a:rPr lang="cs-CZ" sz="2400" dirty="0" smtClean="0">
                <a:solidFill>
                  <a:srgbClr val="FF66CC"/>
                </a:solidFill>
              </a:rPr>
              <a:t> papoušky. Všichni mu uletěli.</a:t>
            </a:r>
          </a:p>
          <a:p>
            <a:r>
              <a:rPr lang="cs-CZ" sz="2400" dirty="0" smtClean="0">
                <a:solidFill>
                  <a:srgbClr val="FF66CC"/>
                </a:solidFill>
              </a:rPr>
              <a:t>Kolik papoušků mu zbylo?</a:t>
            </a:r>
          </a:p>
          <a:p>
            <a:endParaRPr lang="cs-CZ" sz="2400" dirty="0">
              <a:solidFill>
                <a:srgbClr val="FF66CC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 smtClean="0">
                <a:solidFill>
                  <a:srgbClr val="FF0000"/>
                </a:solidFill>
              </a:rPr>
              <a:t>ěl                     3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u</a:t>
            </a:r>
            <a:r>
              <a:rPr lang="cs-CZ" sz="2400" dirty="0" smtClean="0">
                <a:solidFill>
                  <a:srgbClr val="FF0000"/>
                </a:solidFill>
              </a:rPr>
              <a:t>letěli                3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z</a:t>
            </a:r>
            <a:r>
              <a:rPr lang="cs-CZ" sz="2400" dirty="0" smtClean="0">
                <a:solidFill>
                  <a:srgbClr val="FF0000"/>
                </a:solidFill>
              </a:rPr>
              <a:t>bylo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              3 – 3 = 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66CC"/>
                </a:solidFill>
              </a:rPr>
              <a:t>Vaškovi zbylo </a:t>
            </a:r>
            <a:r>
              <a:rPr lang="cs-CZ" sz="2400" dirty="0">
                <a:solidFill>
                  <a:srgbClr val="FF0000"/>
                </a:solidFill>
              </a:rPr>
              <a:t>0</a:t>
            </a:r>
            <a:r>
              <a:rPr lang="cs-CZ" sz="2400" dirty="0" smtClean="0">
                <a:solidFill>
                  <a:srgbClr val="FF66CC"/>
                </a:solidFill>
              </a:rPr>
              <a:t> papoušků .</a:t>
            </a:r>
            <a:endParaRPr lang="cs-CZ" sz="24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48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4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Ve váze bylo 9 růží. Uvadlo jich už 5.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Kolik růží je ve váze?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Bylo                      9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Uvadlo                 5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Je                          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            9 – 5 = 4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Ve váze jsou 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růže.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40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392</Words>
  <Application>Microsoft Office PowerPoint</Application>
  <PresentationFormat>Předvádění na obrazovce (4:3)</PresentationFormat>
  <Paragraphs>150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45</cp:revision>
  <dcterms:created xsi:type="dcterms:W3CDTF">2011-08-21T15:31:45Z</dcterms:created>
  <dcterms:modified xsi:type="dcterms:W3CDTF">2012-08-07T12:35:39Z</dcterms:modified>
</cp:coreProperties>
</file>