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67" r:id="rId2"/>
    <p:sldId id="258" r:id="rId3"/>
    <p:sldId id="261" r:id="rId4"/>
    <p:sldId id="259" r:id="rId5"/>
    <p:sldId id="263" r:id="rId6"/>
    <p:sldId id="260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76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548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VY_42_INOVACE_28_ŘADA </a:t>
          </a:r>
          <a:r>
            <a:rPr lang="cs-CZ" dirty="0" smtClean="0"/>
            <a:t> A  </a:t>
          </a:r>
          <a:r>
            <a:rPr lang="en-US" dirty="0" smtClean="0"/>
            <a:t>POROVN</a:t>
          </a:r>
          <a:r>
            <a:rPr lang="cs-CZ" dirty="0" smtClean="0"/>
            <a:t>ÁVÁNÍ </a:t>
          </a:r>
          <a:r>
            <a:rPr lang="cs-CZ" dirty="0" smtClean="0"/>
            <a:t> 10-20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Řada a </a:t>
          </a:r>
          <a:r>
            <a:rPr lang="cs-CZ" smtClean="0"/>
            <a:t>porovnávání </a:t>
          </a:r>
          <a:r>
            <a:rPr lang="cs-CZ" smtClean="0"/>
            <a:t> 10-20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ECC7AB7-8D5A-4DCB-AB65-467313672ABA}" type="presOf" srcId="{C73C7642-F245-4585-8F88-243F9FAEF6CA}" destId="{97289DF2-90F4-4EC2-A9FC-633B00BAB610}" srcOrd="0" destOrd="0" presId="urn:microsoft.com/office/officeart/2005/8/layout/target3"/>
    <dgm:cxn modelId="{B4A4F726-1CFD-4465-93EF-CC520F4AF9E7}" type="presOf" srcId="{C73C7642-F245-4585-8F88-243F9FAEF6CA}" destId="{AA41A67C-3D3F-4AE9-9E0F-5D7F7BB2E741}" srcOrd="1" destOrd="0" presId="urn:microsoft.com/office/officeart/2005/8/layout/target3"/>
    <dgm:cxn modelId="{857C11E0-CA46-4234-A998-D98272FF3E81}" type="presOf" srcId="{FBBFC3EA-9D9D-4F3A-BEA6-9C2C0E46BF20}" destId="{832BF48F-0145-4429-9E02-8FCA946CCE9E}" srcOrd="1" destOrd="0" presId="urn:microsoft.com/office/officeart/2005/8/layout/target3"/>
    <dgm:cxn modelId="{6108991E-E96B-4C0C-935A-18E5BD232E42}" type="presOf" srcId="{EBC41103-E2E5-4D48-9B4B-425520D3D098}" destId="{50C2F88D-8688-44C2-A854-691F34009D3B}" srcOrd="0" destOrd="0" presId="urn:microsoft.com/office/officeart/2005/8/layout/target3"/>
    <dgm:cxn modelId="{2553EE6D-BC17-4748-B821-E585253A3C99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7E9AD7E-2A53-4189-B079-2ACFC3C53896}" type="presOf" srcId="{445C7998-7549-48B0-BD68-D4F0167F02E5}" destId="{BC35EE03-4121-4EF9-923D-7CB6D30D358D}" srcOrd="0" destOrd="0" presId="urn:microsoft.com/office/officeart/2005/8/layout/target3"/>
    <dgm:cxn modelId="{712CAB6B-24BC-4AA0-B000-BE7D5A4A0169}" type="presOf" srcId="{019433A1-1324-4DE1-9E6F-32B851095F74}" destId="{A3817367-F2BC-482F-8832-FA00B51DCCF3}" srcOrd="0" destOrd="0" presId="urn:microsoft.com/office/officeart/2005/8/layout/target3"/>
    <dgm:cxn modelId="{6FF30DE8-8FBC-407C-B817-8AEAF6E237FE}" type="presOf" srcId="{DAEA276B-ECF9-46F6-A7D3-4693B2D32BC4}" destId="{F69A1436-182C-465B-AD7F-FE48E0C090C1}" srcOrd="1" destOrd="0" presId="urn:microsoft.com/office/officeart/2005/8/layout/target3"/>
    <dgm:cxn modelId="{BF6C64D2-419A-4A68-8FBA-0989A153F391}" type="presOf" srcId="{019433A1-1324-4DE1-9E6F-32B851095F74}" destId="{E7297F21-D4FD-4A41-AE58-814D01A6B5E7}" srcOrd="1" destOrd="0" presId="urn:microsoft.com/office/officeart/2005/8/layout/target3"/>
    <dgm:cxn modelId="{076A2803-EC4E-4DA5-BC40-6B1E414575FF}" type="presOf" srcId="{DAEA276B-ECF9-46F6-A7D3-4693B2D32BC4}" destId="{CDED6FE3-AD8F-4ACC-B6B8-710EDDD97598}" srcOrd="0" destOrd="0" presId="urn:microsoft.com/office/officeart/2005/8/layout/target3"/>
    <dgm:cxn modelId="{BEE38A95-4D8B-4CCF-A5F4-CD777295A537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BDC3987-4DE7-4655-BC10-73CA794A84B8}" type="presOf" srcId="{EBC41103-E2E5-4D48-9B4B-425520D3D098}" destId="{F969C235-9271-4D34-B740-D627A121CAD0}" srcOrd="1" destOrd="0" presId="urn:microsoft.com/office/officeart/2005/8/layout/target3"/>
    <dgm:cxn modelId="{F99851D4-B9DE-49B4-9BC2-47FC4CAB26FB}" type="presOf" srcId="{445C7998-7549-48B0-BD68-D4F0167F02E5}" destId="{4D19AB04-24FA-40C2-B203-52AE3D15E171}" srcOrd="1" destOrd="0" presId="urn:microsoft.com/office/officeart/2005/8/layout/target3"/>
    <dgm:cxn modelId="{76339FA0-E05E-4396-A43C-52582372BA7B}" type="presParOf" srcId="{71045F8C-00FA-488E-A7BD-E2E6753D979D}" destId="{3577EC6B-C980-4F34-8C69-4365E7B8FC8C}" srcOrd="0" destOrd="0" presId="urn:microsoft.com/office/officeart/2005/8/layout/target3"/>
    <dgm:cxn modelId="{0D5149B2-BA16-4B5D-B4A9-4EBF738A59AE}" type="presParOf" srcId="{71045F8C-00FA-488E-A7BD-E2E6753D979D}" destId="{6940EB87-DC1D-4BC3-9408-9AC2E1FFC039}" srcOrd="1" destOrd="0" presId="urn:microsoft.com/office/officeart/2005/8/layout/target3"/>
    <dgm:cxn modelId="{6777ED23-C7F2-48D7-A1EC-EAB51827BA26}" type="presParOf" srcId="{71045F8C-00FA-488E-A7BD-E2E6753D979D}" destId="{BC35EE03-4121-4EF9-923D-7CB6D30D358D}" srcOrd="2" destOrd="0" presId="urn:microsoft.com/office/officeart/2005/8/layout/target3"/>
    <dgm:cxn modelId="{7100562E-FBF6-4CBF-8914-708A0136F35D}" type="presParOf" srcId="{71045F8C-00FA-488E-A7BD-E2E6753D979D}" destId="{C95EEA27-3CBF-4645-A92D-9D8AF5C1CBFC}" srcOrd="3" destOrd="0" presId="urn:microsoft.com/office/officeart/2005/8/layout/target3"/>
    <dgm:cxn modelId="{2A31B1AC-117D-47B0-919E-267A944E1A3F}" type="presParOf" srcId="{71045F8C-00FA-488E-A7BD-E2E6753D979D}" destId="{851BB866-B6AE-4566-893F-4C635BA974FC}" srcOrd="4" destOrd="0" presId="urn:microsoft.com/office/officeart/2005/8/layout/target3"/>
    <dgm:cxn modelId="{BF7AA6A5-0CD6-43A0-881D-A8A8BA3CA7CB}" type="presParOf" srcId="{71045F8C-00FA-488E-A7BD-E2E6753D979D}" destId="{643EA938-EDE0-4533-ACCC-D2BD6F3A527C}" srcOrd="5" destOrd="0" presId="urn:microsoft.com/office/officeart/2005/8/layout/target3"/>
    <dgm:cxn modelId="{268F7730-BE41-4F9B-8CBE-CFEE85243D8F}" type="presParOf" srcId="{71045F8C-00FA-488E-A7BD-E2E6753D979D}" destId="{92F31B18-D66D-4CC7-89B9-378928DE877D}" srcOrd="6" destOrd="0" presId="urn:microsoft.com/office/officeart/2005/8/layout/target3"/>
    <dgm:cxn modelId="{28930084-184B-46CB-9E95-E68C643E2858}" type="presParOf" srcId="{71045F8C-00FA-488E-A7BD-E2E6753D979D}" destId="{902074E1-B931-4618-97F1-FADBE82E9C3C}" srcOrd="7" destOrd="0" presId="urn:microsoft.com/office/officeart/2005/8/layout/target3"/>
    <dgm:cxn modelId="{EE51A942-62A5-4789-817B-4DBC5426D537}" type="presParOf" srcId="{71045F8C-00FA-488E-A7BD-E2E6753D979D}" destId="{A3817367-F2BC-482F-8832-FA00B51DCCF3}" srcOrd="8" destOrd="0" presId="urn:microsoft.com/office/officeart/2005/8/layout/target3"/>
    <dgm:cxn modelId="{CC2DD793-76D7-4ED4-BD5C-0F555BAE2E7F}" type="presParOf" srcId="{71045F8C-00FA-488E-A7BD-E2E6753D979D}" destId="{626ABFF6-56C8-4386-B662-68EC364EED9D}" srcOrd="9" destOrd="0" presId="urn:microsoft.com/office/officeart/2005/8/layout/target3"/>
    <dgm:cxn modelId="{C99DC701-2785-4938-B073-9AC52E9FC375}" type="presParOf" srcId="{71045F8C-00FA-488E-A7BD-E2E6753D979D}" destId="{6DB11F1C-D028-4800-9625-6611CA9DE6D4}" srcOrd="10" destOrd="0" presId="urn:microsoft.com/office/officeart/2005/8/layout/target3"/>
    <dgm:cxn modelId="{E377F034-34F5-4241-A5DD-B0C8B16656FA}" type="presParOf" srcId="{71045F8C-00FA-488E-A7BD-E2E6753D979D}" destId="{CDED6FE3-AD8F-4ACC-B6B8-710EDDD97598}" srcOrd="11" destOrd="0" presId="urn:microsoft.com/office/officeart/2005/8/layout/target3"/>
    <dgm:cxn modelId="{2221C1CE-01B7-4070-93CD-290FF994937E}" type="presParOf" srcId="{71045F8C-00FA-488E-A7BD-E2E6753D979D}" destId="{397AC6D7-84A6-4150-958F-83C92D9ACF38}" srcOrd="12" destOrd="0" presId="urn:microsoft.com/office/officeart/2005/8/layout/target3"/>
    <dgm:cxn modelId="{34E69BC0-996F-435A-BA0E-DEEE2DE1FBFF}" type="presParOf" srcId="{71045F8C-00FA-488E-A7BD-E2E6753D979D}" destId="{D7419528-33A6-416D-9E64-B3F7915C5149}" srcOrd="13" destOrd="0" presId="urn:microsoft.com/office/officeart/2005/8/layout/target3"/>
    <dgm:cxn modelId="{864F2C49-A1F1-4B5C-AC65-ED37AC6390A8}" type="presParOf" srcId="{71045F8C-00FA-488E-A7BD-E2E6753D979D}" destId="{97289DF2-90F4-4EC2-A9FC-633B00BAB610}" srcOrd="14" destOrd="0" presId="urn:microsoft.com/office/officeart/2005/8/layout/target3"/>
    <dgm:cxn modelId="{E8C8A289-54B7-4C88-A332-2F74636A79AB}" type="presParOf" srcId="{71045F8C-00FA-488E-A7BD-E2E6753D979D}" destId="{234EBA9D-95B4-4C20-A84E-6F65F1085DC6}" srcOrd="15" destOrd="0" presId="urn:microsoft.com/office/officeart/2005/8/layout/target3"/>
    <dgm:cxn modelId="{CEBDA287-59BB-4C38-B05E-98218B316985}" type="presParOf" srcId="{71045F8C-00FA-488E-A7BD-E2E6753D979D}" destId="{12255512-213F-41DF-90A6-8B4CD74A2B52}" srcOrd="16" destOrd="0" presId="urn:microsoft.com/office/officeart/2005/8/layout/target3"/>
    <dgm:cxn modelId="{EFDA022A-7E36-4AE9-AAA7-7B2EC8DF1ED8}" type="presParOf" srcId="{71045F8C-00FA-488E-A7BD-E2E6753D979D}" destId="{50C2F88D-8688-44C2-A854-691F34009D3B}" srcOrd="17" destOrd="0" presId="urn:microsoft.com/office/officeart/2005/8/layout/target3"/>
    <dgm:cxn modelId="{F6C9249F-02A2-4BA9-9F79-F3DF98CFEAF9}" type="presParOf" srcId="{71045F8C-00FA-488E-A7BD-E2E6753D979D}" destId="{4D19AB04-24FA-40C2-B203-52AE3D15E171}" srcOrd="18" destOrd="0" presId="urn:microsoft.com/office/officeart/2005/8/layout/target3"/>
    <dgm:cxn modelId="{81FE43BD-DB09-4EEE-AD31-095ED53FE410}" type="presParOf" srcId="{71045F8C-00FA-488E-A7BD-E2E6753D979D}" destId="{832BF48F-0145-4429-9E02-8FCA946CCE9E}" srcOrd="19" destOrd="0" presId="urn:microsoft.com/office/officeart/2005/8/layout/target3"/>
    <dgm:cxn modelId="{12AE13A5-03E3-45EF-AFBB-8656D0B9850A}" type="presParOf" srcId="{71045F8C-00FA-488E-A7BD-E2E6753D979D}" destId="{E7297F21-D4FD-4A41-AE58-814D01A6B5E7}" srcOrd="20" destOrd="0" presId="urn:microsoft.com/office/officeart/2005/8/layout/target3"/>
    <dgm:cxn modelId="{7C5D2779-951E-4FCA-8C08-40F3F1AEA907}" type="presParOf" srcId="{71045F8C-00FA-488E-A7BD-E2E6753D979D}" destId="{F69A1436-182C-465B-AD7F-FE48E0C090C1}" srcOrd="21" destOrd="0" presId="urn:microsoft.com/office/officeart/2005/8/layout/target3"/>
    <dgm:cxn modelId="{6D33340F-A69F-4E92-8057-35B090DA3A17}" type="presParOf" srcId="{71045F8C-00FA-488E-A7BD-E2E6753D979D}" destId="{AA41A67C-3D3F-4AE9-9E0F-5D7F7BB2E741}" srcOrd="22" destOrd="0" presId="urn:microsoft.com/office/officeart/2005/8/layout/target3"/>
    <dgm:cxn modelId="{42F38EEA-45DE-4BB5-8BE6-9CE0C79ABA5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VY_42_INOVACE_28_ŘADA </a:t>
          </a:r>
          <a:r>
            <a:rPr lang="cs-CZ" sz="1400" kern="1200" dirty="0" smtClean="0"/>
            <a:t> A  </a:t>
          </a:r>
          <a:r>
            <a:rPr lang="en-US" sz="1400" kern="1200" dirty="0" smtClean="0"/>
            <a:t>POROVN</a:t>
          </a:r>
          <a:r>
            <a:rPr lang="cs-CZ" sz="1400" kern="1200" dirty="0" smtClean="0"/>
            <a:t>ÁVÁNÍ </a:t>
          </a:r>
          <a:r>
            <a:rPr lang="cs-CZ" sz="1400" kern="1200" dirty="0" smtClean="0"/>
            <a:t> 10-20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Řada a </a:t>
          </a:r>
          <a:r>
            <a:rPr lang="cs-CZ" sz="1400" kern="1200" smtClean="0"/>
            <a:t>porovnávání </a:t>
          </a:r>
          <a:r>
            <a:rPr lang="cs-CZ" sz="1400" kern="1200" smtClean="0"/>
            <a:t> 10-20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7239412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711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Calibri" pitchFamily="34" charset="0"/>
              </a:rPr>
              <a:t>                                 </a:t>
            </a:r>
            <a:r>
              <a:rPr lang="cs-CZ" sz="2800" b="1" dirty="0" smtClean="0">
                <a:latin typeface="+mj-lt"/>
                <a:cs typeface="Calibri" pitchFamily="34" charset="0"/>
              </a:rPr>
              <a:t>A N O T A C E</a:t>
            </a:r>
            <a:endParaRPr lang="cs-CZ" sz="2400" b="1" dirty="0" smtClean="0">
              <a:latin typeface="+mj-lt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+mj-lt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Calibri" pitchFamily="34" charset="0"/>
              </a:rPr>
              <a:t>Určeno pro 1.ročník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+mj-lt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Calibri" pitchFamily="34" charset="0"/>
              </a:rPr>
              <a:t>Orientace , porovnávání a zápis čísel v řadě 10–20</a:t>
            </a:r>
          </a:p>
          <a:p>
            <a:endParaRPr lang="cs-CZ" sz="2400" dirty="0">
              <a:latin typeface="+mj-lt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Calibri" pitchFamily="34" charset="0"/>
              </a:rPr>
              <a:t>Práce na interaktivní tabuli</a:t>
            </a:r>
          </a:p>
          <a:p>
            <a:endParaRPr lang="cs-CZ" sz="2400" dirty="0">
              <a:latin typeface="+mj-lt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Calibri" pitchFamily="34" charset="0"/>
              </a:rPr>
              <a:t>Pastelky, tužka,</a:t>
            </a:r>
            <a:r>
              <a:rPr lang="en-US" sz="2400" dirty="0" smtClean="0">
                <a:latin typeface="+mj-lt"/>
                <a:cs typeface="Calibri" pitchFamily="34" charset="0"/>
              </a:rPr>
              <a:t> </a:t>
            </a:r>
            <a:r>
              <a:rPr lang="cs-CZ" sz="2400" dirty="0" smtClean="0">
                <a:latin typeface="+mj-lt"/>
                <a:cs typeface="Calibri" pitchFamily="34" charset="0"/>
              </a:rPr>
              <a:t> pero, sešit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Calibri" pitchFamily="34" charset="0"/>
              </a:rPr>
              <a:t>Tisk jednotlivých částí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+mj-lt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Calibri" pitchFamily="34" charset="0"/>
              </a:rPr>
              <a:t>Inovace: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Orientace </a:t>
            </a:r>
            <a:r>
              <a:rPr lang="cs-CZ" sz="2400" dirty="0">
                <a:latin typeface="+mj-lt"/>
                <a:cs typeface="Times New Roman" pitchFamily="18" charset="0"/>
              </a:rPr>
              <a:t>na ploše tabule a v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řadě </a:t>
            </a:r>
            <a:r>
              <a:rPr lang="cs-CZ" sz="2400" dirty="0">
                <a:latin typeface="+mj-lt"/>
                <a:cs typeface="Times New Roman" pitchFamily="18" charset="0"/>
              </a:rPr>
              <a:t>čísel</a:t>
            </a:r>
          </a:p>
          <a:p>
            <a:r>
              <a:rPr lang="cs-CZ" sz="2400" dirty="0">
                <a:latin typeface="+mj-lt"/>
                <a:cs typeface="Times New Roman" pitchFamily="18" charset="0"/>
              </a:rPr>
              <a:t>                   kontrola práce pomocí interaktivní tabule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8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lů 1"/>
          <p:cNvSpPr/>
          <p:nvPr/>
        </p:nvSpPr>
        <p:spPr>
          <a:xfrm>
            <a:off x="1259632" y="836712"/>
            <a:ext cx="6624736" cy="1080120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Spojováním seřaď daná čísla vzestupně.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220072" y="4077072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203848" y="5013176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635896" y="4063719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157475" y="5877272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620881" y="5867004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610153" y="5013176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4157475" y="5013176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177269" y="4060205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427984" y="2969350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620881" y="4060205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406411" y="4253774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465301" y="4305925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2604657" y="5083939"/>
            <a:ext cx="455175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3577115" y="5027102"/>
            <a:ext cx="490830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 13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764897" y="5157192"/>
            <a:ext cx="527183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911762" y="4891363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4792195" y="5817199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4704576" y="2825265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3154481" y="4305145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3847443" y="4305145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3604420" y="5949280"/>
            <a:ext cx="463525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0" name="Ovál 29"/>
          <p:cNvSpPr/>
          <p:nvPr/>
        </p:nvSpPr>
        <p:spPr>
          <a:xfrm>
            <a:off x="5839754" y="5031504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31"/>
          <p:cNvCxnSpPr>
            <a:endCxn id="5" idx="7"/>
          </p:cNvCxnSpPr>
          <p:nvPr/>
        </p:nvCxnSpPr>
        <p:spPr>
          <a:xfrm flipH="1">
            <a:off x="3758821" y="3088761"/>
            <a:ext cx="694918" cy="9960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ál 34"/>
          <p:cNvSpPr/>
          <p:nvPr/>
        </p:nvSpPr>
        <p:spPr>
          <a:xfrm>
            <a:off x="2873968" y="2060848"/>
            <a:ext cx="3252047" cy="43204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VYBARVI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18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líková\AppData\Local\Microsoft\Windows\Temporary Internet Files\Content.IE5\11LLIEOY\MC9004413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04" y="2493999"/>
            <a:ext cx="1209007" cy="118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líková\AppData\Local\Microsoft\Windows\Temporary Internet Files\Content.IE5\0M2ESA71\MC900332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98" y="4069908"/>
            <a:ext cx="1212080" cy="84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líková\AppData\Local\Microsoft\Windows\Temporary Internet Files\Content.IE5\LL6TAZJW\MP9004064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22" y="1340768"/>
            <a:ext cx="1260770" cy="84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líková\AppData\Local\Microsoft\Windows\Temporary Internet Files\Content.IE5\LL6TAZJW\MP90040685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22" y="5301208"/>
            <a:ext cx="1459632" cy="97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zlíková\AppData\Local\Microsoft\Windows\Temporary Internet Files\Content.IE5\LGLW3Q41\MC9003469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63718"/>
            <a:ext cx="1152128" cy="84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zlíková\AppData\Local\Microsoft\Windows\Temporary Internet Files\Content.IE5\LGLW3Q41\MP90044486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291254"/>
            <a:ext cx="1152128" cy="88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Uzlíková\AppData\Local\Microsoft\Windows\Temporary Internet Files\Content.IE5\LL6TAZJW\MP90017876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320" y="3933056"/>
            <a:ext cx="792088" cy="84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Uzlíková\AppData\Local\Microsoft\Windows\Temporary Internet Files\Content.IE5\LL6TAZJW\MP90043876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967" y="5301208"/>
            <a:ext cx="1010794" cy="88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/>
          <p:cNvSpPr/>
          <p:nvPr/>
        </p:nvSpPr>
        <p:spPr>
          <a:xfrm>
            <a:off x="5181600" y="5301208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19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181600" y="3961972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20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5135506" y="2763950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13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5159431" y="1340768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185312" y="5330159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17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185312" y="3996948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12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185312" y="2763950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16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2185312" y="1340768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14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788296" y="1582337"/>
            <a:ext cx="1008112" cy="4320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28" name="Obdélník 27"/>
          <p:cNvSpPr/>
          <p:nvPr/>
        </p:nvSpPr>
        <p:spPr>
          <a:xfrm>
            <a:off x="3788296" y="3005519"/>
            <a:ext cx="1008112" cy="4320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29" name="Obdélník 28"/>
          <p:cNvSpPr/>
          <p:nvPr/>
        </p:nvSpPr>
        <p:spPr>
          <a:xfrm>
            <a:off x="3788296" y="4203541"/>
            <a:ext cx="1008112" cy="4320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30" name="Obdélník 29"/>
          <p:cNvSpPr/>
          <p:nvPr/>
        </p:nvSpPr>
        <p:spPr>
          <a:xfrm>
            <a:off x="3749469" y="5396453"/>
            <a:ext cx="1008112" cy="4320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467544" y="260648"/>
            <a:ext cx="7975725" cy="57606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Porovnej počty zvířat. Tvoř i jiné příklady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51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16476" y="793918"/>
            <a:ext cx="5616624" cy="7448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OPIŠ DO SEŠITU A POROVNEJ.</a:t>
            </a:r>
            <a:endParaRPr lang="cs-CZ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901479" y="2276871"/>
            <a:ext cx="1944216" cy="4011169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552680" y="2276871"/>
            <a:ext cx="1944216" cy="4011169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lain" startAt="12"/>
            </a:pPr>
            <a:r>
              <a:rPr lang="cs-CZ" dirty="0"/>
              <a:t> 20 </a:t>
            </a:r>
          </a:p>
          <a:p>
            <a:pPr marL="342900" indent="-342900">
              <a:buAutoNum type="arabicPlain" startAt="12"/>
            </a:pPr>
            <a:endParaRPr lang="cs-CZ" dirty="0"/>
          </a:p>
          <a:p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19</a:t>
            </a: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20 </a:t>
            </a: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  17 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19</a:t>
            </a: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20 </a:t>
            </a:r>
          </a:p>
          <a:p>
            <a:pPr marL="342900" indent="-342900">
              <a:buAutoNum type="arabicPlain" startAt="12"/>
            </a:pPr>
            <a:endParaRPr lang="cs-CZ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dirty="0"/>
          </a:p>
          <a:p>
            <a:pPr marL="342900" indent="-342900">
              <a:buAutoNum type="arabicPlain" startAt="12"/>
            </a:pPr>
            <a:r>
              <a:rPr lang="cs-CZ" dirty="0"/>
              <a:t>       18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6156176" y="2276872"/>
            <a:ext cx="1944216" cy="4011168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  20 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17 </a:t>
            </a:r>
          </a:p>
          <a:p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11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18     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20 </a:t>
            </a: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15     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18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115616" y="2288381"/>
            <a:ext cx="15121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 smtClean="0"/>
              <a:t>       </a:t>
            </a:r>
            <a:r>
              <a:rPr lang="cs-CZ" sz="2400" dirty="0"/>
              <a:t>20 </a:t>
            </a:r>
          </a:p>
          <a:p>
            <a:pPr marL="342900" indent="-342900">
              <a:buAutoNum type="arabicPlain" startAt="12"/>
            </a:pPr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/>
              <a:t>       17 </a:t>
            </a:r>
          </a:p>
          <a:p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/>
              <a:t>       19</a:t>
            </a:r>
          </a:p>
          <a:p>
            <a:pPr marL="342900" indent="-342900">
              <a:buAutoNum type="arabicPlain" startAt="12"/>
            </a:pPr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/>
              <a:t>       20 </a:t>
            </a:r>
          </a:p>
          <a:p>
            <a:pPr marL="342900" indent="-342900">
              <a:buAutoNum type="arabicPlain" startAt="12"/>
            </a:pPr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/>
              <a:t>       18</a:t>
            </a:r>
          </a:p>
        </p:txBody>
      </p:sp>
    </p:spTree>
    <p:extLst>
      <p:ext uri="{BB962C8B-B14F-4D97-AF65-F5344CB8AC3E}">
        <p14:creationId xmlns:p14="http://schemas.microsoft.com/office/powerpoint/2010/main" val="339853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lů 1"/>
          <p:cNvSpPr/>
          <p:nvPr/>
        </p:nvSpPr>
        <p:spPr>
          <a:xfrm>
            <a:off x="1259632" y="836712"/>
            <a:ext cx="6624736" cy="1080120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Spojováním seřaď daná čísla vzestupně.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220072" y="4077072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203848" y="5013176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635896" y="4063719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157475" y="5877272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620881" y="5867004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610153" y="5013176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4157475" y="5013176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177269" y="4060205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427984" y="2969350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620881" y="4060205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406411" y="4253774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465301" y="4305925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2604657" y="5083939"/>
            <a:ext cx="455175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3577115" y="5027102"/>
            <a:ext cx="490830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 13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764897" y="5157192"/>
            <a:ext cx="527183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911762" y="4891363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4792195" y="5817199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4704576" y="2825265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3154481" y="4305145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3847443" y="4305145"/>
            <a:ext cx="599191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3604420" y="5949280"/>
            <a:ext cx="463525" cy="387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0" name="Ovál 29"/>
          <p:cNvSpPr/>
          <p:nvPr/>
        </p:nvSpPr>
        <p:spPr>
          <a:xfrm>
            <a:off x="5839754" y="5031504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31"/>
          <p:cNvCxnSpPr>
            <a:endCxn id="5" idx="7"/>
          </p:cNvCxnSpPr>
          <p:nvPr/>
        </p:nvCxnSpPr>
        <p:spPr>
          <a:xfrm flipH="1">
            <a:off x="3758821" y="3088761"/>
            <a:ext cx="694918" cy="9960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ál 34"/>
          <p:cNvSpPr/>
          <p:nvPr/>
        </p:nvSpPr>
        <p:spPr>
          <a:xfrm>
            <a:off x="2873968" y="2060848"/>
            <a:ext cx="3252047" cy="43204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VYBARVI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37" name="Přímá spojnice 36"/>
          <p:cNvCxnSpPr>
            <a:stCxn id="5" idx="6"/>
            <a:endCxn id="14" idx="2"/>
          </p:cNvCxnSpPr>
          <p:nvPr/>
        </p:nvCxnSpPr>
        <p:spPr>
          <a:xfrm flipV="1">
            <a:off x="3779912" y="4132213"/>
            <a:ext cx="397357" cy="351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>
            <a:stCxn id="14" idx="4"/>
            <a:endCxn id="4" idx="7"/>
          </p:cNvCxnSpPr>
          <p:nvPr/>
        </p:nvCxnSpPr>
        <p:spPr>
          <a:xfrm flipH="1">
            <a:off x="3326773" y="4204221"/>
            <a:ext cx="922504" cy="83004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>
            <a:stCxn id="4" idx="6"/>
            <a:endCxn id="13" idx="6"/>
          </p:cNvCxnSpPr>
          <p:nvPr/>
        </p:nvCxnSpPr>
        <p:spPr>
          <a:xfrm>
            <a:off x="3347864" y="5085184"/>
            <a:ext cx="95362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>
            <a:stCxn id="8" idx="1"/>
            <a:endCxn id="11" idx="1"/>
          </p:cNvCxnSpPr>
          <p:nvPr/>
        </p:nvCxnSpPr>
        <p:spPr>
          <a:xfrm flipV="1">
            <a:off x="4178566" y="5888095"/>
            <a:ext cx="463406" cy="102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>
            <a:stCxn id="13" idx="1"/>
            <a:endCxn id="8" idx="4"/>
          </p:cNvCxnSpPr>
          <p:nvPr/>
        </p:nvCxnSpPr>
        <p:spPr>
          <a:xfrm>
            <a:off x="4178566" y="5034267"/>
            <a:ext cx="50917" cy="98702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>
            <a:stCxn id="11" idx="1"/>
            <a:endCxn id="12" idx="4"/>
          </p:cNvCxnSpPr>
          <p:nvPr/>
        </p:nvCxnSpPr>
        <p:spPr>
          <a:xfrm flipV="1">
            <a:off x="4641972" y="5157192"/>
            <a:ext cx="40189" cy="73090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>
            <a:stCxn id="12" idx="4"/>
            <a:endCxn id="30" idx="3"/>
          </p:cNvCxnSpPr>
          <p:nvPr/>
        </p:nvCxnSpPr>
        <p:spPr>
          <a:xfrm flipV="1">
            <a:off x="4682161" y="5154429"/>
            <a:ext cx="1178684" cy="276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>
            <a:stCxn id="30" idx="2"/>
            <a:endCxn id="16" idx="5"/>
          </p:cNvCxnSpPr>
          <p:nvPr/>
        </p:nvCxnSpPr>
        <p:spPr>
          <a:xfrm flipH="1" flipV="1">
            <a:off x="4743806" y="4183130"/>
            <a:ext cx="1095948" cy="92038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>
            <a:stCxn id="16" idx="2"/>
            <a:endCxn id="3" idx="6"/>
          </p:cNvCxnSpPr>
          <p:nvPr/>
        </p:nvCxnSpPr>
        <p:spPr>
          <a:xfrm>
            <a:off x="4620881" y="4132213"/>
            <a:ext cx="743207" cy="1686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>
            <a:stCxn id="3" idx="0"/>
            <a:endCxn id="15" idx="4"/>
          </p:cNvCxnSpPr>
          <p:nvPr/>
        </p:nvCxnSpPr>
        <p:spPr>
          <a:xfrm flipH="1" flipV="1">
            <a:off x="4499992" y="3113366"/>
            <a:ext cx="792088" cy="96370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67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líková\AppData\Local\Microsoft\Windows\Temporary Internet Files\Content.IE5\11LLIEOY\MC9004413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04" y="2493999"/>
            <a:ext cx="1209007" cy="118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líková\AppData\Local\Microsoft\Windows\Temporary Internet Files\Content.IE5\0M2ESA71\MC900332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98" y="4069908"/>
            <a:ext cx="1212080" cy="84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líková\AppData\Local\Microsoft\Windows\Temporary Internet Files\Content.IE5\LL6TAZJW\MP9004064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22" y="1340768"/>
            <a:ext cx="1260770" cy="84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líková\AppData\Local\Microsoft\Windows\Temporary Internet Files\Content.IE5\LL6TAZJW\MP90040685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22" y="5301208"/>
            <a:ext cx="1459632" cy="97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zlíková\AppData\Local\Microsoft\Windows\Temporary Internet Files\Content.IE5\LGLW3Q41\MC9003469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63718"/>
            <a:ext cx="1152128" cy="84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zlíková\AppData\Local\Microsoft\Windows\Temporary Internet Files\Content.IE5\LGLW3Q41\MP90044486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291254"/>
            <a:ext cx="1152128" cy="88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Uzlíková\AppData\Local\Microsoft\Windows\Temporary Internet Files\Content.IE5\LL6TAZJW\MP90017876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320" y="3933056"/>
            <a:ext cx="792088" cy="84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Uzlíková\AppData\Local\Microsoft\Windows\Temporary Internet Files\Content.IE5\LL6TAZJW\MP90043876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967" y="5301208"/>
            <a:ext cx="1010794" cy="88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/>
          <p:cNvSpPr/>
          <p:nvPr/>
        </p:nvSpPr>
        <p:spPr>
          <a:xfrm>
            <a:off x="5181600" y="5301208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19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181600" y="3961972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20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5135506" y="2763950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13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5159431" y="1340768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185312" y="5330159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17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185312" y="3996948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12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185312" y="2763950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16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2185312" y="1340768"/>
            <a:ext cx="1080120" cy="91518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14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749469" y="1582337"/>
            <a:ext cx="1008112" cy="4320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28" name="Obdélník 27"/>
          <p:cNvSpPr/>
          <p:nvPr/>
        </p:nvSpPr>
        <p:spPr>
          <a:xfrm>
            <a:off x="3788296" y="3005519"/>
            <a:ext cx="1008112" cy="4320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29" name="Obdélník 28"/>
          <p:cNvSpPr/>
          <p:nvPr/>
        </p:nvSpPr>
        <p:spPr>
          <a:xfrm>
            <a:off x="3788296" y="4203541"/>
            <a:ext cx="1008112" cy="4320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30" name="Obdélník 29"/>
          <p:cNvSpPr/>
          <p:nvPr/>
        </p:nvSpPr>
        <p:spPr>
          <a:xfrm>
            <a:off x="3749469" y="5396453"/>
            <a:ext cx="1008112" cy="4320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467544" y="260648"/>
            <a:ext cx="7975725" cy="57606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Porovnej počty zvířat. Tvoř i jiné příklady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3995936" y="1582337"/>
            <a:ext cx="459470" cy="2160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3995936" y="1798361"/>
            <a:ext cx="459470" cy="2160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073945" y="2979866"/>
            <a:ext cx="459470" cy="2160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4073945" y="3179541"/>
            <a:ext cx="459470" cy="2160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4073945" y="4203541"/>
            <a:ext cx="381461" cy="2160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073945" y="4419565"/>
            <a:ext cx="459470" cy="2160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996610" y="5612477"/>
            <a:ext cx="459470" cy="2160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H="1">
            <a:off x="4034940" y="5396453"/>
            <a:ext cx="381461" cy="2160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217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16476" y="793918"/>
            <a:ext cx="5616624" cy="7448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OPIŠ DO SEŠITU A POROVNEJ.</a:t>
            </a:r>
            <a:endParaRPr lang="cs-CZ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901479" y="2276871"/>
            <a:ext cx="1944216" cy="4011169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552680" y="2276871"/>
            <a:ext cx="1944216" cy="4011169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lain" startAt="12"/>
            </a:pPr>
            <a:r>
              <a:rPr lang="cs-CZ" dirty="0"/>
              <a:t> 20 </a:t>
            </a:r>
          </a:p>
          <a:p>
            <a:pPr marL="342900" indent="-342900">
              <a:buAutoNum type="arabicPlain" startAt="12"/>
            </a:pPr>
            <a:endParaRPr lang="cs-CZ" dirty="0"/>
          </a:p>
          <a:p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</a:t>
            </a:r>
            <a:r>
              <a:rPr lang="en-US" sz="2400" dirty="0" smtClean="0">
                <a:solidFill>
                  <a:srgbClr val="FF0000"/>
                </a:solidFill>
              </a:rPr>
              <a:t>&lt;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20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&gt;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1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2 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&lt;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17 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&gt;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11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1"/>
                </a:solidFill>
              </a:rPr>
              <a:t>  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en-US" sz="2400" dirty="0" smtClean="0">
                <a:solidFill>
                  <a:srgbClr val="FF0000"/>
                </a:solidFill>
              </a:rPr>
              <a:t>=</a:t>
            </a:r>
            <a:r>
              <a:rPr lang="cs-CZ" sz="2400" dirty="0" smtClean="0">
                <a:solidFill>
                  <a:schemeClr val="tx1"/>
                </a:solidFill>
              </a:rPr>
              <a:t>    </a:t>
            </a:r>
            <a:r>
              <a:rPr lang="en-US" sz="2400" dirty="0" smtClean="0">
                <a:solidFill>
                  <a:schemeClr val="tx1"/>
                </a:solidFill>
              </a:rPr>
              <a:t>13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endParaRPr lang="cs-CZ" sz="2400" dirty="0">
              <a:solidFill>
                <a:schemeClr val="tx1"/>
              </a:solidFill>
            </a:endParaRPr>
          </a:p>
          <a:p>
            <a:pPr marL="342900" indent="-342900">
              <a:buAutoNum type="arabicPlain" startAt="12"/>
            </a:pPr>
            <a:endParaRPr lang="cs-CZ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dirty="0"/>
          </a:p>
          <a:p>
            <a:pPr marL="342900" indent="-342900">
              <a:buAutoNum type="arabicPlain" startAt="12"/>
            </a:pPr>
            <a:r>
              <a:rPr lang="cs-CZ" dirty="0"/>
              <a:t>       18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6156176" y="2276872"/>
            <a:ext cx="1944216" cy="4011168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en-US" sz="2400" dirty="0" smtClean="0">
                <a:solidFill>
                  <a:srgbClr val="FF0000"/>
                </a:solidFill>
              </a:rPr>
              <a:t>&lt;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20 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en-US" sz="2400" dirty="0" smtClean="0">
                <a:solidFill>
                  <a:srgbClr val="FF0000"/>
                </a:solidFill>
              </a:rPr>
              <a:t>&lt;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17 </a:t>
            </a:r>
          </a:p>
          <a:p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en-US" sz="2400" dirty="0" smtClean="0">
                <a:solidFill>
                  <a:srgbClr val="FF0000"/>
                </a:solidFill>
              </a:rPr>
              <a:t>&gt;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11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18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en-US" sz="2400" dirty="0" smtClean="0">
                <a:solidFill>
                  <a:srgbClr val="FF0000"/>
                </a:solidFill>
              </a:rPr>
              <a:t>=  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20 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lain" startAt="12"/>
            </a:pP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15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en-US" sz="2400" dirty="0" smtClean="0">
                <a:solidFill>
                  <a:srgbClr val="FF0000"/>
                </a:solidFill>
              </a:rPr>
              <a:t>&lt;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18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115616" y="2288381"/>
            <a:ext cx="15121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 smtClean="0"/>
              <a:t>   </a:t>
            </a:r>
            <a:r>
              <a:rPr lang="en-US" sz="2400" dirty="0" smtClean="0">
                <a:solidFill>
                  <a:srgbClr val="FF0000"/>
                </a:solidFill>
              </a:rPr>
              <a:t>&lt;</a:t>
            </a:r>
            <a:r>
              <a:rPr lang="cs-CZ" sz="2400" dirty="0" smtClean="0"/>
              <a:t>    </a:t>
            </a:r>
            <a:r>
              <a:rPr lang="cs-CZ" sz="2400" dirty="0"/>
              <a:t>20 </a:t>
            </a:r>
          </a:p>
          <a:p>
            <a:pPr marL="342900" indent="-342900">
              <a:buAutoNum type="arabicPlain" startAt="12"/>
            </a:pPr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/>
              <a:t>   </a:t>
            </a:r>
            <a:r>
              <a:rPr lang="en-US" sz="2400" dirty="0" smtClean="0">
                <a:solidFill>
                  <a:srgbClr val="FF0000"/>
                </a:solidFill>
              </a:rPr>
              <a:t>&lt;</a:t>
            </a:r>
            <a:r>
              <a:rPr lang="cs-CZ" sz="2400" dirty="0" smtClean="0"/>
              <a:t>  </a:t>
            </a:r>
            <a:r>
              <a:rPr lang="en-US" sz="2400" dirty="0" smtClean="0"/>
              <a:t>  </a:t>
            </a:r>
            <a:r>
              <a:rPr lang="cs-CZ" sz="2400" dirty="0" smtClean="0"/>
              <a:t>17 </a:t>
            </a:r>
            <a:endParaRPr lang="cs-CZ" sz="2400" dirty="0"/>
          </a:p>
          <a:p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/>
              <a:t> </a:t>
            </a:r>
            <a:r>
              <a:rPr lang="en-US" sz="2400" dirty="0" smtClean="0"/>
              <a:t> </a:t>
            </a:r>
            <a:r>
              <a:rPr lang="cs-CZ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&lt;</a:t>
            </a:r>
            <a:r>
              <a:rPr lang="cs-CZ" sz="2400" dirty="0" smtClean="0"/>
              <a:t>    19</a:t>
            </a:r>
            <a:endParaRPr lang="cs-CZ" sz="2400" dirty="0"/>
          </a:p>
          <a:p>
            <a:pPr marL="342900" indent="-342900">
              <a:buAutoNum type="arabicPlain" startAt="12"/>
            </a:pPr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/>
              <a:t>  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=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13</a:t>
            </a:r>
            <a:r>
              <a:rPr lang="cs-CZ" sz="2400" dirty="0" smtClean="0"/>
              <a:t> </a:t>
            </a:r>
            <a:endParaRPr lang="cs-CZ" sz="2400" dirty="0"/>
          </a:p>
          <a:p>
            <a:pPr marL="342900" indent="-342900">
              <a:buAutoNum type="arabicPlain" startAt="12"/>
            </a:pPr>
            <a:endParaRPr lang="cs-CZ" sz="2400" dirty="0"/>
          </a:p>
          <a:p>
            <a:pPr marL="342900" indent="-342900">
              <a:buAutoNum type="arabicPlain" startAt="12"/>
            </a:pPr>
            <a:r>
              <a:rPr lang="cs-CZ" sz="2400" dirty="0"/>
              <a:t>    </a:t>
            </a:r>
            <a:r>
              <a:rPr lang="en-US" sz="2400" dirty="0" smtClean="0">
                <a:solidFill>
                  <a:srgbClr val="FF0000"/>
                </a:solidFill>
              </a:rPr>
              <a:t>&gt;</a:t>
            </a:r>
            <a:r>
              <a:rPr lang="cs-CZ" sz="2400" dirty="0" smtClean="0"/>
              <a:t> </a:t>
            </a:r>
            <a:r>
              <a:rPr lang="en-US" sz="2400" dirty="0" smtClean="0"/>
              <a:t> </a:t>
            </a:r>
            <a:r>
              <a:rPr lang="cs-CZ" sz="2400" dirty="0" smtClean="0"/>
              <a:t> 1</a:t>
            </a:r>
            <a:r>
              <a:rPr lang="en-US" sz="2400" dirty="0" smtClean="0"/>
              <a:t>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1712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20688"/>
            <a:ext cx="35725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3879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314</TotalTime>
  <Words>268</Words>
  <Application>Microsoft Office PowerPoint</Application>
  <PresentationFormat>Předvádění na obrazovce (4:3)</PresentationFormat>
  <Paragraphs>135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Uzlíková</cp:lastModifiedBy>
  <cp:revision>37</cp:revision>
  <dcterms:created xsi:type="dcterms:W3CDTF">2011-08-21T15:31:45Z</dcterms:created>
  <dcterms:modified xsi:type="dcterms:W3CDTF">2012-05-12T10:03:42Z</dcterms:modified>
</cp:coreProperties>
</file>