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75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VY_42_INOVACE_30_SČÍTÁNÍ V OBORU 10-20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Sčítání v oboru 10-20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VY_42_INOVACE_30_SČÍTÁNÍ V OBORU 10-20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Sčítání v oboru 10-20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0064557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705678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j-lt"/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latin typeface="+mj-lt"/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Určeno pro  1. ročník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S</a:t>
            </a:r>
            <a:r>
              <a:rPr lang="cs-CZ" sz="2400" dirty="0" smtClean="0">
                <a:latin typeface="+mj-lt"/>
                <a:cs typeface="Times New Roman" pitchFamily="18" charset="0"/>
              </a:rPr>
              <a:t>čítání v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oboru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10-20</a:t>
            </a: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Práce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na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interaktivní  tabuli</a:t>
            </a:r>
            <a:r>
              <a:rPr lang="cs-CZ" sz="2400" dirty="0">
                <a:latin typeface="+mj-lt"/>
                <a:cs typeface="Times New Roman" pitchFamily="18" charset="0"/>
              </a:rPr>
              <a:t>, ve </a:t>
            </a:r>
            <a:r>
              <a:rPr lang="cs-CZ" sz="2400" dirty="0" err="1" smtClean="0">
                <a:latin typeface="+mj-lt"/>
                <a:cs typeface="Times New Roman" pitchFamily="18" charset="0"/>
              </a:rPr>
              <a:t>skupině,tisk</a:t>
            </a:r>
            <a:r>
              <a:rPr lang="cs-CZ" sz="2400" dirty="0" smtClean="0">
                <a:latin typeface="+mj-lt"/>
                <a:cs typeface="Times New Roman" pitchFamily="18" charset="0"/>
              </a:rPr>
              <a:t> jednotlivých částí  (</a:t>
            </a:r>
            <a:r>
              <a:rPr lang="cs-CZ" sz="2400" dirty="0" err="1" smtClean="0">
                <a:latin typeface="+mj-lt"/>
                <a:cs typeface="Times New Roman" pitchFamily="18" charset="0"/>
              </a:rPr>
              <a:t>pero,sešit</a:t>
            </a:r>
            <a:r>
              <a:rPr lang="cs-CZ" sz="2400" dirty="0" smtClean="0">
                <a:latin typeface="+mj-lt"/>
                <a:cs typeface="Times New Roman" pitchFamily="18" charset="0"/>
              </a:rPr>
              <a:t>)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Inovace</a:t>
            </a:r>
            <a:r>
              <a:rPr lang="cs-CZ" sz="2400" dirty="0" smtClean="0">
                <a:latin typeface="+mj-lt"/>
                <a:cs typeface="Times New Roman" pitchFamily="18" charset="0"/>
              </a:rPr>
              <a:t>: Kontrola </a:t>
            </a:r>
            <a:r>
              <a:rPr lang="cs-CZ" sz="2400" dirty="0">
                <a:latin typeface="+mj-lt"/>
                <a:cs typeface="Times New Roman" pitchFamily="18" charset="0"/>
              </a:rPr>
              <a:t>práce pomocí interaktivní tabule</a:t>
            </a:r>
          </a:p>
          <a:p>
            <a:pPr algn="ctr"/>
            <a:r>
              <a:rPr lang="cs-CZ" sz="2400" dirty="0" smtClean="0">
                <a:latin typeface="+mj-lt"/>
                <a:cs typeface="Times New Roman" pitchFamily="18" charset="0"/>
              </a:rPr>
              <a:t>    a její využití </a:t>
            </a:r>
            <a:r>
              <a:rPr lang="cs-CZ" sz="2400" dirty="0">
                <a:latin typeface="+mj-lt"/>
                <a:cs typeface="Times New Roman" pitchFamily="18" charset="0"/>
              </a:rPr>
              <a:t>k rozvoji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matematických  dovedností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949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16258" y="476672"/>
            <a:ext cx="8208912" cy="6264696"/>
          </a:xfrm>
          <a:prstGeom prst="rect">
            <a:avLst/>
          </a:prstGeom>
          <a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LineDrawing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28" y="2953708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/>
          <p:cNvSpPr/>
          <p:nvPr/>
        </p:nvSpPr>
        <p:spPr>
          <a:xfrm>
            <a:off x="2195736" y="656692"/>
            <a:ext cx="4392488" cy="93610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K jahodám, které máš, přidej daný počet a zapiš příklad.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711" y="1844436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584" y="464892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28" y="378919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528" y="1834916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637" y="310496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731" y="278182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309" y="553400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380" y="4144865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946" y="3811275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45" y="560563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45" y="4637645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28" y="184400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767" y="186822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598" y="186860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6045" y="186822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010" y="186860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906" y="186860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380" y="1871758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4436" y="1871758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6804248" y="1871758"/>
            <a:ext cx="792088" cy="50405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6878986" y="3033849"/>
            <a:ext cx="1390306" cy="32905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873150" y="3906829"/>
            <a:ext cx="1390306" cy="32905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901183" y="4812642"/>
            <a:ext cx="1390306" cy="32905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878986" y="5647753"/>
            <a:ext cx="1390306" cy="32905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2548415" y="3049837"/>
            <a:ext cx="1390306" cy="32905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2548415" y="3907492"/>
            <a:ext cx="1390306" cy="32905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2548415" y="4812642"/>
            <a:ext cx="1390306" cy="32905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2548415" y="5647753"/>
            <a:ext cx="1390306" cy="32905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6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683" y="597681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840" y="561640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812" y="597681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887" y="554998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303" y="3818885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528" y="378919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384" y="4620786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99" y="2962338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219" y="5865556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324" y="540649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930" y="5875037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609" y="5491387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408" y="5875037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665" y="548714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693" y="589228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464" y="3818885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453" y="3819993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477" y="310496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309" y="2757928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7771" y="2753155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693" y="310496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425" y="2766693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653" y="4221088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674" y="464892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453" y="4776897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801" y="6004406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16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77263" y="476672"/>
            <a:ext cx="8208912" cy="6264696"/>
          </a:xfrm>
          <a:prstGeom prst="rect">
            <a:avLst/>
          </a:prstGeom>
          <a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LineDrawing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28" y="2953708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/>
          <p:cNvSpPr/>
          <p:nvPr/>
        </p:nvSpPr>
        <p:spPr>
          <a:xfrm>
            <a:off x="2195736" y="656692"/>
            <a:ext cx="4392488" cy="93610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K jahodám, které máš, přidej daný počet a zapiš příklad.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711" y="1844436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584" y="464892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28" y="378919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528" y="1834916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637" y="310496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731" y="278182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309" y="553400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380" y="4144865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946" y="3811275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45" y="560563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45" y="4637645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28" y="184400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767" y="186822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598" y="186860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6045" y="186822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010" y="186860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906" y="186860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380" y="1871758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4436" y="1871758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7172259" y="1871758"/>
            <a:ext cx="792088" cy="50405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10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878986" y="3033849"/>
            <a:ext cx="1390306" cy="32905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10+7= 17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873150" y="3906829"/>
            <a:ext cx="1390306" cy="32905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10+5= 15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901183" y="4812642"/>
            <a:ext cx="1390306" cy="32905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10+1= 11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878986" y="5647753"/>
            <a:ext cx="1390306" cy="32905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10+8= 18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2548415" y="3049837"/>
            <a:ext cx="1390306" cy="32905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10+2= 12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2548415" y="3907492"/>
            <a:ext cx="1390306" cy="32905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10+3= 13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2548415" y="4812642"/>
            <a:ext cx="1390306" cy="32905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10+4= 14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524730" y="5621498"/>
            <a:ext cx="1390306" cy="32905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10+6= 16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36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683" y="597681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840" y="561640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812" y="597681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887" y="554998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303" y="3818885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528" y="378919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384" y="4620786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99" y="2962338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219" y="5865556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324" y="540649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930" y="5875037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609" y="5491387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408" y="5875037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665" y="548714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693" y="589228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464" y="3818885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453" y="3819993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477" y="310496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309" y="2757928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7771" y="2753155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693" y="310496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425" y="2766693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653" y="4221088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674" y="464892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453" y="4776897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2" descr="C:\Users\Uzlíková\AppData\Local\Microsoft\Windows\Temporary Internet Files\Content.IE5\LGLW3Q41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801" y="6004406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75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4721" y="529905"/>
            <a:ext cx="7920880" cy="583264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Šipka dolů 2"/>
          <p:cNvSpPr/>
          <p:nvPr/>
        </p:nvSpPr>
        <p:spPr>
          <a:xfrm>
            <a:off x="971600" y="980728"/>
            <a:ext cx="7488832" cy="1008112"/>
          </a:xfrm>
          <a:prstGeom prst="downArrow">
            <a:avLst>
              <a:gd name="adj1" fmla="val 50000"/>
              <a:gd name="adj2" fmla="val 51395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bg1">
                    <a:lumMod val="85000"/>
                  </a:schemeClr>
                </a:solidFill>
              </a:rPr>
              <a:t>POČÍTEJ</a:t>
            </a:r>
            <a:endParaRPr lang="cs-CZ" sz="6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1520662" y="2733824"/>
            <a:ext cx="720080" cy="72008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2060"/>
                </a:solidFill>
              </a:rPr>
              <a:t>2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2755107" y="2990849"/>
            <a:ext cx="720080" cy="72008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2060"/>
                </a:solidFill>
              </a:rPr>
              <a:t>6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2479580" y="2348880"/>
            <a:ext cx="720080" cy="72008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2060"/>
                </a:solidFill>
              </a:rPr>
              <a:t>3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1880702" y="2192324"/>
            <a:ext cx="720080" cy="72008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2060"/>
                </a:solidFill>
              </a:rPr>
              <a:t>5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1759500" y="3392996"/>
            <a:ext cx="720080" cy="72008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2060"/>
                </a:solidFill>
              </a:rPr>
              <a:t>7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2395067" y="3446229"/>
            <a:ext cx="720080" cy="72008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2060"/>
                </a:solidFill>
              </a:rPr>
              <a:t>9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6372200" y="2291973"/>
            <a:ext cx="720080" cy="72008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rgbClr val="002060"/>
                </a:solidFill>
              </a:rPr>
              <a:t>1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7020054" y="3176674"/>
            <a:ext cx="720080" cy="72008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rgbClr val="002060"/>
                </a:solidFill>
              </a:rPr>
              <a:t>8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6410317" y="3468363"/>
            <a:ext cx="720080" cy="72008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2060"/>
                </a:solidFill>
              </a:rPr>
              <a:t>10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5866090" y="3214629"/>
            <a:ext cx="720080" cy="72008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rgbClr val="002060"/>
                </a:solidFill>
              </a:rPr>
              <a:t>0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6948264" y="2494549"/>
            <a:ext cx="720080" cy="72008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rgbClr val="002060"/>
                </a:solidFill>
              </a:rPr>
              <a:t>4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5868144" y="2636137"/>
            <a:ext cx="720080" cy="72008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2060"/>
                </a:solidFill>
              </a:rPr>
              <a:t>5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6450886" y="2912404"/>
            <a:ext cx="720080" cy="72008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+ 10</a:t>
            </a:r>
            <a:endParaRPr lang="cs-CZ" sz="2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2119540" y="2843203"/>
            <a:ext cx="720080" cy="7200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rgbClr val="C00000"/>
                </a:solidFill>
              </a:rPr>
              <a:t>+ 10</a:t>
            </a:r>
            <a:endParaRPr lang="cs-CZ" sz="2400" dirty="0">
              <a:solidFill>
                <a:srgbClr val="C00000"/>
              </a:solidFill>
            </a:endParaRPr>
          </a:p>
        </p:txBody>
      </p:sp>
      <p:cxnSp>
        <p:nvCxnSpPr>
          <p:cNvPr id="23" name="Přímá spojnice 22"/>
          <p:cNvCxnSpPr/>
          <p:nvPr/>
        </p:nvCxnSpPr>
        <p:spPr>
          <a:xfrm>
            <a:off x="10188624" y="1196752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Zakřivená spojnice 24"/>
          <p:cNvCxnSpPr/>
          <p:nvPr/>
        </p:nvCxnSpPr>
        <p:spPr>
          <a:xfrm rot="16200000" flipH="1">
            <a:off x="1675814" y="4653962"/>
            <a:ext cx="1798547" cy="360040"/>
          </a:xfrm>
          <a:prstGeom prst="curvedConnector3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Zakřivená spojnice 26"/>
          <p:cNvCxnSpPr/>
          <p:nvPr/>
        </p:nvCxnSpPr>
        <p:spPr>
          <a:xfrm rot="5400000">
            <a:off x="5366825" y="4307589"/>
            <a:ext cx="1544813" cy="1262253"/>
          </a:xfrm>
          <a:prstGeom prst="curvedConnector3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Zakřivená spojnice 28"/>
          <p:cNvCxnSpPr/>
          <p:nvPr/>
        </p:nvCxnSpPr>
        <p:spPr>
          <a:xfrm rot="16200000" flipV="1">
            <a:off x="5604220" y="4426878"/>
            <a:ext cx="523739" cy="415104"/>
          </a:xfrm>
          <a:prstGeom prst="curvedConnector3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Volný tvar 30"/>
          <p:cNvSpPr/>
          <p:nvPr/>
        </p:nvSpPr>
        <p:spPr>
          <a:xfrm>
            <a:off x="2532185" y="4192172"/>
            <a:ext cx="1364566" cy="914400"/>
          </a:xfrm>
          <a:custGeom>
            <a:avLst/>
            <a:gdLst>
              <a:gd name="connsiteX0" fmla="*/ 182880 w 1364566"/>
              <a:gd name="connsiteY0" fmla="*/ 914400 h 914400"/>
              <a:gd name="connsiteX1" fmla="*/ 225083 w 1364566"/>
              <a:gd name="connsiteY1" fmla="*/ 759656 h 914400"/>
              <a:gd name="connsiteX2" fmla="*/ 253218 w 1364566"/>
              <a:gd name="connsiteY2" fmla="*/ 717453 h 914400"/>
              <a:gd name="connsiteX3" fmla="*/ 281353 w 1364566"/>
              <a:gd name="connsiteY3" fmla="*/ 689317 h 914400"/>
              <a:gd name="connsiteX4" fmla="*/ 323557 w 1364566"/>
              <a:gd name="connsiteY4" fmla="*/ 675250 h 914400"/>
              <a:gd name="connsiteX5" fmla="*/ 998806 w 1364566"/>
              <a:gd name="connsiteY5" fmla="*/ 689317 h 914400"/>
              <a:gd name="connsiteX6" fmla="*/ 1097280 w 1364566"/>
              <a:gd name="connsiteY6" fmla="*/ 675250 h 914400"/>
              <a:gd name="connsiteX7" fmla="*/ 1167618 w 1364566"/>
              <a:gd name="connsiteY7" fmla="*/ 604911 h 914400"/>
              <a:gd name="connsiteX8" fmla="*/ 1209821 w 1364566"/>
              <a:gd name="connsiteY8" fmla="*/ 562708 h 914400"/>
              <a:gd name="connsiteX9" fmla="*/ 1280160 w 1364566"/>
              <a:gd name="connsiteY9" fmla="*/ 506437 h 914400"/>
              <a:gd name="connsiteX10" fmla="*/ 1294227 w 1364566"/>
              <a:gd name="connsiteY10" fmla="*/ 464234 h 914400"/>
              <a:gd name="connsiteX11" fmla="*/ 1308295 w 1364566"/>
              <a:gd name="connsiteY11" fmla="*/ 407963 h 914400"/>
              <a:gd name="connsiteX12" fmla="*/ 1336430 w 1364566"/>
              <a:gd name="connsiteY12" fmla="*/ 365760 h 914400"/>
              <a:gd name="connsiteX13" fmla="*/ 1350498 w 1364566"/>
              <a:gd name="connsiteY13" fmla="*/ 309490 h 914400"/>
              <a:gd name="connsiteX14" fmla="*/ 1364566 w 1364566"/>
              <a:gd name="connsiteY14" fmla="*/ 267286 h 914400"/>
              <a:gd name="connsiteX15" fmla="*/ 1350498 w 1364566"/>
              <a:gd name="connsiteY15" fmla="*/ 225083 h 914400"/>
              <a:gd name="connsiteX16" fmla="*/ 1266092 w 1364566"/>
              <a:gd name="connsiteY16" fmla="*/ 196948 h 914400"/>
              <a:gd name="connsiteX17" fmla="*/ 1223889 w 1364566"/>
              <a:gd name="connsiteY17" fmla="*/ 182880 h 914400"/>
              <a:gd name="connsiteX18" fmla="*/ 1209821 w 1364566"/>
              <a:gd name="connsiteY18" fmla="*/ 140677 h 914400"/>
              <a:gd name="connsiteX19" fmla="*/ 1153550 w 1364566"/>
              <a:gd name="connsiteY19" fmla="*/ 98474 h 914400"/>
              <a:gd name="connsiteX20" fmla="*/ 1055077 w 1364566"/>
              <a:gd name="connsiteY20" fmla="*/ 70339 h 914400"/>
              <a:gd name="connsiteX21" fmla="*/ 914400 w 1364566"/>
              <a:gd name="connsiteY21" fmla="*/ 42203 h 914400"/>
              <a:gd name="connsiteX22" fmla="*/ 787790 w 1364566"/>
              <a:gd name="connsiteY22" fmla="*/ 14068 h 914400"/>
              <a:gd name="connsiteX23" fmla="*/ 703384 w 1364566"/>
              <a:gd name="connsiteY23" fmla="*/ 0 h 914400"/>
              <a:gd name="connsiteX24" fmla="*/ 464233 w 1364566"/>
              <a:gd name="connsiteY24" fmla="*/ 42203 h 914400"/>
              <a:gd name="connsiteX25" fmla="*/ 450166 w 1364566"/>
              <a:gd name="connsiteY25" fmla="*/ 84406 h 914400"/>
              <a:gd name="connsiteX26" fmla="*/ 422030 w 1364566"/>
              <a:gd name="connsiteY26" fmla="*/ 112542 h 914400"/>
              <a:gd name="connsiteX27" fmla="*/ 393895 w 1364566"/>
              <a:gd name="connsiteY27" fmla="*/ 154745 h 914400"/>
              <a:gd name="connsiteX28" fmla="*/ 351692 w 1364566"/>
              <a:gd name="connsiteY28" fmla="*/ 182880 h 914400"/>
              <a:gd name="connsiteX29" fmla="*/ 295421 w 1364566"/>
              <a:gd name="connsiteY29" fmla="*/ 239151 h 914400"/>
              <a:gd name="connsiteX30" fmla="*/ 267286 w 1364566"/>
              <a:gd name="connsiteY30" fmla="*/ 323557 h 914400"/>
              <a:gd name="connsiteX31" fmla="*/ 253218 w 1364566"/>
              <a:gd name="connsiteY31" fmla="*/ 393896 h 914400"/>
              <a:gd name="connsiteX32" fmla="*/ 211015 w 1364566"/>
              <a:gd name="connsiteY32" fmla="*/ 407963 h 914400"/>
              <a:gd name="connsiteX33" fmla="*/ 112541 w 1364566"/>
              <a:gd name="connsiteY33" fmla="*/ 422031 h 914400"/>
              <a:gd name="connsiteX34" fmla="*/ 56270 w 1364566"/>
              <a:gd name="connsiteY34" fmla="*/ 478302 h 914400"/>
              <a:gd name="connsiteX35" fmla="*/ 14067 w 1364566"/>
              <a:gd name="connsiteY35" fmla="*/ 506437 h 914400"/>
              <a:gd name="connsiteX36" fmla="*/ 0 w 1364566"/>
              <a:gd name="connsiteY36" fmla="*/ 590843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364566" h="914400">
                <a:moveTo>
                  <a:pt x="182880" y="914400"/>
                </a:moveTo>
                <a:cubicBezTo>
                  <a:pt x="190430" y="876647"/>
                  <a:pt x="204683" y="790257"/>
                  <a:pt x="225083" y="759656"/>
                </a:cubicBezTo>
                <a:cubicBezTo>
                  <a:pt x="234461" y="745588"/>
                  <a:pt x="242656" y="730655"/>
                  <a:pt x="253218" y="717453"/>
                </a:cubicBezTo>
                <a:cubicBezTo>
                  <a:pt x="261503" y="707096"/>
                  <a:pt x="269980" y="696141"/>
                  <a:pt x="281353" y="689317"/>
                </a:cubicBezTo>
                <a:cubicBezTo>
                  <a:pt x="294069" y="681688"/>
                  <a:pt x="309489" y="679939"/>
                  <a:pt x="323557" y="675250"/>
                </a:cubicBezTo>
                <a:cubicBezTo>
                  <a:pt x="548640" y="679939"/>
                  <a:pt x="773674" y="689317"/>
                  <a:pt x="998806" y="689317"/>
                </a:cubicBezTo>
                <a:cubicBezTo>
                  <a:pt x="1031964" y="689317"/>
                  <a:pt x="1067623" y="690079"/>
                  <a:pt x="1097280" y="675250"/>
                </a:cubicBezTo>
                <a:cubicBezTo>
                  <a:pt x="1126937" y="660421"/>
                  <a:pt x="1144172" y="628357"/>
                  <a:pt x="1167618" y="604911"/>
                </a:cubicBezTo>
                <a:cubicBezTo>
                  <a:pt x="1181686" y="590843"/>
                  <a:pt x="1193268" y="573743"/>
                  <a:pt x="1209821" y="562708"/>
                </a:cubicBezTo>
                <a:cubicBezTo>
                  <a:pt x="1263060" y="527216"/>
                  <a:pt x="1240069" y="546528"/>
                  <a:pt x="1280160" y="506437"/>
                </a:cubicBezTo>
                <a:cubicBezTo>
                  <a:pt x="1284849" y="492369"/>
                  <a:pt x="1290153" y="478492"/>
                  <a:pt x="1294227" y="464234"/>
                </a:cubicBezTo>
                <a:cubicBezTo>
                  <a:pt x="1299538" y="445644"/>
                  <a:pt x="1300679" y="425734"/>
                  <a:pt x="1308295" y="407963"/>
                </a:cubicBezTo>
                <a:cubicBezTo>
                  <a:pt x="1314955" y="392423"/>
                  <a:pt x="1327052" y="379828"/>
                  <a:pt x="1336430" y="365760"/>
                </a:cubicBezTo>
                <a:cubicBezTo>
                  <a:pt x="1341119" y="347003"/>
                  <a:pt x="1345186" y="328080"/>
                  <a:pt x="1350498" y="309490"/>
                </a:cubicBezTo>
                <a:cubicBezTo>
                  <a:pt x="1354572" y="295232"/>
                  <a:pt x="1364566" y="282115"/>
                  <a:pt x="1364566" y="267286"/>
                </a:cubicBezTo>
                <a:cubicBezTo>
                  <a:pt x="1364566" y="252457"/>
                  <a:pt x="1362565" y="233702"/>
                  <a:pt x="1350498" y="225083"/>
                </a:cubicBezTo>
                <a:cubicBezTo>
                  <a:pt x="1326365" y="207845"/>
                  <a:pt x="1294227" y="206326"/>
                  <a:pt x="1266092" y="196948"/>
                </a:cubicBezTo>
                <a:lnTo>
                  <a:pt x="1223889" y="182880"/>
                </a:lnTo>
                <a:cubicBezTo>
                  <a:pt x="1219200" y="168812"/>
                  <a:pt x="1219314" y="152069"/>
                  <a:pt x="1209821" y="140677"/>
                </a:cubicBezTo>
                <a:cubicBezTo>
                  <a:pt x="1194811" y="122665"/>
                  <a:pt x="1173907" y="110107"/>
                  <a:pt x="1153550" y="98474"/>
                </a:cubicBezTo>
                <a:cubicBezTo>
                  <a:pt x="1136682" y="88835"/>
                  <a:pt x="1068786" y="74256"/>
                  <a:pt x="1055077" y="70339"/>
                </a:cubicBezTo>
                <a:cubicBezTo>
                  <a:pt x="941831" y="37984"/>
                  <a:pt x="1116067" y="75814"/>
                  <a:pt x="914400" y="42203"/>
                </a:cubicBezTo>
                <a:cubicBezTo>
                  <a:pt x="766969" y="17632"/>
                  <a:pt x="914264" y="39363"/>
                  <a:pt x="787790" y="14068"/>
                </a:cubicBezTo>
                <a:cubicBezTo>
                  <a:pt x="759820" y="8474"/>
                  <a:pt x="731519" y="4689"/>
                  <a:pt x="703384" y="0"/>
                </a:cubicBezTo>
                <a:cubicBezTo>
                  <a:pt x="623667" y="14068"/>
                  <a:pt x="541028" y="16605"/>
                  <a:pt x="464233" y="42203"/>
                </a:cubicBezTo>
                <a:cubicBezTo>
                  <a:pt x="450165" y="46892"/>
                  <a:pt x="457795" y="71691"/>
                  <a:pt x="450166" y="84406"/>
                </a:cubicBezTo>
                <a:cubicBezTo>
                  <a:pt x="443342" y="95779"/>
                  <a:pt x="430316" y="102185"/>
                  <a:pt x="422030" y="112542"/>
                </a:cubicBezTo>
                <a:cubicBezTo>
                  <a:pt x="411468" y="125744"/>
                  <a:pt x="405850" y="142790"/>
                  <a:pt x="393895" y="154745"/>
                </a:cubicBezTo>
                <a:cubicBezTo>
                  <a:pt x="381940" y="166700"/>
                  <a:pt x="364529" y="171877"/>
                  <a:pt x="351692" y="182880"/>
                </a:cubicBezTo>
                <a:cubicBezTo>
                  <a:pt x="331552" y="200143"/>
                  <a:pt x="295421" y="239151"/>
                  <a:pt x="295421" y="239151"/>
                </a:cubicBezTo>
                <a:cubicBezTo>
                  <a:pt x="286043" y="267286"/>
                  <a:pt x="273102" y="294476"/>
                  <a:pt x="267286" y="323557"/>
                </a:cubicBezTo>
                <a:cubicBezTo>
                  <a:pt x="262597" y="347003"/>
                  <a:pt x="266481" y="374001"/>
                  <a:pt x="253218" y="393896"/>
                </a:cubicBezTo>
                <a:cubicBezTo>
                  <a:pt x="244993" y="406234"/>
                  <a:pt x="225556" y="405055"/>
                  <a:pt x="211015" y="407963"/>
                </a:cubicBezTo>
                <a:cubicBezTo>
                  <a:pt x="178501" y="414466"/>
                  <a:pt x="145366" y="417342"/>
                  <a:pt x="112541" y="422031"/>
                </a:cubicBezTo>
                <a:cubicBezTo>
                  <a:pt x="20461" y="452725"/>
                  <a:pt x="110836" y="410095"/>
                  <a:pt x="56270" y="478302"/>
                </a:cubicBezTo>
                <a:cubicBezTo>
                  <a:pt x="45708" y="491504"/>
                  <a:pt x="28135" y="497059"/>
                  <a:pt x="14067" y="506437"/>
                </a:cubicBezTo>
                <a:lnTo>
                  <a:pt x="0" y="590843"/>
                </a:lnTo>
              </a:path>
            </a:pathLst>
          </a:cu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olný tvar 31"/>
          <p:cNvSpPr/>
          <p:nvPr/>
        </p:nvSpPr>
        <p:spPr>
          <a:xfrm>
            <a:off x="5275385" y="4332849"/>
            <a:ext cx="379827" cy="914400"/>
          </a:xfrm>
          <a:custGeom>
            <a:avLst/>
            <a:gdLst>
              <a:gd name="connsiteX0" fmla="*/ 379827 w 379827"/>
              <a:gd name="connsiteY0" fmla="*/ 0 h 914400"/>
              <a:gd name="connsiteX1" fmla="*/ 281353 w 379827"/>
              <a:gd name="connsiteY1" fmla="*/ 14068 h 914400"/>
              <a:gd name="connsiteX2" fmla="*/ 84406 w 379827"/>
              <a:gd name="connsiteY2" fmla="*/ 28136 h 914400"/>
              <a:gd name="connsiteX3" fmla="*/ 14067 w 379827"/>
              <a:gd name="connsiteY3" fmla="*/ 84406 h 914400"/>
              <a:gd name="connsiteX4" fmla="*/ 0 w 379827"/>
              <a:gd name="connsiteY4" fmla="*/ 126609 h 914400"/>
              <a:gd name="connsiteX5" fmla="*/ 28135 w 379827"/>
              <a:gd name="connsiteY5" fmla="*/ 267286 h 914400"/>
              <a:gd name="connsiteX6" fmla="*/ 42203 w 379827"/>
              <a:gd name="connsiteY6" fmla="*/ 309489 h 914400"/>
              <a:gd name="connsiteX7" fmla="*/ 70338 w 379827"/>
              <a:gd name="connsiteY7" fmla="*/ 337625 h 914400"/>
              <a:gd name="connsiteX8" fmla="*/ 84406 w 379827"/>
              <a:gd name="connsiteY8" fmla="*/ 379828 h 914400"/>
              <a:gd name="connsiteX9" fmla="*/ 98473 w 379827"/>
              <a:gd name="connsiteY9" fmla="*/ 436099 h 914400"/>
              <a:gd name="connsiteX10" fmla="*/ 126609 w 379827"/>
              <a:gd name="connsiteY10" fmla="*/ 520505 h 914400"/>
              <a:gd name="connsiteX11" fmla="*/ 140677 w 379827"/>
              <a:gd name="connsiteY11" fmla="*/ 675249 h 914400"/>
              <a:gd name="connsiteX12" fmla="*/ 168812 w 379827"/>
              <a:gd name="connsiteY12" fmla="*/ 703385 h 914400"/>
              <a:gd name="connsiteX13" fmla="*/ 225083 w 379827"/>
              <a:gd name="connsiteY13" fmla="*/ 815926 h 914400"/>
              <a:gd name="connsiteX14" fmla="*/ 267286 w 379827"/>
              <a:gd name="connsiteY14" fmla="*/ 829994 h 914400"/>
              <a:gd name="connsiteX15" fmla="*/ 323557 w 379827"/>
              <a:gd name="connsiteY15" fmla="*/ 900333 h 914400"/>
              <a:gd name="connsiteX16" fmla="*/ 365760 w 379827"/>
              <a:gd name="connsiteY16" fmla="*/ 9144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9827" h="914400">
                <a:moveTo>
                  <a:pt x="379827" y="0"/>
                </a:moveTo>
                <a:cubicBezTo>
                  <a:pt x="347002" y="4689"/>
                  <a:pt x="314362" y="10924"/>
                  <a:pt x="281353" y="14068"/>
                </a:cubicBezTo>
                <a:cubicBezTo>
                  <a:pt x="215833" y="20308"/>
                  <a:pt x="149221" y="16698"/>
                  <a:pt x="84406" y="28136"/>
                </a:cubicBezTo>
                <a:cubicBezTo>
                  <a:pt x="62858" y="31939"/>
                  <a:pt x="29298" y="69176"/>
                  <a:pt x="14067" y="84406"/>
                </a:cubicBezTo>
                <a:cubicBezTo>
                  <a:pt x="9378" y="98474"/>
                  <a:pt x="0" y="111780"/>
                  <a:pt x="0" y="126609"/>
                </a:cubicBezTo>
                <a:cubicBezTo>
                  <a:pt x="0" y="154251"/>
                  <a:pt x="18838" y="234747"/>
                  <a:pt x="28135" y="267286"/>
                </a:cubicBezTo>
                <a:cubicBezTo>
                  <a:pt x="32209" y="281544"/>
                  <a:pt x="34574" y="296773"/>
                  <a:pt x="42203" y="309489"/>
                </a:cubicBezTo>
                <a:cubicBezTo>
                  <a:pt x="49027" y="320862"/>
                  <a:pt x="60960" y="328246"/>
                  <a:pt x="70338" y="337625"/>
                </a:cubicBezTo>
                <a:cubicBezTo>
                  <a:pt x="75027" y="351693"/>
                  <a:pt x="80332" y="365570"/>
                  <a:pt x="84406" y="379828"/>
                </a:cubicBezTo>
                <a:cubicBezTo>
                  <a:pt x="89717" y="398418"/>
                  <a:pt x="92917" y="417580"/>
                  <a:pt x="98473" y="436099"/>
                </a:cubicBezTo>
                <a:cubicBezTo>
                  <a:pt x="106995" y="464506"/>
                  <a:pt x="126609" y="520505"/>
                  <a:pt x="126609" y="520505"/>
                </a:cubicBezTo>
                <a:cubicBezTo>
                  <a:pt x="131298" y="572086"/>
                  <a:pt x="129031" y="624781"/>
                  <a:pt x="140677" y="675249"/>
                </a:cubicBezTo>
                <a:cubicBezTo>
                  <a:pt x="143659" y="688173"/>
                  <a:pt x="162881" y="691522"/>
                  <a:pt x="168812" y="703385"/>
                </a:cubicBezTo>
                <a:cubicBezTo>
                  <a:pt x="192863" y="751487"/>
                  <a:pt x="179678" y="788683"/>
                  <a:pt x="225083" y="815926"/>
                </a:cubicBezTo>
                <a:cubicBezTo>
                  <a:pt x="237799" y="823555"/>
                  <a:pt x="253218" y="825305"/>
                  <a:pt x="267286" y="829994"/>
                </a:cubicBezTo>
                <a:cubicBezTo>
                  <a:pt x="280065" y="849163"/>
                  <a:pt x="301284" y="886969"/>
                  <a:pt x="323557" y="900333"/>
                </a:cubicBezTo>
                <a:cubicBezTo>
                  <a:pt x="336272" y="907962"/>
                  <a:pt x="365760" y="914400"/>
                  <a:pt x="365760" y="914400"/>
                </a:cubicBezTo>
              </a:path>
            </a:pathLst>
          </a:cu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34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825421" y="548680"/>
            <a:ext cx="7488832" cy="5616624"/>
          </a:xfrm>
          <a:prstGeom prst="roundRect">
            <a:avLst/>
          </a:prstGeom>
          <a:gradFill flip="none" rotWithShape="1">
            <a:gsLst>
              <a:gs pos="0">
                <a:srgbClr val="C00000">
                  <a:tint val="66000"/>
                  <a:satMod val="160000"/>
                </a:srgbClr>
              </a:gs>
              <a:gs pos="50000">
                <a:srgbClr val="C00000">
                  <a:tint val="44500"/>
                  <a:satMod val="160000"/>
                </a:srgbClr>
              </a:gs>
              <a:gs pos="100000">
                <a:srgbClr val="C0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Srdce 2"/>
          <p:cNvSpPr/>
          <p:nvPr/>
        </p:nvSpPr>
        <p:spPr>
          <a:xfrm>
            <a:off x="2339752" y="1628799"/>
            <a:ext cx="4896544" cy="3816425"/>
          </a:xfrm>
          <a:prstGeom prst="hear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Máš radost ze své práce?                       Dej kytičku mamince.                    Bude ji mít také.</a:t>
            </a:r>
            <a:endParaRPr lang="cs-CZ" sz="24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49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15616" y="548680"/>
            <a:ext cx="7056784" cy="792088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4">
                    <a:lumMod val="75000"/>
                  </a:schemeClr>
                </a:solidFill>
              </a:rPr>
              <a:t>Opiš do sešitu a vypočítej.</a:t>
            </a:r>
            <a:endParaRPr lang="cs-CZ" sz="3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Slza 2"/>
          <p:cNvSpPr/>
          <p:nvPr/>
        </p:nvSpPr>
        <p:spPr>
          <a:xfrm>
            <a:off x="1084853" y="1798289"/>
            <a:ext cx="7056784" cy="4752528"/>
          </a:xfrm>
          <a:prstGeom prst="teardrop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55776" y="2492896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03522" y="2204864"/>
            <a:ext cx="223224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10 +  4 =</a:t>
            </a:r>
          </a:p>
          <a:p>
            <a:endParaRPr lang="cs-CZ" sz="2400" dirty="0"/>
          </a:p>
          <a:p>
            <a:r>
              <a:rPr lang="cs-CZ" sz="2400" dirty="0" smtClean="0"/>
              <a:t>10 +  7 =</a:t>
            </a:r>
          </a:p>
          <a:p>
            <a:endParaRPr lang="cs-CZ" sz="2400" dirty="0" smtClean="0"/>
          </a:p>
          <a:p>
            <a:r>
              <a:rPr lang="cs-CZ" sz="2400" dirty="0" smtClean="0"/>
              <a:t>   5 +10 =</a:t>
            </a:r>
          </a:p>
          <a:p>
            <a:endParaRPr lang="cs-CZ" sz="2400" dirty="0"/>
          </a:p>
          <a:p>
            <a:r>
              <a:rPr lang="cs-CZ" sz="2400" dirty="0" smtClean="0"/>
              <a:t>   3 +10 =</a:t>
            </a:r>
          </a:p>
          <a:p>
            <a:endParaRPr lang="cs-CZ" sz="2400" dirty="0"/>
          </a:p>
          <a:p>
            <a:r>
              <a:rPr lang="cs-CZ" sz="2400" dirty="0" smtClean="0"/>
              <a:t>10 +   8 =</a:t>
            </a:r>
          </a:p>
          <a:p>
            <a:endParaRPr lang="cs-CZ" sz="2400" dirty="0"/>
          </a:p>
          <a:p>
            <a:r>
              <a:rPr lang="cs-CZ" sz="2400" dirty="0"/>
              <a:t>10 +  </a:t>
            </a:r>
            <a:r>
              <a:rPr lang="cs-CZ" sz="2400" dirty="0" smtClean="0"/>
              <a:t>10 </a:t>
            </a:r>
            <a:r>
              <a:rPr lang="cs-CZ" sz="2400" dirty="0"/>
              <a:t>=</a:t>
            </a:r>
          </a:p>
          <a:p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0830" y="2135213"/>
            <a:ext cx="19442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10 + </a:t>
            </a:r>
            <a:r>
              <a:rPr lang="cs-CZ" sz="2400" dirty="0" smtClean="0"/>
              <a:t>10 </a:t>
            </a:r>
            <a:r>
              <a:rPr lang="cs-CZ" sz="2400" dirty="0"/>
              <a:t>=</a:t>
            </a:r>
          </a:p>
          <a:p>
            <a:endParaRPr lang="cs-CZ" sz="2400" dirty="0"/>
          </a:p>
          <a:p>
            <a:r>
              <a:rPr lang="cs-CZ" sz="2400" dirty="0"/>
              <a:t>10 +  </a:t>
            </a:r>
            <a:r>
              <a:rPr lang="cs-CZ" sz="2400" dirty="0" smtClean="0"/>
              <a:t>5 </a:t>
            </a:r>
            <a:r>
              <a:rPr lang="cs-CZ" sz="2400" dirty="0"/>
              <a:t>=</a:t>
            </a:r>
          </a:p>
          <a:p>
            <a:endParaRPr lang="cs-CZ" sz="2400" dirty="0"/>
          </a:p>
          <a:p>
            <a:r>
              <a:rPr lang="cs-CZ" sz="2400" dirty="0"/>
              <a:t>   </a:t>
            </a:r>
            <a:r>
              <a:rPr lang="cs-CZ" sz="2400" dirty="0" smtClean="0"/>
              <a:t>6 </a:t>
            </a:r>
            <a:r>
              <a:rPr lang="cs-CZ" sz="2400" dirty="0"/>
              <a:t>+10 =</a:t>
            </a:r>
          </a:p>
          <a:p>
            <a:endParaRPr lang="cs-CZ" sz="2400" dirty="0"/>
          </a:p>
          <a:p>
            <a:r>
              <a:rPr lang="cs-CZ" sz="2400" dirty="0"/>
              <a:t>   </a:t>
            </a:r>
            <a:r>
              <a:rPr lang="cs-CZ" sz="2400" dirty="0" smtClean="0"/>
              <a:t>9 </a:t>
            </a:r>
            <a:r>
              <a:rPr lang="cs-CZ" sz="2400" dirty="0"/>
              <a:t>+10 =</a:t>
            </a:r>
          </a:p>
          <a:p>
            <a:endParaRPr lang="cs-CZ" sz="2400" dirty="0"/>
          </a:p>
          <a:p>
            <a:r>
              <a:rPr lang="cs-CZ" sz="2400" dirty="0"/>
              <a:t>10 +   </a:t>
            </a:r>
            <a:r>
              <a:rPr lang="cs-CZ" sz="2400" dirty="0" smtClean="0"/>
              <a:t>1 </a:t>
            </a:r>
            <a:r>
              <a:rPr lang="cs-CZ" sz="2400" dirty="0"/>
              <a:t>=</a:t>
            </a:r>
          </a:p>
          <a:p>
            <a:endParaRPr lang="cs-CZ" sz="2400" dirty="0" smtClean="0"/>
          </a:p>
          <a:p>
            <a:r>
              <a:rPr lang="cs-CZ" sz="2400" dirty="0"/>
              <a:t>10 +   </a:t>
            </a:r>
            <a:r>
              <a:rPr lang="cs-CZ" sz="2400" dirty="0" smtClean="0"/>
              <a:t>2 </a:t>
            </a:r>
            <a:r>
              <a:rPr lang="cs-CZ" sz="2400" dirty="0"/>
              <a:t>=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6095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15616" y="548680"/>
            <a:ext cx="7056784" cy="792088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4">
                    <a:lumMod val="75000"/>
                  </a:schemeClr>
                </a:solidFill>
              </a:rPr>
              <a:t>Opiš do sešitu a vypočítej.</a:t>
            </a:r>
            <a:endParaRPr lang="cs-CZ" sz="3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Slza 2"/>
          <p:cNvSpPr/>
          <p:nvPr/>
        </p:nvSpPr>
        <p:spPr>
          <a:xfrm>
            <a:off x="1084853" y="1798289"/>
            <a:ext cx="7056784" cy="4752528"/>
          </a:xfrm>
          <a:prstGeom prst="teardrop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55776" y="2492896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03522" y="2204864"/>
            <a:ext cx="223224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10 +  4 = </a:t>
            </a:r>
            <a:r>
              <a:rPr lang="cs-CZ" sz="2400" dirty="0" smtClean="0">
                <a:solidFill>
                  <a:srgbClr val="FF0000"/>
                </a:solidFill>
              </a:rPr>
              <a:t>14</a:t>
            </a:r>
          </a:p>
          <a:p>
            <a:endParaRPr lang="cs-CZ" sz="2400" dirty="0"/>
          </a:p>
          <a:p>
            <a:r>
              <a:rPr lang="cs-CZ" sz="2400" dirty="0" smtClean="0"/>
              <a:t>10 +  7 = </a:t>
            </a:r>
            <a:r>
              <a:rPr lang="cs-CZ" sz="2400" dirty="0" smtClean="0">
                <a:solidFill>
                  <a:srgbClr val="FF0000"/>
                </a:solidFill>
              </a:rPr>
              <a:t>17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   5 +10 = </a:t>
            </a:r>
            <a:r>
              <a:rPr lang="cs-CZ" sz="2400" dirty="0" smtClean="0">
                <a:solidFill>
                  <a:srgbClr val="FF0000"/>
                </a:solidFill>
              </a:rPr>
              <a:t>15</a:t>
            </a:r>
          </a:p>
          <a:p>
            <a:endParaRPr lang="cs-CZ" sz="2400" dirty="0"/>
          </a:p>
          <a:p>
            <a:r>
              <a:rPr lang="cs-CZ" sz="2400" dirty="0" smtClean="0"/>
              <a:t>   3 +10 = </a:t>
            </a:r>
            <a:r>
              <a:rPr lang="cs-CZ" sz="2400" dirty="0" smtClean="0">
                <a:solidFill>
                  <a:srgbClr val="FF0000"/>
                </a:solidFill>
              </a:rPr>
              <a:t>13</a:t>
            </a:r>
          </a:p>
          <a:p>
            <a:endParaRPr lang="cs-CZ" sz="2400" dirty="0"/>
          </a:p>
          <a:p>
            <a:r>
              <a:rPr lang="cs-CZ" sz="2400" dirty="0" smtClean="0"/>
              <a:t>10 +   8 = </a:t>
            </a:r>
            <a:r>
              <a:rPr lang="cs-CZ" sz="2400" dirty="0" smtClean="0">
                <a:solidFill>
                  <a:srgbClr val="FF0000"/>
                </a:solidFill>
              </a:rPr>
              <a:t>18</a:t>
            </a:r>
            <a:r>
              <a:rPr lang="cs-CZ" sz="2400" dirty="0" smtClean="0"/>
              <a:t>  </a:t>
            </a:r>
          </a:p>
          <a:p>
            <a:endParaRPr lang="cs-CZ" sz="2400" dirty="0"/>
          </a:p>
          <a:p>
            <a:r>
              <a:rPr lang="cs-CZ" sz="2400" dirty="0"/>
              <a:t>10 +  </a:t>
            </a:r>
            <a:r>
              <a:rPr lang="cs-CZ" sz="2400" dirty="0" smtClean="0"/>
              <a:t>10 </a:t>
            </a:r>
            <a:r>
              <a:rPr lang="cs-CZ" sz="2400" dirty="0" smtClean="0">
                <a:solidFill>
                  <a:srgbClr val="FF0000"/>
                </a:solidFill>
              </a:rPr>
              <a:t>=20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0830" y="2135213"/>
            <a:ext cx="19442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10 </a:t>
            </a:r>
            <a:r>
              <a:rPr lang="cs-CZ" sz="2400" dirty="0" smtClean="0"/>
              <a:t>+ 10 = </a:t>
            </a:r>
            <a:r>
              <a:rPr lang="cs-CZ" sz="2400" dirty="0" smtClean="0">
                <a:solidFill>
                  <a:srgbClr val="FF0000"/>
                </a:solidFill>
              </a:rPr>
              <a:t>20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/>
          </a:p>
          <a:p>
            <a:r>
              <a:rPr lang="cs-CZ" sz="2400" dirty="0"/>
              <a:t>10 +  </a:t>
            </a:r>
            <a:r>
              <a:rPr lang="cs-CZ" sz="2400" dirty="0" smtClean="0"/>
              <a:t> 5 = </a:t>
            </a:r>
            <a:r>
              <a:rPr lang="cs-CZ" sz="2400" dirty="0" smtClean="0">
                <a:solidFill>
                  <a:srgbClr val="FF0000"/>
                </a:solidFill>
              </a:rPr>
              <a:t>15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/>
          </a:p>
          <a:p>
            <a:r>
              <a:rPr lang="cs-CZ" sz="2400" dirty="0"/>
              <a:t>   </a:t>
            </a:r>
            <a:r>
              <a:rPr lang="cs-CZ" sz="2400" dirty="0" smtClean="0"/>
              <a:t>6 +10 = </a:t>
            </a:r>
            <a:r>
              <a:rPr lang="cs-CZ" sz="2400" dirty="0" smtClean="0">
                <a:solidFill>
                  <a:srgbClr val="FF0000"/>
                </a:solidFill>
              </a:rPr>
              <a:t>16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/>
          </a:p>
          <a:p>
            <a:r>
              <a:rPr lang="cs-CZ" sz="2400" dirty="0"/>
              <a:t>   </a:t>
            </a:r>
            <a:r>
              <a:rPr lang="cs-CZ" sz="2400" dirty="0" smtClean="0"/>
              <a:t>9 +10 = </a:t>
            </a:r>
            <a:r>
              <a:rPr lang="cs-CZ" sz="2400" dirty="0" smtClean="0">
                <a:solidFill>
                  <a:srgbClr val="FF0000"/>
                </a:solidFill>
              </a:rPr>
              <a:t>19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/>
          </a:p>
          <a:p>
            <a:r>
              <a:rPr lang="cs-CZ" sz="2400" dirty="0"/>
              <a:t>10 +   </a:t>
            </a:r>
            <a:r>
              <a:rPr lang="cs-CZ" sz="2400" dirty="0" smtClean="0"/>
              <a:t>1 = </a:t>
            </a:r>
            <a:r>
              <a:rPr lang="cs-CZ" sz="2400" dirty="0" smtClean="0">
                <a:solidFill>
                  <a:srgbClr val="FF0000"/>
                </a:solidFill>
              </a:rPr>
              <a:t>11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 smtClean="0"/>
          </a:p>
          <a:p>
            <a:r>
              <a:rPr lang="cs-CZ" sz="2400" dirty="0"/>
              <a:t>10 + </a:t>
            </a:r>
            <a:r>
              <a:rPr lang="cs-CZ" sz="2400" dirty="0" smtClean="0"/>
              <a:t>  2 = </a:t>
            </a:r>
            <a:r>
              <a:rPr lang="cs-CZ" sz="2400" dirty="0" smtClean="0">
                <a:solidFill>
                  <a:srgbClr val="FF0000"/>
                </a:solidFill>
              </a:rPr>
              <a:t>12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784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5170" y="620688"/>
            <a:ext cx="35725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Ilustrace: </a:t>
            </a:r>
            <a:r>
              <a:rPr lang="cs-CZ" dirty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95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304</TotalTime>
  <Words>306</Words>
  <Application>Microsoft Office PowerPoint</Application>
  <PresentationFormat>Předvádění na obrazovce (4:3)</PresentationFormat>
  <Paragraphs>92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Uzlíková</cp:lastModifiedBy>
  <cp:revision>35</cp:revision>
  <dcterms:created xsi:type="dcterms:W3CDTF">2011-08-21T15:31:45Z</dcterms:created>
  <dcterms:modified xsi:type="dcterms:W3CDTF">2012-05-12T14:11:54Z</dcterms:modified>
</cp:coreProperties>
</file>