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6" r:id="rId2"/>
    <p:sldId id="264" r:id="rId3"/>
    <p:sldId id="257" r:id="rId4"/>
    <p:sldId id="258" r:id="rId5"/>
    <p:sldId id="259" r:id="rId6"/>
    <p:sldId id="260" r:id="rId7"/>
    <p:sldId id="262" r:id="rId8"/>
    <p:sldId id="263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5F97"/>
    <a:srgbClr val="C907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78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VY_42_INOVACE_32_ODČÍTÁNÍ  0-20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 Odčítání  0-20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VY_42_INOVACE_32_ODČÍTÁNÍ  0-20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 Odčítání  0-20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4867974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1.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Odčítání </a:t>
            </a:r>
            <a:r>
              <a:rPr lang="cs-CZ" sz="2400" dirty="0">
                <a:latin typeface="+mj-lt"/>
                <a:cs typeface="Times New Roman" pitchFamily="18" charset="0"/>
              </a:rPr>
              <a:t>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čísel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v oboru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 0-20</a:t>
            </a: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na interaktivní tabuli, tisk jednotlivých částí  (pero, sešit)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interaktivní tabule</a:t>
            </a:r>
          </a:p>
          <a:p>
            <a:pPr algn="ctr"/>
            <a:r>
              <a:rPr lang="cs-CZ" sz="2400" dirty="0" smtClean="0">
                <a:latin typeface="+mj-lt"/>
                <a:cs typeface="Times New Roman" pitchFamily="18" charset="0"/>
              </a:rPr>
              <a:t>    a její využití </a:t>
            </a:r>
            <a:r>
              <a:rPr lang="cs-CZ" sz="2400" dirty="0">
                <a:latin typeface="+mj-lt"/>
                <a:cs typeface="Times New Roman" pitchFamily="18" charset="0"/>
              </a:rPr>
              <a:t>k rozvoji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matematických  dovedností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27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497285"/>
            <a:ext cx="5760640" cy="7920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Zapiš číslo podle daného návodu.</a:t>
            </a:r>
            <a:endParaRPr lang="cs-CZ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223914" y="1916832"/>
            <a:ext cx="5616624" cy="3600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11       3        15        10       13         6         14         12      </a:t>
            </a:r>
            <a:endParaRPr lang="cs-CZ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223914" y="2294992"/>
            <a:ext cx="5616624" cy="3600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95722" y="2294992"/>
            <a:ext cx="1728192" cy="3600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O  4  VĚTŠÍ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223914" y="3370870"/>
            <a:ext cx="5616624" cy="3600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14       6        18        15       16         5         19         </a:t>
            </a:r>
            <a:r>
              <a:rPr lang="cs-CZ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cs-CZ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      </a:t>
            </a:r>
            <a:endParaRPr lang="cs-CZ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223914" y="3749030"/>
            <a:ext cx="5616624" cy="3600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95722" y="3749030"/>
            <a:ext cx="1728192" cy="3600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O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3  MENŠÍ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191544" y="4941168"/>
            <a:ext cx="5616624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18       9        20        15       10         17         16           19      </a:t>
            </a:r>
            <a:endParaRPr lang="cs-CZ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191544" y="5319328"/>
            <a:ext cx="5616624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63352" y="5319328"/>
            <a:ext cx="1728192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O  5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 MENŠÍ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81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497285"/>
            <a:ext cx="5760640" cy="7920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Zapiš číslo podle daného návodu.</a:t>
            </a:r>
            <a:endParaRPr lang="cs-CZ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223914" y="1916832"/>
            <a:ext cx="5616624" cy="3600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11       3        15        10       13         6         14         12      </a:t>
            </a:r>
            <a:endParaRPr lang="cs-CZ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223914" y="2294992"/>
            <a:ext cx="5616624" cy="3600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FF0000"/>
                </a:solidFill>
              </a:rPr>
              <a:t>15       7        19        14       17       10         18         16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95722" y="2294992"/>
            <a:ext cx="1728192" cy="3600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O  4  VĚTŠÍ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223914" y="3370870"/>
            <a:ext cx="5616624" cy="3600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14       6        18        15       16         5         19         </a:t>
            </a:r>
            <a:r>
              <a:rPr lang="cs-CZ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cs-CZ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      </a:t>
            </a:r>
            <a:endParaRPr lang="cs-CZ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223914" y="3749030"/>
            <a:ext cx="5616624" cy="3600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FF0000"/>
                </a:solidFill>
              </a:rPr>
              <a:t>11       3        15        12       13         2         16         17 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95722" y="3749030"/>
            <a:ext cx="1728192" cy="3600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O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3  MENŠÍ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191544" y="4941168"/>
            <a:ext cx="5616624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18       9        20        15       10         17         16           19      </a:t>
            </a:r>
            <a:endParaRPr lang="cs-CZ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191544" y="5319328"/>
            <a:ext cx="5616624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FF0000"/>
                </a:solidFill>
              </a:rPr>
              <a:t>13       4        15        10         5         12         11           14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63352" y="5319328"/>
            <a:ext cx="1728192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O  5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 MENŠÍ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18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2848346"/>
            <a:ext cx="566775" cy="33599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547664" y="2848347"/>
            <a:ext cx="576064" cy="335993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142009" y="476672"/>
            <a:ext cx="4968552" cy="86409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DOPLŇ  DRUHÉ  ČÍSLO.                    VÝSLEDEK JE VE STŘEŠE.</a:t>
            </a:r>
            <a:endParaRPr lang="cs-CZ" sz="2800" dirty="0"/>
          </a:p>
        </p:txBody>
      </p:sp>
      <p:sp>
        <p:nvSpPr>
          <p:cNvPr id="5" name="Rovnoramenný trojúhelník 4"/>
          <p:cNvSpPr/>
          <p:nvPr/>
        </p:nvSpPr>
        <p:spPr>
          <a:xfrm>
            <a:off x="791469" y="1840235"/>
            <a:ext cx="1584176" cy="1008112"/>
          </a:xfrm>
          <a:prstGeom prst="triangle">
            <a:avLst/>
          </a:prstGeom>
          <a:solidFill>
            <a:srgbClr val="C907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762189" y="3006451"/>
            <a:ext cx="566775" cy="32018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338253" y="3006452"/>
            <a:ext cx="576064" cy="32018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__ 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3582058" y="1998340"/>
            <a:ext cx="1584176" cy="1008112"/>
          </a:xfrm>
          <a:prstGeom prst="triangle">
            <a:avLst/>
          </a:prstGeom>
          <a:solidFill>
            <a:srgbClr val="C907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948264" y="3006452"/>
            <a:ext cx="566775" cy="32018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13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17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15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19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12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  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24328" y="3006452"/>
            <a:ext cx="576064" cy="32018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__ 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__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Rovnoramenný trojúhelník 10"/>
          <p:cNvSpPr/>
          <p:nvPr/>
        </p:nvSpPr>
        <p:spPr>
          <a:xfrm>
            <a:off x="6768133" y="1998340"/>
            <a:ext cx="1584176" cy="1008112"/>
          </a:xfrm>
          <a:prstGeom prst="triangle">
            <a:avLst/>
          </a:prstGeom>
          <a:solidFill>
            <a:srgbClr val="C907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3068960"/>
            <a:ext cx="4320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</a:p>
          <a:p>
            <a:endParaRPr lang="cs-CZ" dirty="0"/>
          </a:p>
          <a:p>
            <a:r>
              <a:rPr lang="cs-CZ" dirty="0" smtClean="0"/>
              <a:t>14</a:t>
            </a:r>
          </a:p>
          <a:p>
            <a:endParaRPr lang="cs-CZ" dirty="0"/>
          </a:p>
          <a:p>
            <a:r>
              <a:rPr lang="cs-CZ" dirty="0" smtClean="0"/>
              <a:t>19</a:t>
            </a:r>
          </a:p>
          <a:p>
            <a:endParaRPr lang="cs-CZ" dirty="0"/>
          </a:p>
          <a:p>
            <a:r>
              <a:rPr lang="cs-CZ" dirty="0" smtClean="0"/>
              <a:t>13</a:t>
            </a:r>
          </a:p>
          <a:p>
            <a:endParaRPr lang="cs-CZ" dirty="0"/>
          </a:p>
          <a:p>
            <a:r>
              <a:rPr lang="cs-CZ" dirty="0" smtClean="0"/>
              <a:t>16</a:t>
            </a:r>
          </a:p>
          <a:p>
            <a:endParaRPr lang="cs-CZ" dirty="0"/>
          </a:p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83557" y="3068960"/>
            <a:ext cx="46816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 </a:t>
            </a:r>
          </a:p>
          <a:p>
            <a:endParaRPr lang="cs-CZ" dirty="0"/>
          </a:p>
          <a:p>
            <a:r>
              <a:rPr lang="cs-CZ" dirty="0" smtClean="0"/>
              <a:t>__</a:t>
            </a:r>
          </a:p>
          <a:p>
            <a:endParaRPr lang="cs-CZ" dirty="0"/>
          </a:p>
          <a:p>
            <a:r>
              <a:rPr lang="cs-CZ" dirty="0" smtClean="0"/>
              <a:t>__</a:t>
            </a:r>
          </a:p>
          <a:p>
            <a:endParaRPr lang="cs-CZ" dirty="0"/>
          </a:p>
          <a:p>
            <a:r>
              <a:rPr lang="cs-CZ" dirty="0" smtClean="0"/>
              <a:t>__</a:t>
            </a:r>
          </a:p>
          <a:p>
            <a:endParaRPr lang="cs-CZ" dirty="0"/>
          </a:p>
          <a:p>
            <a:r>
              <a:rPr lang="cs-CZ" dirty="0" smtClean="0"/>
              <a:t>__</a:t>
            </a:r>
          </a:p>
          <a:p>
            <a:endParaRPr lang="cs-CZ" dirty="0"/>
          </a:p>
          <a:p>
            <a:r>
              <a:rPr lang="cs-CZ" dirty="0" smtClean="0"/>
              <a:t>__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1259632" y="2132856"/>
            <a:ext cx="648072" cy="66216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20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7230014" y="2307753"/>
            <a:ext cx="648072" cy="66216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20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045576" y="2291742"/>
            <a:ext cx="648072" cy="66216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20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36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2848346"/>
            <a:ext cx="566775" cy="33599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547664" y="2848347"/>
            <a:ext cx="576064" cy="335993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142009" y="476672"/>
            <a:ext cx="4968552" cy="86409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DOPLŇ  DRUHÉ  ČÍSLO.                    VÝSLEDEK JE VE STŘEŠE.</a:t>
            </a:r>
            <a:endParaRPr lang="cs-CZ" sz="2800" dirty="0"/>
          </a:p>
        </p:txBody>
      </p:sp>
      <p:sp>
        <p:nvSpPr>
          <p:cNvPr id="5" name="Rovnoramenný trojúhelník 4"/>
          <p:cNvSpPr/>
          <p:nvPr/>
        </p:nvSpPr>
        <p:spPr>
          <a:xfrm>
            <a:off x="791469" y="1840235"/>
            <a:ext cx="1584176" cy="1008112"/>
          </a:xfrm>
          <a:prstGeom prst="triangle">
            <a:avLst/>
          </a:prstGeom>
          <a:solidFill>
            <a:srgbClr val="C907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762189" y="3006451"/>
            <a:ext cx="566775" cy="32018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13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17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15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12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20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338253" y="3006452"/>
            <a:ext cx="576064" cy="32018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FF0000"/>
                </a:solidFill>
              </a:rPr>
              <a:t>  7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>3  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>1  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>8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3582058" y="1998340"/>
            <a:ext cx="1584176" cy="1008112"/>
          </a:xfrm>
          <a:prstGeom prst="triangle">
            <a:avLst/>
          </a:prstGeom>
          <a:solidFill>
            <a:srgbClr val="C907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948264" y="3006452"/>
            <a:ext cx="566775" cy="32018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>
                <a:solidFill>
                  <a:schemeClr val="tx1"/>
                </a:solidFill>
              </a:rPr>
              <a:t>13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17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15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19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12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  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24328" y="3006452"/>
            <a:ext cx="576064" cy="32018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rgbClr val="FF0000"/>
                </a:solidFill>
              </a:rPr>
              <a:t>   7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 3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 5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 1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 8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20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Rovnoramenný trojúhelník 10"/>
          <p:cNvSpPr/>
          <p:nvPr/>
        </p:nvSpPr>
        <p:spPr>
          <a:xfrm>
            <a:off x="6768133" y="1998340"/>
            <a:ext cx="1584176" cy="1008112"/>
          </a:xfrm>
          <a:prstGeom prst="triangle">
            <a:avLst/>
          </a:prstGeom>
          <a:solidFill>
            <a:srgbClr val="C9071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3068960"/>
            <a:ext cx="4320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</a:p>
          <a:p>
            <a:endParaRPr lang="cs-CZ" dirty="0"/>
          </a:p>
          <a:p>
            <a:r>
              <a:rPr lang="cs-CZ" dirty="0" smtClean="0"/>
              <a:t>14</a:t>
            </a:r>
          </a:p>
          <a:p>
            <a:endParaRPr lang="cs-CZ" dirty="0"/>
          </a:p>
          <a:p>
            <a:r>
              <a:rPr lang="cs-CZ" dirty="0" smtClean="0"/>
              <a:t>19</a:t>
            </a:r>
          </a:p>
          <a:p>
            <a:endParaRPr lang="cs-CZ" dirty="0"/>
          </a:p>
          <a:p>
            <a:r>
              <a:rPr lang="cs-CZ" dirty="0" smtClean="0"/>
              <a:t>13</a:t>
            </a:r>
          </a:p>
          <a:p>
            <a:endParaRPr lang="cs-CZ" dirty="0"/>
          </a:p>
          <a:p>
            <a:r>
              <a:rPr lang="cs-CZ" dirty="0" smtClean="0"/>
              <a:t>16</a:t>
            </a:r>
          </a:p>
          <a:p>
            <a:endParaRPr lang="cs-CZ" dirty="0"/>
          </a:p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83557" y="3068960"/>
            <a:ext cx="46816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 9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6  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1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7  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4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10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1259632" y="2132856"/>
            <a:ext cx="648072" cy="66216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20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7230014" y="2307753"/>
            <a:ext cx="648072" cy="66216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20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045576" y="2291742"/>
            <a:ext cx="648072" cy="66216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20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3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404664"/>
            <a:ext cx="8208912" cy="6192688"/>
          </a:xfrm>
          <a:prstGeom prst="rect">
            <a:avLst/>
          </a:prstGeom>
          <a:gradFill flip="none" rotWithShape="1">
            <a:gsLst>
              <a:gs pos="0">
                <a:srgbClr val="AD5F97">
                  <a:tint val="66000"/>
                  <a:satMod val="160000"/>
                </a:srgbClr>
              </a:gs>
              <a:gs pos="50000">
                <a:srgbClr val="AD5F97">
                  <a:tint val="44500"/>
                  <a:satMod val="160000"/>
                </a:srgbClr>
              </a:gs>
              <a:gs pos="100000">
                <a:srgbClr val="AD5F97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ů 3"/>
          <p:cNvSpPr/>
          <p:nvPr/>
        </p:nvSpPr>
        <p:spPr>
          <a:xfrm>
            <a:off x="827584" y="764704"/>
            <a:ext cx="7776864" cy="792088"/>
          </a:xfrm>
          <a:prstGeom prst="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OPIŠ  A  VYPOČÍTEJ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43608" y="2656944"/>
            <a:ext cx="2088232" cy="34163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71900" y="2060848"/>
            <a:ext cx="2088232" cy="370435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300192" y="2564904"/>
            <a:ext cx="2088232" cy="35083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__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-  8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= 10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__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-  6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= 10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__ - 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2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= 10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__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-  9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= 10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__ -20 =  0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67664" y="2656944"/>
            <a:ext cx="17281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18 -  8 = __</a:t>
            </a:r>
          </a:p>
          <a:p>
            <a:endParaRPr lang="cs-CZ" sz="2400" dirty="0"/>
          </a:p>
          <a:p>
            <a:r>
              <a:rPr lang="cs-CZ" sz="2400" dirty="0" smtClean="0"/>
              <a:t>16 -  6 = __</a:t>
            </a:r>
          </a:p>
          <a:p>
            <a:endParaRPr lang="cs-CZ" sz="2400" dirty="0"/>
          </a:p>
          <a:p>
            <a:r>
              <a:rPr lang="cs-CZ" sz="2400" dirty="0" smtClean="0"/>
              <a:t>12 -  2 = __</a:t>
            </a:r>
          </a:p>
          <a:p>
            <a:endParaRPr lang="cs-CZ" sz="2400" dirty="0"/>
          </a:p>
          <a:p>
            <a:r>
              <a:rPr lang="cs-CZ" sz="2400" dirty="0" smtClean="0"/>
              <a:t>19 -  9 = __</a:t>
            </a:r>
          </a:p>
          <a:p>
            <a:endParaRPr lang="cs-CZ" sz="2400" dirty="0"/>
          </a:p>
          <a:p>
            <a:r>
              <a:rPr lang="cs-CZ" sz="2400" dirty="0" smtClean="0"/>
              <a:t>20 -20 = __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2182024"/>
            <a:ext cx="17281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</a:t>
            </a:r>
            <a:r>
              <a:rPr lang="cs-CZ" sz="2400" dirty="0"/>
              <a:t> </a:t>
            </a:r>
            <a:r>
              <a:rPr lang="cs-CZ" sz="2400" dirty="0" smtClean="0"/>
              <a:t>- __ =  10</a:t>
            </a:r>
          </a:p>
          <a:p>
            <a:endParaRPr lang="cs-CZ" sz="2400" dirty="0"/>
          </a:p>
          <a:p>
            <a:r>
              <a:rPr lang="cs-CZ" sz="2400" dirty="0" smtClean="0"/>
              <a:t>15 - __ =  10</a:t>
            </a:r>
          </a:p>
          <a:p>
            <a:endParaRPr lang="cs-CZ" sz="2400" dirty="0"/>
          </a:p>
          <a:p>
            <a:r>
              <a:rPr lang="cs-CZ" sz="2400" dirty="0" smtClean="0"/>
              <a:t>17 - __ =  10</a:t>
            </a:r>
          </a:p>
          <a:p>
            <a:endParaRPr lang="cs-CZ" sz="2400" dirty="0"/>
          </a:p>
          <a:p>
            <a:r>
              <a:rPr lang="cs-CZ" sz="2400" dirty="0" smtClean="0"/>
              <a:t>20 - __ =  10</a:t>
            </a:r>
          </a:p>
          <a:p>
            <a:endParaRPr lang="cs-CZ" sz="2400" dirty="0"/>
          </a:p>
          <a:p>
            <a:r>
              <a:rPr lang="cs-CZ" sz="2400" dirty="0" smtClean="0"/>
              <a:t>11 - __ =  10</a:t>
            </a:r>
          </a:p>
        </p:txBody>
      </p:sp>
    </p:spTree>
    <p:extLst>
      <p:ext uri="{BB962C8B-B14F-4D97-AF65-F5344CB8AC3E}">
        <p14:creationId xmlns:p14="http://schemas.microsoft.com/office/powerpoint/2010/main" val="321453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404664"/>
            <a:ext cx="8208912" cy="6192688"/>
          </a:xfrm>
          <a:prstGeom prst="rect">
            <a:avLst/>
          </a:prstGeom>
          <a:gradFill flip="none" rotWithShape="1">
            <a:gsLst>
              <a:gs pos="0">
                <a:srgbClr val="AD5F97">
                  <a:tint val="66000"/>
                  <a:satMod val="160000"/>
                </a:srgbClr>
              </a:gs>
              <a:gs pos="50000">
                <a:srgbClr val="AD5F97">
                  <a:tint val="44500"/>
                  <a:satMod val="160000"/>
                </a:srgbClr>
              </a:gs>
              <a:gs pos="100000">
                <a:srgbClr val="AD5F97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ů 3"/>
          <p:cNvSpPr/>
          <p:nvPr/>
        </p:nvSpPr>
        <p:spPr>
          <a:xfrm>
            <a:off x="827584" y="764704"/>
            <a:ext cx="7776864" cy="792088"/>
          </a:xfrm>
          <a:prstGeom prst="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OPIŠ  A  VYPOČÍTEJ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43608" y="2656944"/>
            <a:ext cx="2088232" cy="34163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71900" y="2060848"/>
            <a:ext cx="2088232" cy="370435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300192" y="2564904"/>
            <a:ext cx="2088232" cy="35083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0000"/>
                </a:solidFill>
              </a:rPr>
              <a:t>18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-  8 = 10</a:t>
            </a:r>
          </a:p>
          <a:p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16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-  6 = 10</a:t>
            </a:r>
          </a:p>
          <a:p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12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-  2 = 10</a:t>
            </a:r>
          </a:p>
          <a:p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19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-  9 = 10</a:t>
            </a:r>
          </a:p>
          <a:p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-20 =  0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67664" y="2656944"/>
            <a:ext cx="17281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18 -  8 = </a:t>
            </a:r>
            <a:r>
              <a:rPr lang="cs-CZ" sz="2400" dirty="0" smtClean="0">
                <a:solidFill>
                  <a:srgbClr val="FF0000"/>
                </a:solidFill>
              </a:rPr>
              <a:t>10</a:t>
            </a:r>
            <a:r>
              <a:rPr lang="cs-CZ" sz="2400" dirty="0" smtClean="0"/>
              <a:t> </a:t>
            </a:r>
          </a:p>
          <a:p>
            <a:endParaRPr lang="cs-CZ" sz="2400" dirty="0"/>
          </a:p>
          <a:p>
            <a:r>
              <a:rPr lang="cs-CZ" sz="2400" dirty="0" smtClean="0"/>
              <a:t>16 -  6 = </a:t>
            </a:r>
            <a:r>
              <a:rPr lang="cs-CZ" sz="2400" dirty="0">
                <a:solidFill>
                  <a:srgbClr val="FF0000"/>
                </a:solidFill>
              </a:rPr>
              <a:t>10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12 -  2 = </a:t>
            </a:r>
            <a:r>
              <a:rPr lang="cs-CZ" sz="2400" dirty="0">
                <a:solidFill>
                  <a:srgbClr val="FF0000"/>
                </a:solidFill>
              </a:rPr>
              <a:t>10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19 -  9 = </a:t>
            </a:r>
            <a:r>
              <a:rPr lang="cs-CZ" sz="2400" dirty="0">
                <a:solidFill>
                  <a:srgbClr val="FF0000"/>
                </a:solidFill>
              </a:rPr>
              <a:t>10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20 -20 = </a:t>
            </a:r>
            <a:r>
              <a:rPr lang="cs-CZ" sz="2400" dirty="0">
                <a:solidFill>
                  <a:srgbClr val="FF0000"/>
                </a:solidFill>
              </a:rPr>
              <a:t>10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2182024"/>
            <a:ext cx="17281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</a:t>
            </a:r>
            <a:r>
              <a:rPr lang="cs-CZ" sz="2400" dirty="0"/>
              <a:t> </a:t>
            </a:r>
            <a:r>
              <a:rPr lang="cs-CZ" sz="2400" dirty="0" smtClean="0"/>
              <a:t>- 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/>
              <a:t> =  10</a:t>
            </a:r>
          </a:p>
          <a:p>
            <a:endParaRPr lang="cs-CZ" sz="2400" dirty="0"/>
          </a:p>
          <a:p>
            <a:r>
              <a:rPr lang="cs-CZ" sz="2400" dirty="0" smtClean="0"/>
              <a:t>15 - 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r>
              <a:rPr lang="cs-CZ" sz="2400" dirty="0" smtClean="0"/>
              <a:t> =  10</a:t>
            </a:r>
          </a:p>
          <a:p>
            <a:endParaRPr lang="cs-CZ" sz="2400" dirty="0"/>
          </a:p>
          <a:p>
            <a:r>
              <a:rPr lang="cs-CZ" sz="2400" dirty="0" smtClean="0"/>
              <a:t>17 -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7</a:t>
            </a:r>
            <a:r>
              <a:rPr lang="cs-CZ" sz="2400" dirty="0" smtClean="0"/>
              <a:t> =  10</a:t>
            </a:r>
          </a:p>
          <a:p>
            <a:endParaRPr lang="cs-CZ" sz="2400" dirty="0"/>
          </a:p>
          <a:p>
            <a:r>
              <a:rPr lang="cs-CZ" sz="2400" dirty="0" smtClean="0"/>
              <a:t>20 -</a:t>
            </a:r>
            <a:r>
              <a:rPr lang="cs-CZ" sz="2400" dirty="0" smtClean="0">
                <a:solidFill>
                  <a:srgbClr val="FF0000"/>
                </a:solidFill>
              </a:rPr>
              <a:t>10</a:t>
            </a:r>
            <a:r>
              <a:rPr lang="cs-CZ" sz="2400" dirty="0" smtClean="0"/>
              <a:t> =  10</a:t>
            </a:r>
          </a:p>
          <a:p>
            <a:endParaRPr lang="cs-CZ" sz="2400" dirty="0"/>
          </a:p>
          <a:p>
            <a:r>
              <a:rPr lang="cs-CZ" sz="2400" dirty="0" smtClean="0"/>
              <a:t>11 -  </a:t>
            </a:r>
            <a:r>
              <a:rPr lang="cs-CZ" sz="2400" dirty="0" smtClean="0">
                <a:solidFill>
                  <a:srgbClr val="FF0000"/>
                </a:solidFill>
              </a:rPr>
              <a:t>1 </a:t>
            </a:r>
            <a:r>
              <a:rPr lang="cs-CZ" sz="2400" dirty="0" smtClean="0"/>
              <a:t>=  10</a:t>
            </a:r>
          </a:p>
        </p:txBody>
      </p:sp>
    </p:spTree>
    <p:extLst>
      <p:ext uri="{BB962C8B-B14F-4D97-AF65-F5344CB8AC3E}">
        <p14:creationId xmlns:p14="http://schemas.microsoft.com/office/powerpoint/2010/main" val="272088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11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467</Words>
  <Application>Microsoft Office PowerPoint</Application>
  <PresentationFormat>Předvádění na obrazovce (4:3)</PresentationFormat>
  <Paragraphs>233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Uzlíková</cp:lastModifiedBy>
  <cp:revision>34</cp:revision>
  <dcterms:created xsi:type="dcterms:W3CDTF">2011-08-21T15:31:45Z</dcterms:created>
  <dcterms:modified xsi:type="dcterms:W3CDTF">2012-05-12T20:52:52Z</dcterms:modified>
</cp:coreProperties>
</file>