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1" r:id="rId6"/>
    <p:sldId id="262" r:id="rId7"/>
    <p:sldId id="265" r:id="rId8"/>
    <p:sldId id="264" r:id="rId9"/>
    <p:sldId id="273" r:id="rId10"/>
    <p:sldId id="269" r:id="rId11"/>
    <p:sldId id="270" r:id="rId12"/>
    <p:sldId id="27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E1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-1416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Radmila Uzlíková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VY_42_INOVACE_33_TĚLESA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Tělesa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Matematika  pro  1.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C2F725-2711-4345-A6B1-4B80423BCC6E}" type="presOf" srcId="{C73C7642-F245-4585-8F88-243F9FAEF6CA}" destId="{AA41A67C-3D3F-4AE9-9E0F-5D7F7BB2E74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66A667B1-4EA5-4400-8315-181ED252624E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AF217096-F5A3-4468-8492-0DCA7C9B20C2}" type="presOf" srcId="{C73C7642-F245-4585-8F88-243F9FAEF6CA}" destId="{97289DF2-90F4-4EC2-A9FC-633B00BAB610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B8177938-1461-4EDF-BB64-998F246FA169}" type="presOf" srcId="{DAEA276B-ECF9-46F6-A7D3-4693B2D32BC4}" destId="{F69A1436-182C-465B-AD7F-FE48E0C090C1}" srcOrd="1" destOrd="0" presId="urn:microsoft.com/office/officeart/2005/8/layout/target3"/>
    <dgm:cxn modelId="{7F6FC14B-ACDE-4623-8C45-909FFAB49C2E}" type="presOf" srcId="{DAEA276B-ECF9-46F6-A7D3-4693B2D32BC4}" destId="{CDED6FE3-AD8F-4ACC-B6B8-710EDDD97598}" srcOrd="0" destOrd="0" presId="urn:microsoft.com/office/officeart/2005/8/layout/target3"/>
    <dgm:cxn modelId="{F529B15F-D08C-400B-9BB5-3ABBA801495E}" type="presOf" srcId="{FBBFC3EA-9D9D-4F3A-BEA6-9C2C0E46BF20}" destId="{643EA938-EDE0-4533-ACCC-D2BD6F3A527C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411134E7-3B82-465D-AD17-99BB59E1381A}" type="presOf" srcId="{EBC41103-E2E5-4D48-9B4B-425520D3D098}" destId="{F969C235-9271-4D34-B740-D627A121CAD0}" srcOrd="1" destOrd="0" presId="urn:microsoft.com/office/officeart/2005/8/layout/target3"/>
    <dgm:cxn modelId="{81A7B642-A2D5-4321-AD97-5B37C329C725}" type="presOf" srcId="{FBBFC3EA-9D9D-4F3A-BEA6-9C2C0E46BF20}" destId="{832BF48F-0145-4429-9E02-8FCA946CCE9E}" srcOrd="1" destOrd="0" presId="urn:microsoft.com/office/officeart/2005/8/layout/target3"/>
    <dgm:cxn modelId="{EF495DD3-DE1F-4958-A07F-553BD7FB47DD}" type="presOf" srcId="{39F8B381-5807-488E-AC22-73DD4140ED4A}" destId="{71045F8C-00FA-488E-A7BD-E2E6753D979D}" srcOrd="0" destOrd="0" presId="urn:microsoft.com/office/officeart/2005/8/layout/target3"/>
    <dgm:cxn modelId="{9C06EC08-20A3-45E3-9ACB-40B417DEA1C4}" type="presOf" srcId="{019433A1-1324-4DE1-9E6F-32B851095F74}" destId="{E7297F21-D4FD-4A41-AE58-814D01A6B5E7}" srcOrd="1" destOrd="0" presId="urn:microsoft.com/office/officeart/2005/8/layout/target3"/>
    <dgm:cxn modelId="{05271B77-BA25-44D2-AE52-5886C74EE53C}" type="presOf" srcId="{445C7998-7549-48B0-BD68-D4F0167F02E5}" destId="{BC35EE03-4121-4EF9-923D-7CB6D30D358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9FBCED1D-2E4E-4764-9D33-4C7598C40378}" type="presOf" srcId="{019433A1-1324-4DE1-9E6F-32B851095F74}" destId="{A3817367-F2BC-482F-8832-FA00B51DCCF3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91695834-ABBF-4A9F-A742-82B811E9F7C3}" type="presOf" srcId="{445C7998-7549-48B0-BD68-D4F0167F02E5}" destId="{4D19AB04-24FA-40C2-B203-52AE3D15E171}" srcOrd="1" destOrd="0" presId="urn:microsoft.com/office/officeart/2005/8/layout/target3"/>
    <dgm:cxn modelId="{9978D479-69B3-447F-96D7-A22C82298E5D}" type="presParOf" srcId="{71045F8C-00FA-488E-A7BD-E2E6753D979D}" destId="{3577EC6B-C980-4F34-8C69-4365E7B8FC8C}" srcOrd="0" destOrd="0" presId="urn:microsoft.com/office/officeart/2005/8/layout/target3"/>
    <dgm:cxn modelId="{D5CB9797-166E-4EC3-976A-4215C41FC439}" type="presParOf" srcId="{71045F8C-00FA-488E-A7BD-E2E6753D979D}" destId="{6940EB87-DC1D-4BC3-9408-9AC2E1FFC039}" srcOrd="1" destOrd="0" presId="urn:microsoft.com/office/officeart/2005/8/layout/target3"/>
    <dgm:cxn modelId="{50BC5D7B-8BA1-4365-A6E4-A0DF8FEF3B25}" type="presParOf" srcId="{71045F8C-00FA-488E-A7BD-E2E6753D979D}" destId="{BC35EE03-4121-4EF9-923D-7CB6D30D358D}" srcOrd="2" destOrd="0" presId="urn:microsoft.com/office/officeart/2005/8/layout/target3"/>
    <dgm:cxn modelId="{668BF183-0E67-4229-97C3-AE01CE3922BF}" type="presParOf" srcId="{71045F8C-00FA-488E-A7BD-E2E6753D979D}" destId="{C95EEA27-3CBF-4645-A92D-9D8AF5C1CBFC}" srcOrd="3" destOrd="0" presId="urn:microsoft.com/office/officeart/2005/8/layout/target3"/>
    <dgm:cxn modelId="{4C8E9051-8881-44CE-B39C-41BCDF212CC6}" type="presParOf" srcId="{71045F8C-00FA-488E-A7BD-E2E6753D979D}" destId="{851BB866-B6AE-4566-893F-4C635BA974FC}" srcOrd="4" destOrd="0" presId="urn:microsoft.com/office/officeart/2005/8/layout/target3"/>
    <dgm:cxn modelId="{50F636AD-DADB-4B84-BCFC-86D3F6F23EBD}" type="presParOf" srcId="{71045F8C-00FA-488E-A7BD-E2E6753D979D}" destId="{643EA938-EDE0-4533-ACCC-D2BD6F3A527C}" srcOrd="5" destOrd="0" presId="urn:microsoft.com/office/officeart/2005/8/layout/target3"/>
    <dgm:cxn modelId="{AE11E2FC-C419-4C19-BD0C-BB580D8E45A2}" type="presParOf" srcId="{71045F8C-00FA-488E-A7BD-E2E6753D979D}" destId="{92F31B18-D66D-4CC7-89B9-378928DE877D}" srcOrd="6" destOrd="0" presId="urn:microsoft.com/office/officeart/2005/8/layout/target3"/>
    <dgm:cxn modelId="{2B0844B5-3074-4C6A-A65D-C032B3E905CC}" type="presParOf" srcId="{71045F8C-00FA-488E-A7BD-E2E6753D979D}" destId="{902074E1-B931-4618-97F1-FADBE82E9C3C}" srcOrd="7" destOrd="0" presId="urn:microsoft.com/office/officeart/2005/8/layout/target3"/>
    <dgm:cxn modelId="{2463C499-FCD0-4041-A87D-48D37536B499}" type="presParOf" srcId="{71045F8C-00FA-488E-A7BD-E2E6753D979D}" destId="{A3817367-F2BC-482F-8832-FA00B51DCCF3}" srcOrd="8" destOrd="0" presId="urn:microsoft.com/office/officeart/2005/8/layout/target3"/>
    <dgm:cxn modelId="{E09EB641-B486-4DEA-BBDA-4769A6B9BDF2}" type="presParOf" srcId="{71045F8C-00FA-488E-A7BD-E2E6753D979D}" destId="{626ABFF6-56C8-4386-B662-68EC364EED9D}" srcOrd="9" destOrd="0" presId="urn:microsoft.com/office/officeart/2005/8/layout/target3"/>
    <dgm:cxn modelId="{93C54665-DD62-4012-B9D2-B5B91658660A}" type="presParOf" srcId="{71045F8C-00FA-488E-A7BD-E2E6753D979D}" destId="{6DB11F1C-D028-4800-9625-6611CA9DE6D4}" srcOrd="10" destOrd="0" presId="urn:microsoft.com/office/officeart/2005/8/layout/target3"/>
    <dgm:cxn modelId="{3A20E82A-4164-4EAA-BC8D-399BACE6241F}" type="presParOf" srcId="{71045F8C-00FA-488E-A7BD-E2E6753D979D}" destId="{CDED6FE3-AD8F-4ACC-B6B8-710EDDD97598}" srcOrd="11" destOrd="0" presId="urn:microsoft.com/office/officeart/2005/8/layout/target3"/>
    <dgm:cxn modelId="{F6C5CA52-6C1D-4B81-96E0-EBB412B1D652}" type="presParOf" srcId="{71045F8C-00FA-488E-A7BD-E2E6753D979D}" destId="{397AC6D7-84A6-4150-958F-83C92D9ACF38}" srcOrd="12" destOrd="0" presId="urn:microsoft.com/office/officeart/2005/8/layout/target3"/>
    <dgm:cxn modelId="{14EA01B7-42F3-47F2-B364-A257EDA8457A}" type="presParOf" srcId="{71045F8C-00FA-488E-A7BD-E2E6753D979D}" destId="{D7419528-33A6-416D-9E64-B3F7915C5149}" srcOrd="13" destOrd="0" presId="urn:microsoft.com/office/officeart/2005/8/layout/target3"/>
    <dgm:cxn modelId="{378F3CF8-C5D3-4B10-944A-136BC6230E2D}" type="presParOf" srcId="{71045F8C-00FA-488E-A7BD-E2E6753D979D}" destId="{97289DF2-90F4-4EC2-A9FC-633B00BAB610}" srcOrd="14" destOrd="0" presId="urn:microsoft.com/office/officeart/2005/8/layout/target3"/>
    <dgm:cxn modelId="{11F64AE0-3155-4F81-99AD-486222DC7341}" type="presParOf" srcId="{71045F8C-00FA-488E-A7BD-E2E6753D979D}" destId="{234EBA9D-95B4-4C20-A84E-6F65F1085DC6}" srcOrd="15" destOrd="0" presId="urn:microsoft.com/office/officeart/2005/8/layout/target3"/>
    <dgm:cxn modelId="{3659AD1E-3E31-4C60-AA49-3C206743F1F6}" type="presParOf" srcId="{71045F8C-00FA-488E-A7BD-E2E6753D979D}" destId="{12255512-213F-41DF-90A6-8B4CD74A2B52}" srcOrd="16" destOrd="0" presId="urn:microsoft.com/office/officeart/2005/8/layout/target3"/>
    <dgm:cxn modelId="{16D5FCBB-A751-467A-93F9-694F76E75D8B}" type="presParOf" srcId="{71045F8C-00FA-488E-A7BD-E2E6753D979D}" destId="{50C2F88D-8688-44C2-A854-691F34009D3B}" srcOrd="17" destOrd="0" presId="urn:microsoft.com/office/officeart/2005/8/layout/target3"/>
    <dgm:cxn modelId="{9F95536D-44F0-4BD8-B5AE-404B4F784A02}" type="presParOf" srcId="{71045F8C-00FA-488E-A7BD-E2E6753D979D}" destId="{4D19AB04-24FA-40C2-B203-52AE3D15E171}" srcOrd="18" destOrd="0" presId="urn:microsoft.com/office/officeart/2005/8/layout/target3"/>
    <dgm:cxn modelId="{784E6872-DB5C-4919-8152-AFBBB4D91D2E}" type="presParOf" srcId="{71045F8C-00FA-488E-A7BD-E2E6753D979D}" destId="{832BF48F-0145-4429-9E02-8FCA946CCE9E}" srcOrd="19" destOrd="0" presId="urn:microsoft.com/office/officeart/2005/8/layout/target3"/>
    <dgm:cxn modelId="{CB3044CE-0EC3-4CD5-A66F-CD9D0589E4CB}" type="presParOf" srcId="{71045F8C-00FA-488E-A7BD-E2E6753D979D}" destId="{E7297F21-D4FD-4A41-AE58-814D01A6B5E7}" srcOrd="20" destOrd="0" presId="urn:microsoft.com/office/officeart/2005/8/layout/target3"/>
    <dgm:cxn modelId="{91FC9CE4-943A-4D50-B573-A04B5A06E803}" type="presParOf" srcId="{71045F8C-00FA-488E-A7BD-E2E6753D979D}" destId="{F69A1436-182C-465B-AD7F-FE48E0C090C1}" srcOrd="21" destOrd="0" presId="urn:microsoft.com/office/officeart/2005/8/layout/target3"/>
    <dgm:cxn modelId="{AC45159B-08FC-4F1C-949B-83D20FD72FA0}" type="presParOf" srcId="{71045F8C-00FA-488E-A7BD-E2E6753D979D}" destId="{AA41A67C-3D3F-4AE9-9E0F-5D7F7BB2E741}" srcOrd="22" destOrd="0" presId="urn:microsoft.com/office/officeart/2005/8/layout/target3"/>
    <dgm:cxn modelId="{67A11EED-2450-44A7-B895-578EEA586694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Radmila Uzlíková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VY_42_INOVACE_33_TĚLESA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Matematika  pro  1.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Tělesa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2142148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417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92696"/>
            <a:ext cx="705678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 N O T A C 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Určeno pro 1.ročník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Pojmenování a třídění těles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Práce na interaktivní tabuli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Tisk jednotlivých částí (pastelky),práce ve skupinách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Inovace: Kontrola práce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pomocí interaktivní tabule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842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3508" y="116632"/>
            <a:ext cx="8712968" cy="6408712"/>
          </a:xfrm>
          <a:prstGeom prst="rect">
            <a:avLst/>
          </a:prstGeom>
          <a:gradFill flip="none" rotWithShape="1">
            <a:gsLst>
              <a:gs pos="0">
                <a:srgbClr val="FEE190">
                  <a:tint val="66000"/>
                  <a:satMod val="160000"/>
                </a:srgbClr>
              </a:gs>
              <a:gs pos="50000">
                <a:srgbClr val="FEE190">
                  <a:tint val="44500"/>
                  <a:satMod val="160000"/>
                </a:srgbClr>
              </a:gs>
              <a:gs pos="100000">
                <a:srgbClr val="FEE19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339752" y="1844824"/>
            <a:ext cx="4320480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96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274577" y="2067533"/>
            <a:ext cx="4666855" cy="3046988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9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POZNÁŠ</a:t>
            </a:r>
          </a:p>
          <a:p>
            <a:pPr algn="ctr"/>
            <a:r>
              <a:rPr lang="cs-CZ" sz="9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TĚLESA ?</a:t>
            </a:r>
            <a:endParaRPr lang="cs-CZ" sz="9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341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16632"/>
            <a:ext cx="8712968" cy="640871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8000" dirty="0">
              <a:solidFill>
                <a:srgbClr val="C0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614546" y="479120"/>
            <a:ext cx="373390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KVÁDR</a:t>
            </a:r>
            <a:endParaRPr lang="cs-CZ" sz="96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Krychle 3"/>
          <p:cNvSpPr/>
          <p:nvPr/>
        </p:nvSpPr>
        <p:spPr>
          <a:xfrm>
            <a:off x="881590" y="2348880"/>
            <a:ext cx="1044116" cy="2736304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Krychle 5"/>
          <p:cNvSpPr/>
          <p:nvPr/>
        </p:nvSpPr>
        <p:spPr>
          <a:xfrm rot="5400000">
            <a:off x="3765906" y="1964607"/>
            <a:ext cx="731321" cy="2431504"/>
          </a:xfrm>
          <a:prstGeom prst="cub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Krychle 6"/>
          <p:cNvSpPr/>
          <p:nvPr/>
        </p:nvSpPr>
        <p:spPr>
          <a:xfrm rot="2224617">
            <a:off x="6678834" y="4511927"/>
            <a:ext cx="313954" cy="2016224"/>
          </a:xfrm>
          <a:prstGeom prst="cube">
            <a:avLst>
              <a:gd name="adj" fmla="val 23608"/>
            </a:avLst>
          </a:prstGeom>
          <a:solidFill>
            <a:schemeClr val="bg1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Krychle 7"/>
          <p:cNvSpPr/>
          <p:nvPr/>
        </p:nvSpPr>
        <p:spPr>
          <a:xfrm rot="10298699">
            <a:off x="6129342" y="2064235"/>
            <a:ext cx="1782184" cy="2232248"/>
          </a:xfrm>
          <a:prstGeom prst="cub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Krychle 8"/>
          <p:cNvSpPr/>
          <p:nvPr/>
        </p:nvSpPr>
        <p:spPr>
          <a:xfrm rot="171007">
            <a:off x="3662483" y="4243156"/>
            <a:ext cx="938167" cy="2031587"/>
          </a:xfrm>
          <a:prstGeom prst="cub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060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4872" y="188640"/>
            <a:ext cx="8712968" cy="6408712"/>
          </a:xfrm>
          <a:prstGeom prst="rect">
            <a:avLst/>
          </a:prstGeom>
          <a:gradFill flip="none" rotWithShape="1">
            <a:gsLst>
              <a:gs pos="0">
                <a:srgbClr val="FEE190">
                  <a:tint val="66000"/>
                  <a:satMod val="160000"/>
                  <a:shade val="30000"/>
                  <a:satMod val="115000"/>
                </a:srgbClr>
              </a:gs>
              <a:gs pos="50000">
                <a:srgbClr val="FEE190">
                  <a:tint val="66000"/>
                  <a:satMod val="160000"/>
                  <a:shade val="67500"/>
                  <a:satMod val="115000"/>
                </a:srgbClr>
              </a:gs>
              <a:gs pos="100000">
                <a:srgbClr val="FEE190">
                  <a:tint val="66000"/>
                  <a:satMod val="160000"/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2013598" y="692696"/>
            <a:ext cx="467108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9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KRYCHLE</a:t>
            </a:r>
            <a:endParaRPr lang="cs-CZ" sz="9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4" name="Krychle 13"/>
          <p:cNvSpPr/>
          <p:nvPr/>
        </p:nvSpPr>
        <p:spPr>
          <a:xfrm>
            <a:off x="1403648" y="2420888"/>
            <a:ext cx="1440160" cy="1440160"/>
          </a:xfrm>
          <a:prstGeom prst="cub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Krychle 15"/>
          <p:cNvSpPr/>
          <p:nvPr/>
        </p:nvSpPr>
        <p:spPr>
          <a:xfrm rot="20012167">
            <a:off x="5356419" y="3059006"/>
            <a:ext cx="1216152" cy="1216152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Krychle 16"/>
          <p:cNvSpPr/>
          <p:nvPr/>
        </p:nvSpPr>
        <p:spPr>
          <a:xfrm rot="2336618">
            <a:off x="2533568" y="4640934"/>
            <a:ext cx="879662" cy="927720"/>
          </a:xfrm>
          <a:prstGeom prst="cub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Krychle 17"/>
          <p:cNvSpPr/>
          <p:nvPr/>
        </p:nvSpPr>
        <p:spPr>
          <a:xfrm rot="2315833">
            <a:off x="6402685" y="4827636"/>
            <a:ext cx="1216152" cy="1216152"/>
          </a:xfrm>
          <a:prstGeom prst="cub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060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88640"/>
            <a:ext cx="8712968" cy="640871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6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6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3036705" y="908720"/>
            <a:ext cx="334880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9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VÁLEC</a:t>
            </a:r>
            <a:endParaRPr lang="cs-CZ" sz="9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Plechovka 3"/>
          <p:cNvSpPr/>
          <p:nvPr/>
        </p:nvSpPr>
        <p:spPr>
          <a:xfrm>
            <a:off x="5988434" y="4509120"/>
            <a:ext cx="1319869" cy="2016224"/>
          </a:xfrm>
          <a:prstGeom prst="ca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Plechovka 4"/>
          <p:cNvSpPr/>
          <p:nvPr/>
        </p:nvSpPr>
        <p:spPr>
          <a:xfrm rot="2955244">
            <a:off x="5063798" y="2677452"/>
            <a:ext cx="1597483" cy="1080120"/>
          </a:xfrm>
          <a:prstGeom prst="can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Plechovka 5"/>
          <p:cNvSpPr/>
          <p:nvPr/>
        </p:nvSpPr>
        <p:spPr>
          <a:xfrm rot="18537725">
            <a:off x="4016104" y="4159692"/>
            <a:ext cx="608772" cy="1358509"/>
          </a:xfrm>
          <a:prstGeom prst="can">
            <a:avLst/>
          </a:prstGeom>
          <a:solidFill>
            <a:schemeClr val="bg2"/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Plechovka 6"/>
          <p:cNvSpPr/>
          <p:nvPr/>
        </p:nvSpPr>
        <p:spPr>
          <a:xfrm>
            <a:off x="1259632" y="3284984"/>
            <a:ext cx="1296144" cy="2412268"/>
          </a:xfrm>
          <a:prstGeom prst="can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060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225372"/>
            <a:ext cx="8712968" cy="6408712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4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4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1403648" y="2277600"/>
            <a:ext cx="1224136" cy="1152128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2">
                  <a:lumMod val="60000"/>
                  <a:lumOff val="4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2555776" y="3884227"/>
            <a:ext cx="2083854" cy="2103476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5904148" y="4452222"/>
            <a:ext cx="1512168" cy="1526684"/>
          </a:xfrm>
          <a:prstGeom prst="ellipse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696127" y="1052736"/>
            <a:ext cx="356097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9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KOULE</a:t>
            </a:r>
          </a:p>
        </p:txBody>
      </p:sp>
      <p:sp>
        <p:nvSpPr>
          <p:cNvPr id="7" name="Ovál 6"/>
          <p:cNvSpPr/>
          <p:nvPr/>
        </p:nvSpPr>
        <p:spPr>
          <a:xfrm>
            <a:off x="6812632" y="2357543"/>
            <a:ext cx="1512168" cy="1526684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850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4443" y="169615"/>
            <a:ext cx="8712968" cy="6408712"/>
          </a:xfrm>
          <a:prstGeom prst="rect">
            <a:avLst/>
          </a:prstGeom>
          <a:gradFill flip="none" rotWithShape="1">
            <a:gsLst>
              <a:gs pos="0">
                <a:srgbClr val="FEE190">
                  <a:tint val="66000"/>
                  <a:satMod val="160000"/>
                </a:srgbClr>
              </a:gs>
              <a:gs pos="50000">
                <a:srgbClr val="FEE190">
                  <a:tint val="44500"/>
                  <a:satMod val="160000"/>
                </a:srgbClr>
              </a:gs>
              <a:gs pos="100000">
                <a:srgbClr val="FEE190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2555776" y="548680"/>
            <a:ext cx="3888432" cy="86409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Roztřiď  tělesa a zapiš jejich počet.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4" name="Plechovka 3"/>
          <p:cNvSpPr/>
          <p:nvPr/>
        </p:nvSpPr>
        <p:spPr>
          <a:xfrm>
            <a:off x="1547664" y="3212976"/>
            <a:ext cx="504056" cy="648072"/>
          </a:xfrm>
          <a:prstGeom prst="ca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Plechovka 4"/>
          <p:cNvSpPr/>
          <p:nvPr/>
        </p:nvSpPr>
        <p:spPr>
          <a:xfrm>
            <a:off x="5512296" y="2283544"/>
            <a:ext cx="1143744" cy="648072"/>
          </a:xfrm>
          <a:prstGeom prst="can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Plechovka 5"/>
          <p:cNvSpPr/>
          <p:nvPr/>
        </p:nvSpPr>
        <p:spPr>
          <a:xfrm>
            <a:off x="971600" y="4122077"/>
            <a:ext cx="252028" cy="428625"/>
          </a:xfrm>
          <a:prstGeom prst="can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Plechovka 6"/>
          <p:cNvSpPr/>
          <p:nvPr/>
        </p:nvSpPr>
        <p:spPr>
          <a:xfrm rot="5400000">
            <a:off x="5207707" y="2785331"/>
            <a:ext cx="504056" cy="2112962"/>
          </a:xfrm>
          <a:prstGeom prst="can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Krychle 8"/>
          <p:cNvSpPr/>
          <p:nvPr/>
        </p:nvSpPr>
        <p:spPr>
          <a:xfrm>
            <a:off x="2699792" y="2607580"/>
            <a:ext cx="504056" cy="433760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Krychle 9"/>
          <p:cNvSpPr/>
          <p:nvPr/>
        </p:nvSpPr>
        <p:spPr>
          <a:xfrm>
            <a:off x="1353344" y="1814536"/>
            <a:ext cx="698376" cy="678359"/>
          </a:xfrm>
          <a:prstGeom prst="cub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Krychle 10"/>
          <p:cNvSpPr/>
          <p:nvPr/>
        </p:nvSpPr>
        <p:spPr>
          <a:xfrm>
            <a:off x="7884368" y="3156024"/>
            <a:ext cx="792088" cy="705024"/>
          </a:xfrm>
          <a:prstGeom prst="cub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Krychle 12"/>
          <p:cNvSpPr/>
          <p:nvPr/>
        </p:nvSpPr>
        <p:spPr>
          <a:xfrm rot="5400000">
            <a:off x="6636993" y="3829047"/>
            <a:ext cx="990110" cy="51158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Krychle 13"/>
          <p:cNvSpPr/>
          <p:nvPr/>
        </p:nvSpPr>
        <p:spPr>
          <a:xfrm>
            <a:off x="3923928" y="2153716"/>
            <a:ext cx="1224136" cy="339180"/>
          </a:xfrm>
          <a:prstGeom prst="cube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2555776" y="4122077"/>
            <a:ext cx="743347" cy="643639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647564" y="5311638"/>
            <a:ext cx="180020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kvádr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2699792" y="5330688"/>
            <a:ext cx="1800200" cy="36004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krychle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4848225" y="5317976"/>
            <a:ext cx="1800200" cy="36004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koule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6876256" y="5330688"/>
            <a:ext cx="1800200" cy="36004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válec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60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347864" y="467569"/>
            <a:ext cx="2016224" cy="50405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Vybarvi.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" name="Plechovka 2"/>
          <p:cNvSpPr/>
          <p:nvPr/>
        </p:nvSpPr>
        <p:spPr>
          <a:xfrm>
            <a:off x="1115616" y="1844824"/>
            <a:ext cx="648072" cy="1296144"/>
          </a:xfrm>
          <a:prstGeom prst="ca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Plechovka 3"/>
          <p:cNvSpPr/>
          <p:nvPr/>
        </p:nvSpPr>
        <p:spPr>
          <a:xfrm>
            <a:off x="2987824" y="2348880"/>
            <a:ext cx="1008112" cy="360040"/>
          </a:xfrm>
          <a:prstGeom prst="ca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Krychle 4"/>
          <p:cNvSpPr/>
          <p:nvPr/>
        </p:nvSpPr>
        <p:spPr>
          <a:xfrm>
            <a:off x="4811249" y="1935724"/>
            <a:ext cx="576064" cy="576064"/>
          </a:xfrm>
          <a:prstGeom prst="cub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Krychle 5"/>
          <p:cNvSpPr/>
          <p:nvPr/>
        </p:nvSpPr>
        <p:spPr>
          <a:xfrm>
            <a:off x="6037458" y="2319561"/>
            <a:ext cx="1216152" cy="1216152"/>
          </a:xfrm>
          <a:prstGeom prst="cub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Krychle 6"/>
          <p:cNvSpPr/>
          <p:nvPr/>
        </p:nvSpPr>
        <p:spPr>
          <a:xfrm rot="5400000">
            <a:off x="4519497" y="4031800"/>
            <a:ext cx="1730304" cy="819869"/>
          </a:xfrm>
          <a:prstGeom prst="cub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Krychle 7"/>
          <p:cNvSpPr/>
          <p:nvPr/>
        </p:nvSpPr>
        <p:spPr>
          <a:xfrm rot="1990453">
            <a:off x="567594" y="4259599"/>
            <a:ext cx="1728192" cy="364271"/>
          </a:xfrm>
          <a:prstGeom prst="cub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7852222" y="2905352"/>
            <a:ext cx="936104" cy="93610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3390875" y="4225319"/>
            <a:ext cx="618406" cy="65792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paměť s přímým přístupem 10"/>
          <p:cNvSpPr/>
          <p:nvPr/>
        </p:nvSpPr>
        <p:spPr>
          <a:xfrm rot="2196498">
            <a:off x="6736817" y="4095145"/>
            <a:ext cx="1080120" cy="693179"/>
          </a:xfrm>
          <a:prstGeom prst="flowChartMagneticDrum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Krychle 11"/>
          <p:cNvSpPr/>
          <p:nvPr/>
        </p:nvSpPr>
        <p:spPr>
          <a:xfrm rot="18805525">
            <a:off x="2530915" y="3379923"/>
            <a:ext cx="576064" cy="576064"/>
          </a:xfrm>
          <a:prstGeom prst="cub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395536" y="5589240"/>
            <a:ext cx="1802992" cy="5040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70C0"/>
                </a:solidFill>
              </a:rPr>
              <a:t>KVÁDR</a:t>
            </a:r>
            <a:endParaRPr lang="cs-CZ" sz="3600" dirty="0">
              <a:solidFill>
                <a:srgbClr val="0070C0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2489378" y="5589240"/>
            <a:ext cx="1866597" cy="49182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C000"/>
                </a:solidFill>
              </a:rPr>
              <a:t>KRYCHLE</a:t>
            </a:r>
            <a:endParaRPr lang="cs-CZ" sz="3600" dirty="0">
              <a:solidFill>
                <a:srgbClr val="FFC000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644008" y="5589240"/>
            <a:ext cx="1802992" cy="5040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B050"/>
                </a:solidFill>
              </a:rPr>
              <a:t>VÁLEC</a:t>
            </a:r>
            <a:endParaRPr lang="cs-CZ" sz="3600" dirty="0">
              <a:solidFill>
                <a:srgbClr val="00B050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6804248" y="5589240"/>
            <a:ext cx="1802992" cy="49182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KOULE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2254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4443" y="169615"/>
            <a:ext cx="8712968" cy="6408712"/>
          </a:xfrm>
          <a:prstGeom prst="rect">
            <a:avLst/>
          </a:prstGeom>
          <a:gradFill flip="none" rotWithShape="1">
            <a:gsLst>
              <a:gs pos="0">
                <a:srgbClr val="FEE190">
                  <a:tint val="66000"/>
                  <a:satMod val="160000"/>
                </a:srgbClr>
              </a:gs>
              <a:gs pos="50000">
                <a:srgbClr val="FEE190">
                  <a:tint val="44500"/>
                  <a:satMod val="160000"/>
                </a:srgbClr>
              </a:gs>
              <a:gs pos="100000">
                <a:srgbClr val="FEE190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2555776" y="548680"/>
            <a:ext cx="3888432" cy="86409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Roztřiď  tělesa a zapiš jejich počet.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4" name="Plechovka 3"/>
          <p:cNvSpPr/>
          <p:nvPr/>
        </p:nvSpPr>
        <p:spPr>
          <a:xfrm>
            <a:off x="1943708" y="3265748"/>
            <a:ext cx="504056" cy="648072"/>
          </a:xfrm>
          <a:prstGeom prst="ca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Plechovka 4"/>
          <p:cNvSpPr/>
          <p:nvPr/>
        </p:nvSpPr>
        <p:spPr>
          <a:xfrm>
            <a:off x="6111577" y="2238598"/>
            <a:ext cx="1143744" cy="648072"/>
          </a:xfrm>
          <a:prstGeom prst="can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Plechovka 5"/>
          <p:cNvSpPr/>
          <p:nvPr/>
        </p:nvSpPr>
        <p:spPr>
          <a:xfrm>
            <a:off x="971600" y="4122077"/>
            <a:ext cx="252028" cy="428625"/>
          </a:xfrm>
          <a:prstGeom prst="can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Plechovka 6"/>
          <p:cNvSpPr/>
          <p:nvPr/>
        </p:nvSpPr>
        <p:spPr>
          <a:xfrm rot="5400000">
            <a:off x="5207707" y="2785331"/>
            <a:ext cx="504056" cy="2112962"/>
          </a:xfrm>
          <a:prstGeom prst="can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Krychle 8"/>
          <p:cNvSpPr/>
          <p:nvPr/>
        </p:nvSpPr>
        <p:spPr>
          <a:xfrm>
            <a:off x="2699792" y="2607580"/>
            <a:ext cx="504056" cy="433760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Krychle 9"/>
          <p:cNvSpPr/>
          <p:nvPr/>
        </p:nvSpPr>
        <p:spPr>
          <a:xfrm>
            <a:off x="1353344" y="1814536"/>
            <a:ext cx="698376" cy="678359"/>
          </a:xfrm>
          <a:prstGeom prst="cub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Krychle 10"/>
          <p:cNvSpPr/>
          <p:nvPr/>
        </p:nvSpPr>
        <p:spPr>
          <a:xfrm>
            <a:off x="7884368" y="3156024"/>
            <a:ext cx="792088" cy="705024"/>
          </a:xfrm>
          <a:prstGeom prst="cub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Krychle 12"/>
          <p:cNvSpPr/>
          <p:nvPr/>
        </p:nvSpPr>
        <p:spPr>
          <a:xfrm rot="5400000">
            <a:off x="6636993" y="3829047"/>
            <a:ext cx="990110" cy="51158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Krychle 13"/>
          <p:cNvSpPr/>
          <p:nvPr/>
        </p:nvSpPr>
        <p:spPr>
          <a:xfrm>
            <a:off x="3923928" y="2153716"/>
            <a:ext cx="1224136" cy="339180"/>
          </a:xfrm>
          <a:prstGeom prst="cube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2832174" y="4122077"/>
            <a:ext cx="743347" cy="643639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647564" y="5311638"/>
            <a:ext cx="180020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kvádr      </a:t>
            </a:r>
            <a:r>
              <a:rPr lang="cs-CZ" sz="2400" dirty="0">
                <a:solidFill>
                  <a:srgbClr val="FF0000"/>
                </a:solidFill>
              </a:rPr>
              <a:t>2</a:t>
            </a:r>
            <a:r>
              <a:rPr lang="cs-CZ" sz="2400" dirty="0" smtClean="0">
                <a:solidFill>
                  <a:schemeClr val="tx1"/>
                </a:solidFill>
              </a:rPr>
              <a:t>    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2699792" y="5330688"/>
            <a:ext cx="1800200" cy="36004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krychle   </a:t>
            </a:r>
            <a:r>
              <a:rPr lang="cs-CZ" sz="2400" dirty="0">
                <a:solidFill>
                  <a:srgbClr val="FF0000"/>
                </a:solidFill>
              </a:rPr>
              <a:t>3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4848225" y="5317976"/>
            <a:ext cx="1800200" cy="36004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koule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   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6876256" y="5330688"/>
            <a:ext cx="1800200" cy="36004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válec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    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421157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480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347864" y="467569"/>
            <a:ext cx="2016224" cy="50405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Vybarvi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" name="Plechovka 2"/>
          <p:cNvSpPr/>
          <p:nvPr/>
        </p:nvSpPr>
        <p:spPr>
          <a:xfrm>
            <a:off x="1115616" y="1844824"/>
            <a:ext cx="648072" cy="1296144"/>
          </a:xfrm>
          <a:prstGeom prst="ca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Plechovka 3"/>
          <p:cNvSpPr/>
          <p:nvPr/>
        </p:nvSpPr>
        <p:spPr>
          <a:xfrm>
            <a:off x="2987824" y="2348880"/>
            <a:ext cx="1008112" cy="360040"/>
          </a:xfrm>
          <a:prstGeom prst="ca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Krychle 4"/>
          <p:cNvSpPr/>
          <p:nvPr/>
        </p:nvSpPr>
        <p:spPr>
          <a:xfrm>
            <a:off x="4811249" y="1935724"/>
            <a:ext cx="576064" cy="576064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Krychle 5"/>
          <p:cNvSpPr/>
          <p:nvPr/>
        </p:nvSpPr>
        <p:spPr>
          <a:xfrm>
            <a:off x="6037458" y="2319561"/>
            <a:ext cx="1216152" cy="1216152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Krychle 6"/>
          <p:cNvSpPr/>
          <p:nvPr/>
        </p:nvSpPr>
        <p:spPr>
          <a:xfrm rot="5400000">
            <a:off x="4519497" y="4031800"/>
            <a:ext cx="1730304" cy="819869"/>
          </a:xfrm>
          <a:prstGeom prst="cub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Krychle 7"/>
          <p:cNvSpPr/>
          <p:nvPr/>
        </p:nvSpPr>
        <p:spPr>
          <a:xfrm rot="1990453">
            <a:off x="567594" y="4259599"/>
            <a:ext cx="1728192" cy="364271"/>
          </a:xfrm>
          <a:prstGeom prst="cub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7852222" y="2905352"/>
            <a:ext cx="936104" cy="93610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3390875" y="4225319"/>
            <a:ext cx="618406" cy="65792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paměť s přímým přístupem 10"/>
          <p:cNvSpPr/>
          <p:nvPr/>
        </p:nvSpPr>
        <p:spPr>
          <a:xfrm rot="2196498">
            <a:off x="6736817" y="4095145"/>
            <a:ext cx="1080120" cy="693179"/>
          </a:xfrm>
          <a:prstGeom prst="flowChartMagneticDrum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Krychle 11"/>
          <p:cNvSpPr/>
          <p:nvPr/>
        </p:nvSpPr>
        <p:spPr>
          <a:xfrm rot="18805525">
            <a:off x="2530915" y="3379923"/>
            <a:ext cx="576064" cy="576064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395536" y="5517232"/>
            <a:ext cx="1802992" cy="57606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70C0"/>
                </a:solidFill>
              </a:rPr>
              <a:t>KVÁDR</a:t>
            </a:r>
            <a:endParaRPr lang="cs-CZ" sz="3600" dirty="0">
              <a:solidFill>
                <a:srgbClr val="0070C0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2411762" y="5517232"/>
            <a:ext cx="1880609" cy="56383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C000"/>
                </a:solidFill>
              </a:rPr>
              <a:t>KRYCHLE</a:t>
            </a:r>
            <a:endParaRPr lang="cs-CZ" sz="3600" dirty="0">
              <a:solidFill>
                <a:srgbClr val="FFC000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644008" y="5517232"/>
            <a:ext cx="1802992" cy="57606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B050"/>
                </a:solidFill>
              </a:rPr>
              <a:t>VÁLEC</a:t>
            </a:r>
            <a:endParaRPr lang="cs-CZ" sz="3600" dirty="0">
              <a:solidFill>
                <a:srgbClr val="00B050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6804248" y="5517232"/>
            <a:ext cx="1802992" cy="56383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KOULE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302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82662" y="79673"/>
            <a:ext cx="55335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dirty="0" smtClean="0">
              <a:solidFill>
                <a:prstClr val="black"/>
              </a:solidFill>
            </a:endParaRPr>
          </a:p>
          <a:p>
            <a:pPr lvl="0"/>
            <a:r>
              <a:rPr lang="cs-CZ" dirty="0" smtClean="0">
                <a:solidFill>
                  <a:prstClr val="black"/>
                </a:solidFill>
              </a:rPr>
              <a:t>Ilustrace</a:t>
            </a:r>
            <a:r>
              <a:rPr lang="cs-CZ" dirty="0">
                <a:solidFill>
                  <a:prstClr val="black"/>
                </a:solidFill>
              </a:rPr>
              <a:t>: </a:t>
            </a:r>
            <a:r>
              <a:rPr lang="cs-CZ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53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321</TotalTime>
  <Words>124</Words>
  <Application>Microsoft Office PowerPoint</Application>
  <PresentationFormat>Předvádění na obrazovce (4:3)</PresentationFormat>
  <Paragraphs>47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Uzlíková</cp:lastModifiedBy>
  <cp:revision>38</cp:revision>
  <dcterms:created xsi:type="dcterms:W3CDTF">2011-08-21T15:31:45Z</dcterms:created>
  <dcterms:modified xsi:type="dcterms:W3CDTF">2012-05-17T11:05:13Z</dcterms:modified>
</cp:coreProperties>
</file>