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7" r:id="rId2"/>
    <p:sldId id="258" r:id="rId3"/>
    <p:sldId id="263" r:id="rId4"/>
    <p:sldId id="259" r:id="rId5"/>
    <p:sldId id="268" r:id="rId6"/>
    <p:sldId id="264" r:id="rId7"/>
    <p:sldId id="261" r:id="rId8"/>
    <p:sldId id="269" r:id="rId9"/>
    <p:sldId id="27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098" y="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VY_42_INOVACE_35_OPAKOVÁNÍ SČÍTÁNÍ A ODČÍTÁNÍ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Opakování sčítání a odčítání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C2F725-2711-4345-A6B1-4B80423BCC6E}" type="presOf" srcId="{C73C7642-F245-4585-8F88-243F9FAEF6CA}" destId="{AA41A67C-3D3F-4AE9-9E0F-5D7F7BB2E74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6A667B1-4EA5-4400-8315-181ED252624E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F217096-F5A3-4468-8492-0DCA7C9B20C2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8177938-1461-4EDF-BB64-998F246FA169}" type="presOf" srcId="{DAEA276B-ECF9-46F6-A7D3-4693B2D32BC4}" destId="{F69A1436-182C-465B-AD7F-FE48E0C090C1}" srcOrd="1" destOrd="0" presId="urn:microsoft.com/office/officeart/2005/8/layout/target3"/>
    <dgm:cxn modelId="{7F6FC14B-ACDE-4623-8C45-909FFAB49C2E}" type="presOf" srcId="{DAEA276B-ECF9-46F6-A7D3-4693B2D32BC4}" destId="{CDED6FE3-AD8F-4ACC-B6B8-710EDDD97598}" srcOrd="0" destOrd="0" presId="urn:microsoft.com/office/officeart/2005/8/layout/target3"/>
    <dgm:cxn modelId="{F529B15F-D08C-400B-9BB5-3ABBA801495E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11134E7-3B82-465D-AD17-99BB59E1381A}" type="presOf" srcId="{EBC41103-E2E5-4D48-9B4B-425520D3D098}" destId="{F969C235-9271-4D34-B740-D627A121CAD0}" srcOrd="1" destOrd="0" presId="urn:microsoft.com/office/officeart/2005/8/layout/target3"/>
    <dgm:cxn modelId="{81A7B642-A2D5-4321-AD97-5B37C329C725}" type="presOf" srcId="{FBBFC3EA-9D9D-4F3A-BEA6-9C2C0E46BF20}" destId="{832BF48F-0145-4429-9E02-8FCA946CCE9E}" srcOrd="1" destOrd="0" presId="urn:microsoft.com/office/officeart/2005/8/layout/target3"/>
    <dgm:cxn modelId="{EF495DD3-DE1F-4958-A07F-553BD7FB47DD}" type="presOf" srcId="{39F8B381-5807-488E-AC22-73DD4140ED4A}" destId="{71045F8C-00FA-488E-A7BD-E2E6753D979D}" srcOrd="0" destOrd="0" presId="urn:microsoft.com/office/officeart/2005/8/layout/target3"/>
    <dgm:cxn modelId="{9C06EC08-20A3-45E3-9ACB-40B417DEA1C4}" type="presOf" srcId="{019433A1-1324-4DE1-9E6F-32B851095F74}" destId="{E7297F21-D4FD-4A41-AE58-814D01A6B5E7}" srcOrd="1" destOrd="0" presId="urn:microsoft.com/office/officeart/2005/8/layout/target3"/>
    <dgm:cxn modelId="{05271B77-BA25-44D2-AE52-5886C74EE53C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FBCED1D-2E4E-4764-9D33-4C7598C40378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1695834-ABBF-4A9F-A742-82B811E9F7C3}" type="presOf" srcId="{445C7998-7549-48B0-BD68-D4F0167F02E5}" destId="{4D19AB04-24FA-40C2-B203-52AE3D15E171}" srcOrd="1" destOrd="0" presId="urn:microsoft.com/office/officeart/2005/8/layout/target3"/>
    <dgm:cxn modelId="{9978D479-69B3-447F-96D7-A22C82298E5D}" type="presParOf" srcId="{71045F8C-00FA-488E-A7BD-E2E6753D979D}" destId="{3577EC6B-C980-4F34-8C69-4365E7B8FC8C}" srcOrd="0" destOrd="0" presId="urn:microsoft.com/office/officeart/2005/8/layout/target3"/>
    <dgm:cxn modelId="{D5CB9797-166E-4EC3-976A-4215C41FC439}" type="presParOf" srcId="{71045F8C-00FA-488E-A7BD-E2E6753D979D}" destId="{6940EB87-DC1D-4BC3-9408-9AC2E1FFC039}" srcOrd="1" destOrd="0" presId="urn:microsoft.com/office/officeart/2005/8/layout/target3"/>
    <dgm:cxn modelId="{50BC5D7B-8BA1-4365-A6E4-A0DF8FEF3B25}" type="presParOf" srcId="{71045F8C-00FA-488E-A7BD-E2E6753D979D}" destId="{BC35EE03-4121-4EF9-923D-7CB6D30D358D}" srcOrd="2" destOrd="0" presId="urn:microsoft.com/office/officeart/2005/8/layout/target3"/>
    <dgm:cxn modelId="{668BF183-0E67-4229-97C3-AE01CE3922BF}" type="presParOf" srcId="{71045F8C-00FA-488E-A7BD-E2E6753D979D}" destId="{C95EEA27-3CBF-4645-A92D-9D8AF5C1CBFC}" srcOrd="3" destOrd="0" presId="urn:microsoft.com/office/officeart/2005/8/layout/target3"/>
    <dgm:cxn modelId="{4C8E9051-8881-44CE-B39C-41BCDF212CC6}" type="presParOf" srcId="{71045F8C-00FA-488E-A7BD-E2E6753D979D}" destId="{851BB866-B6AE-4566-893F-4C635BA974FC}" srcOrd="4" destOrd="0" presId="urn:microsoft.com/office/officeart/2005/8/layout/target3"/>
    <dgm:cxn modelId="{50F636AD-DADB-4B84-BCFC-86D3F6F23EBD}" type="presParOf" srcId="{71045F8C-00FA-488E-A7BD-E2E6753D979D}" destId="{643EA938-EDE0-4533-ACCC-D2BD6F3A527C}" srcOrd="5" destOrd="0" presId="urn:microsoft.com/office/officeart/2005/8/layout/target3"/>
    <dgm:cxn modelId="{AE11E2FC-C419-4C19-BD0C-BB580D8E45A2}" type="presParOf" srcId="{71045F8C-00FA-488E-A7BD-E2E6753D979D}" destId="{92F31B18-D66D-4CC7-89B9-378928DE877D}" srcOrd="6" destOrd="0" presId="urn:microsoft.com/office/officeart/2005/8/layout/target3"/>
    <dgm:cxn modelId="{2B0844B5-3074-4C6A-A65D-C032B3E905CC}" type="presParOf" srcId="{71045F8C-00FA-488E-A7BD-E2E6753D979D}" destId="{902074E1-B931-4618-97F1-FADBE82E9C3C}" srcOrd="7" destOrd="0" presId="urn:microsoft.com/office/officeart/2005/8/layout/target3"/>
    <dgm:cxn modelId="{2463C499-FCD0-4041-A87D-48D37536B499}" type="presParOf" srcId="{71045F8C-00FA-488E-A7BD-E2E6753D979D}" destId="{A3817367-F2BC-482F-8832-FA00B51DCCF3}" srcOrd="8" destOrd="0" presId="urn:microsoft.com/office/officeart/2005/8/layout/target3"/>
    <dgm:cxn modelId="{E09EB641-B486-4DEA-BBDA-4769A6B9BDF2}" type="presParOf" srcId="{71045F8C-00FA-488E-A7BD-E2E6753D979D}" destId="{626ABFF6-56C8-4386-B662-68EC364EED9D}" srcOrd="9" destOrd="0" presId="urn:microsoft.com/office/officeart/2005/8/layout/target3"/>
    <dgm:cxn modelId="{93C54665-DD62-4012-B9D2-B5B91658660A}" type="presParOf" srcId="{71045F8C-00FA-488E-A7BD-E2E6753D979D}" destId="{6DB11F1C-D028-4800-9625-6611CA9DE6D4}" srcOrd="10" destOrd="0" presId="urn:microsoft.com/office/officeart/2005/8/layout/target3"/>
    <dgm:cxn modelId="{3A20E82A-4164-4EAA-BC8D-399BACE6241F}" type="presParOf" srcId="{71045F8C-00FA-488E-A7BD-E2E6753D979D}" destId="{CDED6FE3-AD8F-4ACC-B6B8-710EDDD97598}" srcOrd="11" destOrd="0" presId="urn:microsoft.com/office/officeart/2005/8/layout/target3"/>
    <dgm:cxn modelId="{F6C5CA52-6C1D-4B81-96E0-EBB412B1D652}" type="presParOf" srcId="{71045F8C-00FA-488E-A7BD-E2E6753D979D}" destId="{397AC6D7-84A6-4150-958F-83C92D9ACF38}" srcOrd="12" destOrd="0" presId="urn:microsoft.com/office/officeart/2005/8/layout/target3"/>
    <dgm:cxn modelId="{14EA01B7-42F3-47F2-B364-A257EDA8457A}" type="presParOf" srcId="{71045F8C-00FA-488E-A7BD-E2E6753D979D}" destId="{D7419528-33A6-416D-9E64-B3F7915C5149}" srcOrd="13" destOrd="0" presId="urn:microsoft.com/office/officeart/2005/8/layout/target3"/>
    <dgm:cxn modelId="{378F3CF8-C5D3-4B10-944A-136BC6230E2D}" type="presParOf" srcId="{71045F8C-00FA-488E-A7BD-E2E6753D979D}" destId="{97289DF2-90F4-4EC2-A9FC-633B00BAB610}" srcOrd="14" destOrd="0" presId="urn:microsoft.com/office/officeart/2005/8/layout/target3"/>
    <dgm:cxn modelId="{11F64AE0-3155-4F81-99AD-486222DC7341}" type="presParOf" srcId="{71045F8C-00FA-488E-A7BD-E2E6753D979D}" destId="{234EBA9D-95B4-4C20-A84E-6F65F1085DC6}" srcOrd="15" destOrd="0" presId="urn:microsoft.com/office/officeart/2005/8/layout/target3"/>
    <dgm:cxn modelId="{3659AD1E-3E31-4C60-AA49-3C206743F1F6}" type="presParOf" srcId="{71045F8C-00FA-488E-A7BD-E2E6753D979D}" destId="{12255512-213F-41DF-90A6-8B4CD74A2B52}" srcOrd="16" destOrd="0" presId="urn:microsoft.com/office/officeart/2005/8/layout/target3"/>
    <dgm:cxn modelId="{16D5FCBB-A751-467A-93F9-694F76E75D8B}" type="presParOf" srcId="{71045F8C-00FA-488E-A7BD-E2E6753D979D}" destId="{50C2F88D-8688-44C2-A854-691F34009D3B}" srcOrd="17" destOrd="0" presId="urn:microsoft.com/office/officeart/2005/8/layout/target3"/>
    <dgm:cxn modelId="{9F95536D-44F0-4BD8-B5AE-404B4F784A02}" type="presParOf" srcId="{71045F8C-00FA-488E-A7BD-E2E6753D979D}" destId="{4D19AB04-24FA-40C2-B203-52AE3D15E171}" srcOrd="18" destOrd="0" presId="urn:microsoft.com/office/officeart/2005/8/layout/target3"/>
    <dgm:cxn modelId="{784E6872-DB5C-4919-8152-AFBBB4D91D2E}" type="presParOf" srcId="{71045F8C-00FA-488E-A7BD-E2E6753D979D}" destId="{832BF48F-0145-4429-9E02-8FCA946CCE9E}" srcOrd="19" destOrd="0" presId="urn:microsoft.com/office/officeart/2005/8/layout/target3"/>
    <dgm:cxn modelId="{CB3044CE-0EC3-4CD5-A66F-CD9D0589E4CB}" type="presParOf" srcId="{71045F8C-00FA-488E-A7BD-E2E6753D979D}" destId="{E7297F21-D4FD-4A41-AE58-814D01A6B5E7}" srcOrd="20" destOrd="0" presId="urn:microsoft.com/office/officeart/2005/8/layout/target3"/>
    <dgm:cxn modelId="{91FC9CE4-943A-4D50-B573-A04B5A06E803}" type="presParOf" srcId="{71045F8C-00FA-488E-A7BD-E2E6753D979D}" destId="{F69A1436-182C-465B-AD7F-FE48E0C090C1}" srcOrd="21" destOrd="0" presId="urn:microsoft.com/office/officeart/2005/8/layout/target3"/>
    <dgm:cxn modelId="{AC45159B-08FC-4F1C-949B-83D20FD72FA0}" type="presParOf" srcId="{71045F8C-00FA-488E-A7BD-E2E6753D979D}" destId="{AA41A67C-3D3F-4AE9-9E0F-5D7F7BB2E741}" srcOrd="22" destOrd="0" presId="urn:microsoft.com/office/officeart/2005/8/layout/target3"/>
    <dgm:cxn modelId="{67A11EED-2450-44A7-B895-578EEA58669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VY_42_INOVACE_35_OPAKOVÁNÍ SČÍTÁNÍ A ODČÍTÁNÍ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Opakování sčítání a odčítání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7645289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41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1.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Sčítání a o</a:t>
            </a:r>
            <a:r>
              <a:rPr lang="cs-CZ" sz="2400" dirty="0" smtClean="0">
                <a:latin typeface="+mj-lt"/>
                <a:cs typeface="Times New Roman" pitchFamily="18" charset="0"/>
              </a:rPr>
              <a:t>dčítání 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čísel v oboru  0-20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na interaktivní tabuli, tisk jednotlivých částí  (pero, sešit)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interaktivní tabule</a:t>
            </a:r>
          </a:p>
          <a:p>
            <a:pPr algn="ctr"/>
            <a:r>
              <a:rPr lang="cs-CZ" sz="2400" dirty="0" smtClean="0">
                <a:latin typeface="+mj-lt"/>
                <a:cs typeface="Times New Roman" pitchFamily="18" charset="0"/>
              </a:rPr>
              <a:t>    a její využití </a:t>
            </a:r>
            <a:r>
              <a:rPr lang="cs-CZ" sz="2400" dirty="0">
                <a:latin typeface="+mj-lt"/>
                <a:cs typeface="Times New Roman" pitchFamily="18" charset="0"/>
              </a:rPr>
              <a:t>k rozvoji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matematických  dovedností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86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980728"/>
            <a:ext cx="5760640" cy="936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</a:rPr>
              <a:t>K nesprávně vyřešenému příkladu                                    napiš správný výsledek</a:t>
            </a:r>
            <a:endParaRPr lang="cs-CZ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19872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20 -  1 =19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-   3 =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4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2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+ 4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6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3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-  1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7  + 3 =  0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6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-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10 +  4 =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84168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10 +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1 =  9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+  2 =10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  + 8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9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3 +  2 =  1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15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-  4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=11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9  -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7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10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-   4  = 4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9 +10 =19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+  1 =10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2  +  4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6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13 +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2 =  1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6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-  4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9  -  7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2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 -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4 =14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4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15816" y="548680"/>
            <a:ext cx="3456384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</a:rPr>
              <a:t>Doplň znaménko</a:t>
            </a:r>
            <a:endParaRPr lang="cs-CZ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2276872"/>
            <a:ext cx="2016224" cy="28083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328442" y="2270373"/>
            <a:ext cx="2016224" cy="28148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4   3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7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 8 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4 =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4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9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=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5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10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2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=12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9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=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5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3   6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9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10   4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  6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35191" y="2270373"/>
            <a:ext cx="2016224" cy="28148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18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1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=19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11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2 =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13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12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=16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13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2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=11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15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=11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19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7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=12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20 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6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2348880"/>
            <a:ext cx="187220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   1 =  9</a:t>
            </a:r>
          </a:p>
          <a:p>
            <a:r>
              <a:rPr lang="cs-CZ" sz="2400" dirty="0" smtClean="0"/>
              <a:t>  8   2 =10</a:t>
            </a:r>
          </a:p>
          <a:p>
            <a:r>
              <a:rPr lang="cs-CZ" sz="2400" dirty="0" smtClean="0"/>
              <a:t>  2   4 =  6</a:t>
            </a:r>
          </a:p>
          <a:p>
            <a:r>
              <a:rPr lang="cs-CZ" sz="2400" dirty="0" smtClean="0"/>
              <a:t>  3   2 =  1</a:t>
            </a:r>
          </a:p>
          <a:p>
            <a:r>
              <a:rPr lang="cs-CZ" sz="2400" dirty="0" smtClean="0"/>
              <a:t>  5   4 =  9</a:t>
            </a:r>
          </a:p>
          <a:p>
            <a:r>
              <a:rPr lang="cs-CZ" sz="2400" dirty="0" smtClean="0"/>
              <a:t>  9   7 =  2</a:t>
            </a:r>
          </a:p>
          <a:p>
            <a:r>
              <a:rPr lang="cs-CZ" sz="2400" dirty="0" smtClean="0"/>
              <a:t>10   4 =14</a:t>
            </a:r>
            <a:endParaRPr lang="cs-CZ" dirty="0" smtClean="0"/>
          </a:p>
          <a:p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121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39752" y="1003673"/>
            <a:ext cx="4176464" cy="936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Doplň chybějící číslice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19872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-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 1 -    =  1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+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2 -    =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4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9 +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1 -  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3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+ 3 -  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4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-  2 +   =  9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6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-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 + 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8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2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+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4 -    =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0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84168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6 -      -     =  3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+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  +    =10                       1 0-      -     =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0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3 +   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+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  =10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10 -      -     =  0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9 -      +    =10    20 -      -     =10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1 + 5   + </a:t>
            </a:r>
            <a:r>
              <a:rPr lang="cs-CZ" sz="2400" dirty="0" smtClean="0">
                <a:solidFill>
                  <a:srgbClr val="FF0000"/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9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 + 1   + </a:t>
            </a:r>
            <a:r>
              <a:rPr lang="cs-CZ" sz="2400" dirty="0" smtClean="0">
                <a:solidFill>
                  <a:srgbClr val="FF0000"/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5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6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-  4   + 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= 3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0 + 2    -    = 1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8 -  4    -    = 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 + 5    -  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4 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10 -  4    -    = 3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980728"/>
            <a:ext cx="5760640" cy="936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</a:rPr>
              <a:t>K nesprávně vyřešenému příkladu                                    napiš správný výsledek</a:t>
            </a:r>
            <a:endParaRPr lang="cs-CZ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19872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20 -  1 =19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-   3 =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4  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2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+ 4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6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3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-  1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7  + 3 =  0  </a:t>
            </a:r>
            <a:r>
              <a:rPr lang="cs-CZ" sz="2400" dirty="0" smtClean="0">
                <a:solidFill>
                  <a:srgbClr val="FF0000"/>
                </a:solidFill>
              </a:rPr>
              <a:t>10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6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-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10 +  4 =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 </a:t>
            </a:r>
            <a:r>
              <a:rPr lang="cs-CZ" sz="2400" dirty="0" smtClean="0">
                <a:solidFill>
                  <a:srgbClr val="FF0000"/>
                </a:solidFill>
              </a:rPr>
              <a:t>14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84168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10 +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1 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9  </a:t>
            </a:r>
            <a:r>
              <a:rPr lang="cs-CZ" sz="2400" dirty="0" smtClean="0">
                <a:solidFill>
                  <a:srgbClr val="FF0000"/>
                </a:solidFill>
              </a:rPr>
              <a:t>11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+  2 =10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  + 8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9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3 +  2 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  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15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-  4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=11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9  -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7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10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-   4  = 4  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9 +10 =19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+  1 =10  </a:t>
            </a:r>
            <a:r>
              <a:rPr lang="cs-CZ" sz="2400" dirty="0" smtClean="0">
                <a:solidFill>
                  <a:srgbClr val="FF0000"/>
                </a:solidFill>
              </a:rPr>
              <a:t>9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2  +  4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6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13 +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2 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  </a:t>
            </a:r>
            <a:r>
              <a:rPr lang="cs-CZ" sz="2400" dirty="0" smtClean="0">
                <a:solidFill>
                  <a:srgbClr val="FF0000"/>
                </a:solidFill>
              </a:rPr>
              <a:t>15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6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-  4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9  -  7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2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 -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4 =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14 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74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15816" y="548680"/>
            <a:ext cx="3456384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</a:rPr>
              <a:t>Doplň znaménko</a:t>
            </a:r>
            <a:endParaRPr lang="cs-CZ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2276872"/>
            <a:ext cx="2016224" cy="28083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328442" y="2270373"/>
            <a:ext cx="2016224" cy="28148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4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 3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=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7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 8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 4 =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4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9  </a:t>
            </a:r>
            <a:r>
              <a:rPr lang="cs-CZ" sz="2400" dirty="0" smtClean="0">
                <a:solidFill>
                  <a:srgbClr val="FF0000"/>
                </a:solidFill>
              </a:rPr>
              <a:t>-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=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5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10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 2 =12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9  </a:t>
            </a:r>
            <a:r>
              <a:rPr lang="cs-CZ" sz="2400" dirty="0" smtClean="0">
                <a:solidFill>
                  <a:srgbClr val="FF0000"/>
                </a:solidFill>
              </a:rPr>
              <a:t>-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4 =  5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3 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6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=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9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10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-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 6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35191" y="2270373"/>
            <a:ext cx="2016224" cy="28148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18 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1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=19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11 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2 =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13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12 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=16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13  </a:t>
            </a:r>
            <a:r>
              <a:rPr lang="cs-CZ" sz="2400" dirty="0" smtClean="0">
                <a:solidFill>
                  <a:srgbClr val="FF0000"/>
                </a:solidFill>
              </a:rPr>
              <a:t>-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2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=11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15  </a:t>
            </a:r>
            <a:r>
              <a:rPr lang="cs-CZ" sz="2400" dirty="0" smtClean="0">
                <a:solidFill>
                  <a:srgbClr val="FF0000"/>
                </a:solidFill>
              </a:rPr>
              <a:t>-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4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=11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19  </a:t>
            </a:r>
            <a:r>
              <a:rPr lang="cs-CZ" sz="2400" dirty="0" smtClean="0">
                <a:solidFill>
                  <a:srgbClr val="FF0000"/>
                </a:solidFill>
              </a:rPr>
              <a:t>-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>7 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=12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20  </a:t>
            </a:r>
            <a:r>
              <a:rPr lang="cs-CZ" sz="2400" dirty="0" smtClean="0">
                <a:solidFill>
                  <a:srgbClr val="FF0000"/>
                </a:solidFill>
              </a:rPr>
              <a:t>-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 4 =16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2348880"/>
            <a:ext cx="187220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  </a:t>
            </a:r>
            <a:r>
              <a:rPr lang="cs-CZ" sz="2400" dirty="0" smtClean="0">
                <a:solidFill>
                  <a:srgbClr val="FF0000"/>
                </a:solidFill>
              </a:rPr>
              <a:t>-</a:t>
            </a:r>
            <a:r>
              <a:rPr lang="cs-CZ" sz="2400" dirty="0" smtClean="0"/>
              <a:t> 1 =  9</a:t>
            </a:r>
          </a:p>
          <a:p>
            <a:r>
              <a:rPr lang="cs-CZ" sz="2400" dirty="0" smtClean="0"/>
              <a:t>  8 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/>
              <a:t> 2 =10</a:t>
            </a:r>
          </a:p>
          <a:p>
            <a:r>
              <a:rPr lang="cs-CZ" sz="2400" dirty="0" smtClean="0"/>
              <a:t>  2 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/>
              <a:t> 4 =  6</a:t>
            </a:r>
          </a:p>
          <a:p>
            <a:r>
              <a:rPr lang="cs-CZ" sz="2400" dirty="0" smtClean="0"/>
              <a:t>  3  </a:t>
            </a:r>
            <a:r>
              <a:rPr lang="cs-CZ" sz="2400" dirty="0" smtClean="0">
                <a:solidFill>
                  <a:srgbClr val="FF0000"/>
                </a:solidFill>
              </a:rPr>
              <a:t>-</a:t>
            </a:r>
            <a:r>
              <a:rPr lang="cs-CZ" sz="2400" dirty="0" smtClean="0"/>
              <a:t> 2  =  1</a:t>
            </a:r>
          </a:p>
          <a:p>
            <a:r>
              <a:rPr lang="cs-CZ" sz="2400" dirty="0" smtClean="0"/>
              <a:t>  5 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/>
              <a:t> 4 =  9</a:t>
            </a:r>
          </a:p>
          <a:p>
            <a:r>
              <a:rPr lang="cs-CZ" sz="2400" dirty="0" smtClean="0"/>
              <a:t>  9  </a:t>
            </a:r>
            <a:r>
              <a:rPr lang="cs-CZ" sz="2400" dirty="0" smtClean="0">
                <a:solidFill>
                  <a:srgbClr val="FF0000"/>
                </a:solidFill>
              </a:rPr>
              <a:t>-</a:t>
            </a:r>
            <a:r>
              <a:rPr lang="cs-CZ" sz="2400" dirty="0" smtClean="0"/>
              <a:t>  7 =  2</a:t>
            </a:r>
          </a:p>
          <a:p>
            <a:r>
              <a:rPr lang="cs-CZ" sz="2400" dirty="0" smtClean="0"/>
              <a:t>10  </a:t>
            </a:r>
            <a:r>
              <a:rPr lang="cs-CZ" sz="2400" dirty="0" smtClean="0">
                <a:solidFill>
                  <a:srgbClr val="FF0000"/>
                </a:solidFill>
              </a:rPr>
              <a:t>+</a:t>
            </a:r>
            <a:r>
              <a:rPr lang="cs-CZ" sz="2400" dirty="0" smtClean="0"/>
              <a:t> 4 =14</a:t>
            </a:r>
            <a:endParaRPr lang="cs-CZ" dirty="0" smtClean="0"/>
          </a:p>
          <a:p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7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39752" y="1003673"/>
            <a:ext cx="4176464" cy="936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Doplň chybějící číslice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19872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-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 1 - </a:t>
            </a:r>
            <a:r>
              <a:rPr lang="cs-CZ" sz="2400" dirty="0" smtClean="0">
                <a:solidFill>
                  <a:srgbClr val="FF0000"/>
                </a:solidFill>
              </a:rPr>
              <a:t>8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1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+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2 -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4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9 +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1 - </a:t>
            </a:r>
            <a:r>
              <a:rPr lang="cs-CZ" sz="2400" dirty="0" smtClean="0">
                <a:solidFill>
                  <a:srgbClr val="FF0000"/>
                </a:solidFill>
              </a:rPr>
              <a:t>7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3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3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+ 3 - 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4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-  2 +</a:t>
            </a:r>
            <a:r>
              <a:rPr lang="cs-CZ" sz="2400" dirty="0" smtClean="0">
                <a:solidFill>
                  <a:srgbClr val="FF0000"/>
                </a:solidFill>
              </a:rPr>
              <a:t>7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9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6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-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 +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 8</a:t>
            </a: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2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+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4 -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0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84168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6 -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- 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3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8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+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+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=10                       1 0-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- 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0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3 +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+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=10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10 -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- 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  0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9 -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+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=10    20 -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-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=10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2780928"/>
            <a:ext cx="2016224" cy="2880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1 + 5 +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= 9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2 + 1 +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=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5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6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-  4 +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= 3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0 + 2  -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= 1</a:t>
            </a: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8 -  4  -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= 2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3 + 5  - 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=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4 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10 -  4  -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 = 3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   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39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06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883</Words>
  <Application>Microsoft Office PowerPoint</Application>
  <PresentationFormat>Předvádění na obrazovce (4:3)</PresentationFormat>
  <Paragraphs>158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Uzlíková</cp:lastModifiedBy>
  <cp:revision>39</cp:revision>
  <dcterms:created xsi:type="dcterms:W3CDTF">2011-08-21T15:31:45Z</dcterms:created>
  <dcterms:modified xsi:type="dcterms:W3CDTF">2012-05-17T20:22:19Z</dcterms:modified>
</cp:coreProperties>
</file>