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9"/>
  </p:notesMasterIdLst>
  <p:sldIdLst>
    <p:sldId id="257" r:id="rId2"/>
    <p:sldId id="265" r:id="rId3"/>
    <p:sldId id="259" r:id="rId4"/>
    <p:sldId id="261" r:id="rId5"/>
    <p:sldId id="262" r:id="rId6"/>
    <p:sldId id="263" r:id="rId7"/>
    <p:sldId id="264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1086" y="3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 Mgr. Radmila Uzlíková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VY_42_INOVACE_36_Geometrické tvary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Geometrické tvary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Matematika  pro  1. 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 custLinFactNeighborX="0" custLinFactNeighborY="0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4C2F725-2711-4345-A6B1-4B80423BCC6E}" type="presOf" srcId="{C73C7642-F245-4585-8F88-243F9FAEF6CA}" destId="{AA41A67C-3D3F-4AE9-9E0F-5D7F7BB2E741}" srcOrd="1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66A667B1-4EA5-4400-8315-181ED252624E}" type="presOf" srcId="{EBC41103-E2E5-4D48-9B4B-425520D3D098}" destId="{50C2F88D-8688-44C2-A854-691F34009D3B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AF217096-F5A3-4468-8492-0DCA7C9B20C2}" type="presOf" srcId="{C73C7642-F245-4585-8F88-243F9FAEF6CA}" destId="{97289DF2-90F4-4EC2-A9FC-633B00BAB610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B8177938-1461-4EDF-BB64-998F246FA169}" type="presOf" srcId="{DAEA276B-ECF9-46F6-A7D3-4693B2D32BC4}" destId="{F69A1436-182C-465B-AD7F-FE48E0C090C1}" srcOrd="1" destOrd="0" presId="urn:microsoft.com/office/officeart/2005/8/layout/target3"/>
    <dgm:cxn modelId="{7F6FC14B-ACDE-4623-8C45-909FFAB49C2E}" type="presOf" srcId="{DAEA276B-ECF9-46F6-A7D3-4693B2D32BC4}" destId="{CDED6FE3-AD8F-4ACC-B6B8-710EDDD97598}" srcOrd="0" destOrd="0" presId="urn:microsoft.com/office/officeart/2005/8/layout/target3"/>
    <dgm:cxn modelId="{F529B15F-D08C-400B-9BB5-3ABBA801495E}" type="presOf" srcId="{FBBFC3EA-9D9D-4F3A-BEA6-9C2C0E46BF20}" destId="{643EA938-EDE0-4533-ACCC-D2BD6F3A527C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411134E7-3B82-465D-AD17-99BB59E1381A}" type="presOf" srcId="{EBC41103-E2E5-4D48-9B4B-425520D3D098}" destId="{F969C235-9271-4D34-B740-D627A121CAD0}" srcOrd="1" destOrd="0" presId="urn:microsoft.com/office/officeart/2005/8/layout/target3"/>
    <dgm:cxn modelId="{81A7B642-A2D5-4321-AD97-5B37C329C725}" type="presOf" srcId="{FBBFC3EA-9D9D-4F3A-BEA6-9C2C0E46BF20}" destId="{832BF48F-0145-4429-9E02-8FCA946CCE9E}" srcOrd="1" destOrd="0" presId="urn:microsoft.com/office/officeart/2005/8/layout/target3"/>
    <dgm:cxn modelId="{EF495DD3-DE1F-4958-A07F-553BD7FB47DD}" type="presOf" srcId="{39F8B381-5807-488E-AC22-73DD4140ED4A}" destId="{71045F8C-00FA-488E-A7BD-E2E6753D979D}" srcOrd="0" destOrd="0" presId="urn:microsoft.com/office/officeart/2005/8/layout/target3"/>
    <dgm:cxn modelId="{9C06EC08-20A3-45E3-9ACB-40B417DEA1C4}" type="presOf" srcId="{019433A1-1324-4DE1-9E6F-32B851095F74}" destId="{E7297F21-D4FD-4A41-AE58-814D01A6B5E7}" srcOrd="1" destOrd="0" presId="urn:microsoft.com/office/officeart/2005/8/layout/target3"/>
    <dgm:cxn modelId="{05271B77-BA25-44D2-AE52-5886C74EE53C}" type="presOf" srcId="{445C7998-7549-48B0-BD68-D4F0167F02E5}" destId="{BC35EE03-4121-4EF9-923D-7CB6D30D358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9FBCED1D-2E4E-4764-9D33-4C7598C40378}" type="presOf" srcId="{019433A1-1324-4DE1-9E6F-32B851095F74}" destId="{A3817367-F2BC-482F-8832-FA00B51DCCF3}" srcOrd="0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91695834-ABBF-4A9F-A742-82B811E9F7C3}" type="presOf" srcId="{445C7998-7549-48B0-BD68-D4F0167F02E5}" destId="{4D19AB04-24FA-40C2-B203-52AE3D15E171}" srcOrd="1" destOrd="0" presId="urn:microsoft.com/office/officeart/2005/8/layout/target3"/>
    <dgm:cxn modelId="{9978D479-69B3-447F-96D7-A22C82298E5D}" type="presParOf" srcId="{71045F8C-00FA-488E-A7BD-E2E6753D979D}" destId="{3577EC6B-C980-4F34-8C69-4365E7B8FC8C}" srcOrd="0" destOrd="0" presId="urn:microsoft.com/office/officeart/2005/8/layout/target3"/>
    <dgm:cxn modelId="{D5CB9797-166E-4EC3-976A-4215C41FC439}" type="presParOf" srcId="{71045F8C-00FA-488E-A7BD-E2E6753D979D}" destId="{6940EB87-DC1D-4BC3-9408-9AC2E1FFC039}" srcOrd="1" destOrd="0" presId="urn:microsoft.com/office/officeart/2005/8/layout/target3"/>
    <dgm:cxn modelId="{50BC5D7B-8BA1-4365-A6E4-A0DF8FEF3B25}" type="presParOf" srcId="{71045F8C-00FA-488E-A7BD-E2E6753D979D}" destId="{BC35EE03-4121-4EF9-923D-7CB6D30D358D}" srcOrd="2" destOrd="0" presId="urn:microsoft.com/office/officeart/2005/8/layout/target3"/>
    <dgm:cxn modelId="{668BF183-0E67-4229-97C3-AE01CE3922BF}" type="presParOf" srcId="{71045F8C-00FA-488E-A7BD-E2E6753D979D}" destId="{C95EEA27-3CBF-4645-A92D-9D8AF5C1CBFC}" srcOrd="3" destOrd="0" presId="urn:microsoft.com/office/officeart/2005/8/layout/target3"/>
    <dgm:cxn modelId="{4C8E9051-8881-44CE-B39C-41BCDF212CC6}" type="presParOf" srcId="{71045F8C-00FA-488E-A7BD-E2E6753D979D}" destId="{851BB866-B6AE-4566-893F-4C635BA974FC}" srcOrd="4" destOrd="0" presId="urn:microsoft.com/office/officeart/2005/8/layout/target3"/>
    <dgm:cxn modelId="{50F636AD-DADB-4B84-BCFC-86D3F6F23EBD}" type="presParOf" srcId="{71045F8C-00FA-488E-A7BD-E2E6753D979D}" destId="{643EA938-EDE0-4533-ACCC-D2BD6F3A527C}" srcOrd="5" destOrd="0" presId="urn:microsoft.com/office/officeart/2005/8/layout/target3"/>
    <dgm:cxn modelId="{AE11E2FC-C419-4C19-BD0C-BB580D8E45A2}" type="presParOf" srcId="{71045F8C-00FA-488E-A7BD-E2E6753D979D}" destId="{92F31B18-D66D-4CC7-89B9-378928DE877D}" srcOrd="6" destOrd="0" presId="urn:microsoft.com/office/officeart/2005/8/layout/target3"/>
    <dgm:cxn modelId="{2B0844B5-3074-4C6A-A65D-C032B3E905CC}" type="presParOf" srcId="{71045F8C-00FA-488E-A7BD-E2E6753D979D}" destId="{902074E1-B931-4618-97F1-FADBE82E9C3C}" srcOrd="7" destOrd="0" presId="urn:microsoft.com/office/officeart/2005/8/layout/target3"/>
    <dgm:cxn modelId="{2463C499-FCD0-4041-A87D-48D37536B499}" type="presParOf" srcId="{71045F8C-00FA-488E-A7BD-E2E6753D979D}" destId="{A3817367-F2BC-482F-8832-FA00B51DCCF3}" srcOrd="8" destOrd="0" presId="urn:microsoft.com/office/officeart/2005/8/layout/target3"/>
    <dgm:cxn modelId="{E09EB641-B486-4DEA-BBDA-4769A6B9BDF2}" type="presParOf" srcId="{71045F8C-00FA-488E-A7BD-E2E6753D979D}" destId="{626ABFF6-56C8-4386-B662-68EC364EED9D}" srcOrd="9" destOrd="0" presId="urn:microsoft.com/office/officeart/2005/8/layout/target3"/>
    <dgm:cxn modelId="{93C54665-DD62-4012-B9D2-B5B91658660A}" type="presParOf" srcId="{71045F8C-00FA-488E-A7BD-E2E6753D979D}" destId="{6DB11F1C-D028-4800-9625-6611CA9DE6D4}" srcOrd="10" destOrd="0" presId="urn:microsoft.com/office/officeart/2005/8/layout/target3"/>
    <dgm:cxn modelId="{3A20E82A-4164-4EAA-BC8D-399BACE6241F}" type="presParOf" srcId="{71045F8C-00FA-488E-A7BD-E2E6753D979D}" destId="{CDED6FE3-AD8F-4ACC-B6B8-710EDDD97598}" srcOrd="11" destOrd="0" presId="urn:microsoft.com/office/officeart/2005/8/layout/target3"/>
    <dgm:cxn modelId="{F6C5CA52-6C1D-4B81-96E0-EBB412B1D652}" type="presParOf" srcId="{71045F8C-00FA-488E-A7BD-E2E6753D979D}" destId="{397AC6D7-84A6-4150-958F-83C92D9ACF38}" srcOrd="12" destOrd="0" presId="urn:microsoft.com/office/officeart/2005/8/layout/target3"/>
    <dgm:cxn modelId="{14EA01B7-42F3-47F2-B364-A257EDA8457A}" type="presParOf" srcId="{71045F8C-00FA-488E-A7BD-E2E6753D979D}" destId="{D7419528-33A6-416D-9E64-B3F7915C5149}" srcOrd="13" destOrd="0" presId="urn:microsoft.com/office/officeart/2005/8/layout/target3"/>
    <dgm:cxn modelId="{378F3CF8-C5D3-4B10-944A-136BC6230E2D}" type="presParOf" srcId="{71045F8C-00FA-488E-A7BD-E2E6753D979D}" destId="{97289DF2-90F4-4EC2-A9FC-633B00BAB610}" srcOrd="14" destOrd="0" presId="urn:microsoft.com/office/officeart/2005/8/layout/target3"/>
    <dgm:cxn modelId="{11F64AE0-3155-4F81-99AD-486222DC7341}" type="presParOf" srcId="{71045F8C-00FA-488E-A7BD-E2E6753D979D}" destId="{234EBA9D-95B4-4C20-A84E-6F65F1085DC6}" srcOrd="15" destOrd="0" presId="urn:microsoft.com/office/officeart/2005/8/layout/target3"/>
    <dgm:cxn modelId="{3659AD1E-3E31-4C60-AA49-3C206743F1F6}" type="presParOf" srcId="{71045F8C-00FA-488E-A7BD-E2E6753D979D}" destId="{12255512-213F-41DF-90A6-8B4CD74A2B52}" srcOrd="16" destOrd="0" presId="urn:microsoft.com/office/officeart/2005/8/layout/target3"/>
    <dgm:cxn modelId="{16D5FCBB-A751-467A-93F9-694F76E75D8B}" type="presParOf" srcId="{71045F8C-00FA-488E-A7BD-E2E6753D979D}" destId="{50C2F88D-8688-44C2-A854-691F34009D3B}" srcOrd="17" destOrd="0" presId="urn:microsoft.com/office/officeart/2005/8/layout/target3"/>
    <dgm:cxn modelId="{9F95536D-44F0-4BD8-B5AE-404B4F784A02}" type="presParOf" srcId="{71045F8C-00FA-488E-A7BD-E2E6753D979D}" destId="{4D19AB04-24FA-40C2-B203-52AE3D15E171}" srcOrd="18" destOrd="0" presId="urn:microsoft.com/office/officeart/2005/8/layout/target3"/>
    <dgm:cxn modelId="{784E6872-DB5C-4919-8152-AFBBB4D91D2E}" type="presParOf" srcId="{71045F8C-00FA-488E-A7BD-E2E6753D979D}" destId="{832BF48F-0145-4429-9E02-8FCA946CCE9E}" srcOrd="19" destOrd="0" presId="urn:microsoft.com/office/officeart/2005/8/layout/target3"/>
    <dgm:cxn modelId="{CB3044CE-0EC3-4CD5-A66F-CD9D0589E4CB}" type="presParOf" srcId="{71045F8C-00FA-488E-A7BD-E2E6753D979D}" destId="{E7297F21-D4FD-4A41-AE58-814D01A6B5E7}" srcOrd="20" destOrd="0" presId="urn:microsoft.com/office/officeart/2005/8/layout/target3"/>
    <dgm:cxn modelId="{91FC9CE4-943A-4D50-B573-A04B5A06E803}" type="presParOf" srcId="{71045F8C-00FA-488E-A7BD-E2E6753D979D}" destId="{F69A1436-182C-465B-AD7F-FE48E0C090C1}" srcOrd="21" destOrd="0" presId="urn:microsoft.com/office/officeart/2005/8/layout/target3"/>
    <dgm:cxn modelId="{AC45159B-08FC-4F1C-949B-83D20FD72FA0}" type="presParOf" srcId="{71045F8C-00FA-488E-A7BD-E2E6753D979D}" destId="{AA41A67C-3D3F-4AE9-9E0F-5D7F7BB2E741}" srcOrd="22" destOrd="0" presId="urn:microsoft.com/office/officeart/2005/8/layout/target3"/>
    <dgm:cxn modelId="{67A11EED-2450-44A7-B895-578EEA586694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Autor: </a:t>
          </a:r>
          <a:r>
            <a:rPr lang="cs-CZ" sz="1400" kern="1200" dirty="0" smtClean="0"/>
            <a:t> Mgr. Radmila Uzlíková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VY_42_INOVACE_36_Geometrické tvary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Matematika  pro  1. ročník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Geometrické tvary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pPr/>
              <a:t>7.8.2012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7.8.2012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9361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7.8.2012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47193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7.8.2012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15476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7.8.2012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33315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7.8.2012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3152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7.8.2012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3144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7.8.2012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4343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7.8.2012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5468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7.8.2012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07523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7.8.2012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69992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7.8.2012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3201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7.8.2012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20805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410487358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941768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692696"/>
            <a:ext cx="7056784" cy="53245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                      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A N O T A C E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Určeno pro  1. ročník</a:t>
            </a:r>
          </a:p>
          <a:p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Poznávání a vybarvování geometrických tvarů 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Práce  na  interaktivní  tabuli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Tisk jednotlivých částí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(pastelky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),práce ve skupinách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Inovace: Kontrola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práce pomocí interaktivní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tabule, podpora zájmu o učivo geometrie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            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12918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555776" y="458044"/>
            <a:ext cx="3672408" cy="720080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Vybarvi obrázek</a:t>
            </a:r>
            <a:endParaRPr lang="cs-CZ" sz="2800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79512" y="1509514"/>
            <a:ext cx="8928992" cy="525658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899592" y="2168860"/>
            <a:ext cx="864096" cy="792088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1036272" y="4859982"/>
            <a:ext cx="3975112" cy="1584176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Rovnoramenný trojúhelník 7"/>
          <p:cNvSpPr/>
          <p:nvPr/>
        </p:nvSpPr>
        <p:spPr>
          <a:xfrm>
            <a:off x="899592" y="2555726"/>
            <a:ext cx="4248472" cy="2304256"/>
          </a:xfrm>
          <a:prstGeom prst="triangl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1907704" y="4113076"/>
            <a:ext cx="432048" cy="396044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2801516" y="3140968"/>
            <a:ext cx="432048" cy="396044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3686175" y="4113076"/>
            <a:ext cx="432048" cy="396044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4139952" y="5059821"/>
            <a:ext cx="504056" cy="504056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2800772" y="5059821"/>
            <a:ext cx="504056" cy="504056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1511660" y="5085184"/>
            <a:ext cx="504056" cy="504056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9"/>
          <p:cNvSpPr/>
          <p:nvPr/>
        </p:nvSpPr>
        <p:spPr>
          <a:xfrm>
            <a:off x="6876256" y="5041819"/>
            <a:ext cx="288032" cy="27003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vál 21"/>
          <p:cNvSpPr/>
          <p:nvPr/>
        </p:nvSpPr>
        <p:spPr>
          <a:xfrm>
            <a:off x="6912260" y="4843797"/>
            <a:ext cx="216024" cy="198022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vál 22"/>
          <p:cNvSpPr/>
          <p:nvPr/>
        </p:nvSpPr>
        <p:spPr>
          <a:xfrm>
            <a:off x="6697724" y="4941642"/>
            <a:ext cx="216024" cy="198022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vál 23"/>
          <p:cNvSpPr/>
          <p:nvPr/>
        </p:nvSpPr>
        <p:spPr>
          <a:xfrm>
            <a:off x="6676392" y="5148597"/>
            <a:ext cx="216024" cy="198022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vál 24"/>
          <p:cNvSpPr/>
          <p:nvPr/>
        </p:nvSpPr>
        <p:spPr>
          <a:xfrm>
            <a:off x="6806083" y="5300997"/>
            <a:ext cx="216024" cy="198022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vál 25"/>
          <p:cNvSpPr/>
          <p:nvPr/>
        </p:nvSpPr>
        <p:spPr>
          <a:xfrm>
            <a:off x="7030144" y="5311849"/>
            <a:ext cx="216024" cy="198022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vál 26"/>
          <p:cNvSpPr/>
          <p:nvPr/>
        </p:nvSpPr>
        <p:spPr>
          <a:xfrm>
            <a:off x="7164288" y="5161529"/>
            <a:ext cx="216024" cy="198022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vál 27"/>
          <p:cNvSpPr/>
          <p:nvPr/>
        </p:nvSpPr>
        <p:spPr>
          <a:xfrm>
            <a:off x="7128284" y="4934163"/>
            <a:ext cx="216024" cy="198022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6994140" y="5499019"/>
            <a:ext cx="72008" cy="100811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 rot="18733895">
            <a:off x="6685274" y="5544334"/>
            <a:ext cx="109480" cy="587048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 rot="2980126">
            <a:off x="7221416" y="5945019"/>
            <a:ext cx="102821" cy="548409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6876256" y="2555726"/>
            <a:ext cx="1728192" cy="144933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TextovéPole 35"/>
          <p:cNvSpPr txBox="1"/>
          <p:nvPr/>
        </p:nvSpPr>
        <p:spPr>
          <a:xfrm>
            <a:off x="6921227" y="2489324"/>
            <a:ext cx="2232248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C000"/>
                </a:solidFill>
              </a:rPr>
              <a:t>Kruhy</a:t>
            </a:r>
          </a:p>
          <a:p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Čtverce</a:t>
            </a:r>
          </a:p>
          <a:p>
            <a:r>
              <a:rPr lang="cs-CZ" sz="2400" dirty="0" smtClean="0">
                <a:solidFill>
                  <a:srgbClr val="92D050"/>
                </a:solidFill>
              </a:rPr>
              <a:t>Obdélníky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Trojúhelníky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386201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915816" y="4797152"/>
            <a:ext cx="3600400" cy="108012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vál 2"/>
          <p:cNvSpPr/>
          <p:nvPr/>
        </p:nvSpPr>
        <p:spPr>
          <a:xfrm>
            <a:off x="4274681" y="4213475"/>
            <a:ext cx="648072" cy="576064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1437023" y="5912693"/>
            <a:ext cx="648072" cy="576064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5376267" y="5912693"/>
            <a:ext cx="648072" cy="576064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3336401" y="5912693"/>
            <a:ext cx="648072" cy="576064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2223481" y="5912693"/>
            <a:ext cx="648072" cy="576064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1486279" y="5220816"/>
            <a:ext cx="1368152" cy="656456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2062343" y="4376739"/>
            <a:ext cx="792088" cy="797818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175874" y="4486609"/>
            <a:ext cx="468052" cy="290339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Rovnoramenný trojúhelník 11"/>
          <p:cNvSpPr/>
          <p:nvPr/>
        </p:nvSpPr>
        <p:spPr>
          <a:xfrm rot="3031942">
            <a:off x="4757633" y="4076179"/>
            <a:ext cx="900100" cy="432048"/>
          </a:xfrm>
          <a:prstGeom prst="triangl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 rot="7047935">
            <a:off x="3630164" y="4131886"/>
            <a:ext cx="792088" cy="412738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 rot="1472978">
            <a:off x="3056441" y="4040152"/>
            <a:ext cx="626368" cy="64807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Pravoúhlý trojúhelník 17"/>
          <p:cNvSpPr/>
          <p:nvPr/>
        </p:nvSpPr>
        <p:spPr>
          <a:xfrm rot="3405759">
            <a:off x="5421108" y="4131208"/>
            <a:ext cx="689604" cy="508920"/>
          </a:xfrm>
          <a:prstGeom prst="rtTriangl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6154362" y="4354610"/>
            <a:ext cx="396044" cy="398909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 rot="20876662">
            <a:off x="5846050" y="3480152"/>
            <a:ext cx="151568" cy="1295251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vál 21"/>
          <p:cNvSpPr/>
          <p:nvPr/>
        </p:nvSpPr>
        <p:spPr>
          <a:xfrm>
            <a:off x="5148064" y="3685095"/>
            <a:ext cx="432048" cy="432048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4232483" y="3783657"/>
            <a:ext cx="732469" cy="216024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560909" y="722809"/>
            <a:ext cx="1524186" cy="1518434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TextovéPole 25"/>
          <p:cNvSpPr txBox="1"/>
          <p:nvPr/>
        </p:nvSpPr>
        <p:spPr>
          <a:xfrm>
            <a:off x="574161" y="692696"/>
            <a:ext cx="159619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Kruh</a:t>
            </a:r>
          </a:p>
          <a:p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Obdélník</a:t>
            </a:r>
          </a:p>
          <a:p>
            <a:r>
              <a:rPr lang="cs-CZ" sz="2400" dirty="0" smtClean="0">
                <a:solidFill>
                  <a:srgbClr val="FFC000"/>
                </a:solidFill>
              </a:rPr>
              <a:t>Trojúhelník</a:t>
            </a:r>
          </a:p>
          <a:p>
            <a:r>
              <a:rPr lang="cs-CZ" sz="2400" dirty="0">
                <a:solidFill>
                  <a:srgbClr val="92D050"/>
                </a:solidFill>
              </a:rPr>
              <a:t>Č</a:t>
            </a:r>
            <a:r>
              <a:rPr lang="cs-CZ" sz="2400" dirty="0" smtClean="0">
                <a:solidFill>
                  <a:srgbClr val="92D050"/>
                </a:solidFill>
              </a:rPr>
              <a:t>tverec</a:t>
            </a:r>
          </a:p>
          <a:p>
            <a:endParaRPr lang="cs-CZ" sz="24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3385167" y="722809"/>
            <a:ext cx="3672408" cy="720080"/>
          </a:xfrm>
          <a:prstGeom prst="rect">
            <a:avLst/>
          </a:prstGeom>
          <a:solidFill>
            <a:schemeClr val="bg1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Vybarvi obrázek</a:t>
            </a:r>
            <a:endParaRPr lang="cs-CZ" sz="2800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0648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555776" y="458044"/>
            <a:ext cx="3672408" cy="720080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Vybarvi obrázek</a:t>
            </a:r>
            <a:endParaRPr lang="cs-CZ" sz="2800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79512" y="1509514"/>
            <a:ext cx="8928992" cy="525658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899592" y="2168860"/>
            <a:ext cx="864096" cy="792088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1036272" y="4859982"/>
            <a:ext cx="3975112" cy="1584176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Rovnoramenný trojúhelník 7"/>
          <p:cNvSpPr/>
          <p:nvPr/>
        </p:nvSpPr>
        <p:spPr>
          <a:xfrm>
            <a:off x="899592" y="2555726"/>
            <a:ext cx="4248472" cy="2304256"/>
          </a:xfrm>
          <a:prstGeom prst="triangl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1907704" y="4113076"/>
            <a:ext cx="432048" cy="39604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2801516" y="3140968"/>
            <a:ext cx="432048" cy="39604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3686175" y="4113076"/>
            <a:ext cx="432048" cy="39604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4139952" y="5059821"/>
            <a:ext cx="504056" cy="504056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2771800" y="5059821"/>
            <a:ext cx="504056" cy="504056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1511660" y="5085184"/>
            <a:ext cx="504056" cy="504056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9"/>
          <p:cNvSpPr/>
          <p:nvPr/>
        </p:nvSpPr>
        <p:spPr>
          <a:xfrm>
            <a:off x="6876256" y="5041819"/>
            <a:ext cx="288032" cy="27003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vál 21"/>
          <p:cNvSpPr/>
          <p:nvPr/>
        </p:nvSpPr>
        <p:spPr>
          <a:xfrm>
            <a:off x="6912260" y="4843797"/>
            <a:ext cx="216024" cy="198022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vál 22"/>
          <p:cNvSpPr/>
          <p:nvPr/>
        </p:nvSpPr>
        <p:spPr>
          <a:xfrm>
            <a:off x="6697724" y="4941642"/>
            <a:ext cx="216024" cy="198022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vál 23"/>
          <p:cNvSpPr/>
          <p:nvPr/>
        </p:nvSpPr>
        <p:spPr>
          <a:xfrm>
            <a:off x="6676392" y="5148597"/>
            <a:ext cx="216024" cy="198022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vál 24"/>
          <p:cNvSpPr/>
          <p:nvPr/>
        </p:nvSpPr>
        <p:spPr>
          <a:xfrm>
            <a:off x="6806083" y="5300997"/>
            <a:ext cx="216024" cy="198022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vál 25"/>
          <p:cNvSpPr/>
          <p:nvPr/>
        </p:nvSpPr>
        <p:spPr>
          <a:xfrm>
            <a:off x="7030144" y="5311849"/>
            <a:ext cx="216024" cy="198022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vál 26"/>
          <p:cNvSpPr/>
          <p:nvPr/>
        </p:nvSpPr>
        <p:spPr>
          <a:xfrm>
            <a:off x="7164288" y="5161529"/>
            <a:ext cx="216024" cy="198022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vál 27"/>
          <p:cNvSpPr/>
          <p:nvPr/>
        </p:nvSpPr>
        <p:spPr>
          <a:xfrm>
            <a:off x="7128284" y="4934163"/>
            <a:ext cx="216024" cy="198022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6994140" y="5499019"/>
            <a:ext cx="72008" cy="100811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 rot="18733895">
            <a:off x="6685274" y="5544334"/>
            <a:ext cx="109480" cy="587048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 rot="2980126">
            <a:off x="7221416" y="5945019"/>
            <a:ext cx="102821" cy="548409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6876256" y="2555726"/>
            <a:ext cx="1728192" cy="144933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TextovéPole 35"/>
          <p:cNvSpPr txBox="1"/>
          <p:nvPr/>
        </p:nvSpPr>
        <p:spPr>
          <a:xfrm>
            <a:off x="6921227" y="2489324"/>
            <a:ext cx="2232248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C000"/>
                </a:solidFill>
              </a:rPr>
              <a:t>Kruhy</a:t>
            </a:r>
          </a:p>
          <a:p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Čtverce</a:t>
            </a:r>
          </a:p>
          <a:p>
            <a:r>
              <a:rPr lang="cs-CZ" sz="2400" dirty="0" smtClean="0">
                <a:solidFill>
                  <a:srgbClr val="92D050"/>
                </a:solidFill>
              </a:rPr>
              <a:t>Obdélníky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Trojúhelníky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848615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915816" y="4797152"/>
            <a:ext cx="3600400" cy="108012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vál 2"/>
          <p:cNvSpPr/>
          <p:nvPr/>
        </p:nvSpPr>
        <p:spPr>
          <a:xfrm>
            <a:off x="4239337" y="4200885"/>
            <a:ext cx="648072" cy="576064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1466356" y="5912693"/>
            <a:ext cx="648072" cy="576064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5376267" y="5912693"/>
            <a:ext cx="648072" cy="576064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3336401" y="5912693"/>
            <a:ext cx="648072" cy="576064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2206359" y="5917257"/>
            <a:ext cx="648072" cy="576064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1486279" y="5220816"/>
            <a:ext cx="1368152" cy="656456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2062343" y="4376739"/>
            <a:ext cx="792088" cy="797818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175874" y="4486609"/>
            <a:ext cx="468052" cy="290339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Rovnoramenný trojúhelník 11"/>
          <p:cNvSpPr/>
          <p:nvPr/>
        </p:nvSpPr>
        <p:spPr>
          <a:xfrm rot="3031942">
            <a:off x="4757633" y="4076179"/>
            <a:ext cx="900100" cy="432048"/>
          </a:xfrm>
          <a:prstGeom prst="triangl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 rot="7047935">
            <a:off x="3604611" y="4150150"/>
            <a:ext cx="792088" cy="412738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 rot="1472978">
            <a:off x="3056441" y="4040152"/>
            <a:ext cx="626368" cy="648072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Pravoúhlý trojúhelník 17"/>
          <p:cNvSpPr/>
          <p:nvPr/>
        </p:nvSpPr>
        <p:spPr>
          <a:xfrm rot="3405759">
            <a:off x="5421108" y="4131208"/>
            <a:ext cx="689604" cy="508920"/>
          </a:xfrm>
          <a:prstGeom prst="rtTriangl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6154362" y="4354610"/>
            <a:ext cx="396044" cy="398909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 rot="20876662">
            <a:off x="5846050" y="3480152"/>
            <a:ext cx="151568" cy="1295251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vál 21"/>
          <p:cNvSpPr/>
          <p:nvPr/>
        </p:nvSpPr>
        <p:spPr>
          <a:xfrm>
            <a:off x="5148064" y="3685095"/>
            <a:ext cx="432048" cy="432048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4232483" y="3783657"/>
            <a:ext cx="732469" cy="216024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560909" y="722809"/>
            <a:ext cx="1524186" cy="1518434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TextovéPole 25"/>
          <p:cNvSpPr txBox="1"/>
          <p:nvPr/>
        </p:nvSpPr>
        <p:spPr>
          <a:xfrm>
            <a:off x="574161" y="692696"/>
            <a:ext cx="159619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Kruh</a:t>
            </a:r>
          </a:p>
          <a:p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Obdélník</a:t>
            </a:r>
          </a:p>
          <a:p>
            <a:r>
              <a:rPr lang="cs-CZ" sz="2400" dirty="0" smtClean="0">
                <a:solidFill>
                  <a:srgbClr val="FFC000"/>
                </a:solidFill>
              </a:rPr>
              <a:t>Trojúhelník</a:t>
            </a:r>
          </a:p>
          <a:p>
            <a:r>
              <a:rPr lang="cs-CZ" sz="2400" dirty="0">
                <a:solidFill>
                  <a:srgbClr val="92D050"/>
                </a:solidFill>
              </a:rPr>
              <a:t>Č</a:t>
            </a:r>
            <a:r>
              <a:rPr lang="cs-CZ" sz="2400" dirty="0" smtClean="0">
                <a:solidFill>
                  <a:srgbClr val="92D050"/>
                </a:solidFill>
              </a:rPr>
              <a:t>tverec</a:t>
            </a:r>
          </a:p>
          <a:p>
            <a:endParaRPr lang="cs-CZ" sz="24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3385167" y="722809"/>
            <a:ext cx="3672408" cy="720080"/>
          </a:xfrm>
          <a:prstGeom prst="rect">
            <a:avLst/>
          </a:prstGeom>
          <a:solidFill>
            <a:schemeClr val="bg1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Vybarvi obrázek</a:t>
            </a:r>
            <a:endParaRPr lang="cs-CZ" sz="2800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596997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82662" y="79673"/>
            <a:ext cx="5533553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endParaRPr lang="cs-CZ" dirty="0" smtClean="0">
              <a:solidFill>
                <a:prstClr val="black"/>
              </a:solidFill>
            </a:endParaRPr>
          </a:p>
          <a:p>
            <a:pPr lvl="0"/>
            <a:r>
              <a:rPr lang="cs-CZ" dirty="0" smtClean="0">
                <a:solidFill>
                  <a:prstClr val="black"/>
                </a:solidFill>
              </a:rPr>
              <a:t>Ilustrace</a:t>
            </a:r>
            <a:r>
              <a:rPr lang="cs-CZ" dirty="0">
                <a:solidFill>
                  <a:prstClr val="black"/>
                </a:solidFill>
              </a:rPr>
              <a:t>: </a:t>
            </a:r>
            <a:r>
              <a:rPr lang="cs-CZ" dirty="0" smtClean="0">
                <a:solidFill>
                  <a:prstClr val="black"/>
                </a:solidFill>
                <a:hlinkClick r:id="rId2"/>
              </a:rPr>
              <a:t>www.office.microsoft.com</a:t>
            </a:r>
            <a:endParaRPr lang="cs-CZ" dirty="0" smtClean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712141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278</TotalTime>
  <Words>115</Words>
  <Application>Microsoft Office PowerPoint</Application>
  <PresentationFormat>Předvádění na obrazovce (4:3)</PresentationFormat>
  <Paragraphs>41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Martin a Lída</cp:lastModifiedBy>
  <cp:revision>34</cp:revision>
  <dcterms:created xsi:type="dcterms:W3CDTF">2011-08-21T15:31:45Z</dcterms:created>
  <dcterms:modified xsi:type="dcterms:W3CDTF">2012-08-07T12:42:15Z</dcterms:modified>
</cp:coreProperties>
</file>