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rawings/drawing1.xml" ContentType="application/vnd.openxmlformats-officedocument.drawingml.chartshapes+xml"/>
  <Override PartName="/ppt/drawings/drawing2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rts/chart6.xml" ContentType="application/vnd.openxmlformats-officedocument.drawingml.chart+xml"/>
  <Override PartName="/ppt/charts/chart7.xml" ContentType="application/vnd.openxmlformats-officedocument.drawingml.char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5.xlsx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List_aplikace_Microsoft_Office_Excel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7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spPr>
            <a:ln w="28575">
              <a:noFill/>
            </a:ln>
          </c:spPr>
          <c:xVal>
            <c:numRef>
              <c:f>List1!$A$2:$A$4</c:f>
              <c:numCache>
                <c:formatCode>General</c:formatCode>
                <c:ptCount val="3"/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</c:numCache>
            </c:numRef>
          </c:yVal>
        </c:ser>
        <c:axId val="64417792"/>
        <c:axId val="64733568"/>
      </c:scatterChart>
      <c:valAx>
        <c:axId val="64417792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5052778093532615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64733568"/>
        <c:crosses val="autoZero"/>
        <c:crossBetween val="midCat"/>
        <c:majorUnit val="1"/>
      </c:valAx>
      <c:valAx>
        <c:axId val="64733568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64417792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solidFill>
                <a:prstClr val="white">
                  <a:lumMod val="50000"/>
                </a:prstClr>
              </a:solidFill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xVal>
            <c:numRef>
              <c:f>List1!$A$2</c:f>
              <c:numCache>
                <c:formatCode>General</c:formatCode>
                <c:ptCount val="1"/>
                <c:pt idx="0">
                  <c:v>-3</c:v>
                </c:pt>
              </c:numCache>
            </c:numRef>
          </c:xVal>
          <c:yVal>
            <c:numRef>
              <c:f>List1!$B$2</c:f>
              <c:numCache>
                <c:formatCode>General</c:formatCode>
                <c:ptCount val="1"/>
                <c:pt idx="0">
                  <c:v>2</c:v>
                </c:pt>
              </c:numCache>
            </c:numRef>
          </c:yVal>
        </c:ser>
        <c:axId val="72341376"/>
        <c:axId val="73781632"/>
      </c:scatterChart>
      <c:valAx>
        <c:axId val="72341376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3781632"/>
        <c:crosses val="autoZero"/>
        <c:crossBetween val="midCat"/>
        <c:majorUnit val="1"/>
      </c:valAx>
      <c:valAx>
        <c:axId val="73781632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2341376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xVal>
            <c:numRef>
              <c:f>List1!$A$2:$A$3</c:f>
              <c:numCache>
                <c:formatCode>General</c:formatCode>
                <c:ptCount val="2"/>
                <c:pt idx="0">
                  <c:v>0</c:v>
                </c:pt>
                <c:pt idx="1">
                  <c:v>-3</c:v>
                </c:pt>
              </c:numCache>
            </c:numRef>
          </c:xVal>
          <c:yVal>
            <c:numRef>
              <c:f>List1!$B$2:$B$3</c:f>
              <c:numCache>
                <c:formatCode>General</c:formatCode>
                <c:ptCount val="2"/>
                <c:pt idx="0">
                  <c:v>2</c:v>
                </c:pt>
                <c:pt idx="1">
                  <c:v>0</c:v>
                </c:pt>
              </c:numCache>
            </c:numRef>
          </c:yVal>
        </c:ser>
        <c:axId val="96551680"/>
        <c:axId val="96652672"/>
      </c:scatterChart>
      <c:valAx>
        <c:axId val="96551680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96652672"/>
        <c:crosses val="autoZero"/>
        <c:crossBetween val="midCat"/>
        <c:majorUnit val="1"/>
      </c:valAx>
      <c:valAx>
        <c:axId val="96652672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96551680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spPr>
            <a:ln w="28575">
              <a:noFill/>
            </a:ln>
          </c:spPr>
          <c:xVal>
            <c:numRef>
              <c:f>List1!$A$2:$A$4</c:f>
              <c:numCache>
                <c:formatCode>General</c:formatCode>
                <c:ptCount val="3"/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</c:numCache>
            </c:numRef>
          </c:yVal>
        </c:ser>
        <c:axId val="64234624"/>
        <c:axId val="64236544"/>
      </c:scatterChart>
      <c:valAx>
        <c:axId val="64234624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64236544"/>
        <c:crosses val="autoZero"/>
        <c:crossBetween val="midCat"/>
        <c:majorUnit val="1"/>
      </c:valAx>
      <c:valAx>
        <c:axId val="64236544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64234624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xVal>
            <c:numRef>
              <c:f>List1!$A$2:$A$7</c:f>
              <c:numCache>
                <c:formatCode>General</c:formatCode>
                <c:ptCount val="6"/>
                <c:pt idx="0">
                  <c:v>-2</c:v>
                </c:pt>
                <c:pt idx="1">
                  <c:v>3</c:v>
                </c:pt>
                <c:pt idx="2">
                  <c:v>4</c:v>
                </c:pt>
                <c:pt idx="3">
                  <c:v>-4</c:v>
                </c:pt>
                <c:pt idx="4">
                  <c:v>1</c:v>
                </c:pt>
                <c:pt idx="5">
                  <c:v>0</c:v>
                </c:pt>
              </c:numCache>
            </c:numRef>
          </c:xVal>
          <c:yVal>
            <c:numRef>
              <c:f>List1!$B$2:$B$7</c:f>
              <c:numCache>
                <c:formatCode>General</c:formatCode>
                <c:ptCount val="6"/>
                <c:pt idx="0">
                  <c:v>-3</c:v>
                </c:pt>
                <c:pt idx="1">
                  <c:v>4</c:v>
                </c:pt>
                <c:pt idx="2">
                  <c:v>-2</c:v>
                </c:pt>
                <c:pt idx="3">
                  <c:v>-5</c:v>
                </c:pt>
                <c:pt idx="4">
                  <c:v>0</c:v>
                </c:pt>
                <c:pt idx="5">
                  <c:v>2</c:v>
                </c:pt>
              </c:numCache>
            </c:numRef>
          </c:yVal>
        </c:ser>
        <c:axId val="64699776"/>
        <c:axId val="69655552"/>
      </c:scatterChart>
      <c:valAx>
        <c:axId val="64699776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69655552"/>
        <c:crosses val="autoZero"/>
        <c:crossBetween val="midCat"/>
        <c:majorUnit val="1"/>
      </c:valAx>
      <c:valAx>
        <c:axId val="69655552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64699776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solidFill>
                <a:srgbClr val="FF0000"/>
              </a:solidFill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dPt>
            <c:idx val="0"/>
            <c:spPr>
              <a:ln>
                <a:solidFill>
                  <a:srgbClr val="FF0000"/>
                </a:solidFill>
              </a:ln>
            </c:spPr>
          </c:dPt>
          <c:xVal>
            <c:numRef>
              <c:f>List1!$A$2:$A$7</c:f>
              <c:numCache>
                <c:formatCode>General</c:formatCode>
                <c:ptCount val="6"/>
                <c:pt idx="0">
                  <c:v>-5</c:v>
                </c:pt>
                <c:pt idx="1">
                  <c:v>0</c:v>
                </c:pt>
                <c:pt idx="2">
                  <c:v>6</c:v>
                </c:pt>
                <c:pt idx="3">
                  <c:v>-2</c:v>
                </c:pt>
                <c:pt idx="4">
                  <c:v>-4</c:v>
                </c:pt>
                <c:pt idx="5">
                  <c:v>4</c:v>
                </c:pt>
              </c:numCache>
            </c:numRef>
          </c:xVal>
          <c:yVal>
            <c:numRef>
              <c:f>List1!$B$2:$B$7</c:f>
              <c:numCache>
                <c:formatCode>General</c:formatCode>
                <c:ptCount val="6"/>
                <c:pt idx="0">
                  <c:v>-6</c:v>
                </c:pt>
                <c:pt idx="1">
                  <c:v>4</c:v>
                </c:pt>
                <c:pt idx="2">
                  <c:v>0</c:v>
                </c:pt>
              </c:numCache>
            </c:numRef>
          </c:y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Hodnoty osy Y2</c:v>
                </c:pt>
              </c:strCache>
            </c:strRef>
          </c:tx>
          <c:spPr>
            <a:ln>
              <a:solidFill>
                <a:schemeClr val="tx2"/>
              </a:solidFill>
            </a:ln>
          </c:spPr>
          <c:marker>
            <c:symbol val="x"/>
            <c:size val="7"/>
            <c:spPr>
              <a:ln>
                <a:solidFill>
                  <a:srgbClr val="1F497D"/>
                </a:solidFill>
              </a:ln>
            </c:spPr>
          </c:marker>
          <c:xVal>
            <c:numRef>
              <c:f>List1!$A$2:$A$7</c:f>
              <c:numCache>
                <c:formatCode>General</c:formatCode>
                <c:ptCount val="6"/>
                <c:pt idx="0">
                  <c:v>-5</c:v>
                </c:pt>
                <c:pt idx="1">
                  <c:v>0</c:v>
                </c:pt>
                <c:pt idx="2">
                  <c:v>6</c:v>
                </c:pt>
                <c:pt idx="3">
                  <c:v>-2</c:v>
                </c:pt>
                <c:pt idx="4">
                  <c:v>-4</c:v>
                </c:pt>
                <c:pt idx="5">
                  <c:v>4</c:v>
                </c:pt>
              </c:numCache>
            </c:numRef>
          </c:xVal>
          <c:yVal>
            <c:numRef>
              <c:f>List1!$C$2:$C$7</c:f>
              <c:numCache>
                <c:formatCode>General</c:formatCode>
                <c:ptCount val="6"/>
                <c:pt idx="3">
                  <c:v>-6</c:v>
                </c:pt>
                <c:pt idx="4">
                  <c:v>2</c:v>
                </c:pt>
                <c:pt idx="5">
                  <c:v>-5</c:v>
                </c:pt>
              </c:numCache>
            </c:numRef>
          </c:yVal>
        </c:ser>
        <c:axId val="76199808"/>
        <c:axId val="76206464"/>
      </c:scatterChart>
      <c:valAx>
        <c:axId val="76199808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39818351206556435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6206464"/>
        <c:crosses val="autoZero"/>
        <c:crossBetween val="midCat"/>
        <c:majorUnit val="1"/>
      </c:valAx>
      <c:valAx>
        <c:axId val="76206464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6199808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solidFill>
                <a:srgbClr val="FF0000"/>
              </a:solidFill>
            </a:ln>
          </c:spPr>
          <c:marker>
            <c:symbol val="x"/>
            <c:size val="7"/>
            <c:spPr>
              <a:ln>
                <a:solidFill>
                  <a:srgbClr val="FF0000"/>
                </a:solidFill>
              </a:ln>
            </c:spPr>
          </c:marker>
          <c:xVal>
            <c:numRef>
              <c:f>List1!$A$2:$A$6</c:f>
              <c:numCache>
                <c:formatCode>General</c:formatCode>
                <c:ptCount val="5"/>
                <c:pt idx="0">
                  <c:v>3</c:v>
                </c:pt>
                <c:pt idx="1">
                  <c:v>1</c:v>
                </c:pt>
                <c:pt idx="2">
                  <c:v>-3</c:v>
                </c:pt>
                <c:pt idx="3">
                  <c:v>-1</c:v>
                </c:pt>
                <c:pt idx="4">
                  <c:v>3</c:v>
                </c:pt>
              </c:numCache>
            </c:numRef>
          </c:xVal>
          <c:yVal>
            <c:numRef>
              <c:f>List1!$B$2:$B$6</c:f>
              <c:numCache>
                <c:formatCode>General</c:formatCode>
                <c:ptCount val="5"/>
                <c:pt idx="0">
                  <c:v>3</c:v>
                </c:pt>
                <c:pt idx="1">
                  <c:v>5</c:v>
                </c:pt>
                <c:pt idx="2">
                  <c:v>1</c:v>
                </c:pt>
                <c:pt idx="3">
                  <c:v>-3</c:v>
                </c:pt>
                <c:pt idx="4">
                  <c:v>-2</c:v>
                </c:pt>
              </c:numCache>
            </c:numRef>
          </c:yVal>
        </c:ser>
        <c:axId val="76139520"/>
        <c:axId val="83471744"/>
      </c:scatterChart>
      <c:valAx>
        <c:axId val="76139520"/>
        <c:scaling>
          <c:orientation val="minMax"/>
          <c:max val="6"/>
          <c:min val="-6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 dirty="0" smtClean="0"/>
                  <a:t>X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92183419719631488"/>
              <c:y val="0.4110348277400878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83471744"/>
        <c:crosses val="autoZero"/>
        <c:crossBetween val="midCat"/>
        <c:majorUnit val="1"/>
      </c:valAx>
      <c:valAx>
        <c:axId val="83471744"/>
        <c:scaling>
          <c:orientation val="minMax"/>
          <c:max val="6"/>
          <c:min val="-6"/>
        </c:scaling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 dirty="0" smtClean="0"/>
                  <a:t>Y</a:t>
                </a:r>
                <a:endParaRPr lang="cs-CZ" dirty="0"/>
              </a:p>
            </c:rich>
          </c:tx>
          <c:layout>
            <c:manualLayout>
              <c:xMode val="edge"/>
              <c:yMode val="edge"/>
              <c:x val="0.53332960049273492"/>
              <c:y val="4.8771417594564263E-2"/>
            </c:manualLayout>
          </c:layout>
        </c:title>
        <c:numFmt formatCode="General" sourceLinked="1"/>
        <c:majorTickMark val="cross"/>
        <c:tickLblPos val="nextTo"/>
        <c:spPr>
          <a:ln>
            <a:headEnd type="arrow"/>
            <a:tailEnd type="arrow"/>
          </a:ln>
        </c:spPr>
        <c:crossAx val="76139520"/>
        <c:crosses val="autoZero"/>
        <c:crossBetween val="midCat"/>
        <c:majorUnit val="1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0.56034</cdr:x>
      <cdr:y>0.0241</cdr:y>
    </cdr:from>
    <cdr:to>
      <cdr:x>0.81034</cdr:x>
      <cdr:y>0.09638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4643470" y="142876"/>
          <a:ext cx="2071702" cy="42860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r>
            <a:rPr lang="cs-CZ" sz="2000" dirty="0"/>
            <a:t>o</a:t>
          </a:r>
          <a:r>
            <a:rPr lang="cs-CZ" sz="2000" dirty="0" smtClean="0"/>
            <a:t>sa souřadnic y</a:t>
          </a:r>
          <a:endParaRPr lang="cs-CZ" sz="2000" dirty="0"/>
        </a:p>
      </cdr:txBody>
    </cdr:sp>
  </cdr:relSizeAnchor>
  <cdr:relSizeAnchor xmlns:cdr="http://schemas.openxmlformats.org/drawingml/2006/chartDrawing">
    <cdr:from>
      <cdr:x>0.75</cdr:x>
      <cdr:y>0.55422</cdr:y>
    </cdr:from>
    <cdr:to>
      <cdr:x>0.97414</cdr:x>
      <cdr:y>0.62651</cdr:y>
    </cdr:to>
    <cdr:sp macro="" textlink="">
      <cdr:nvSpPr>
        <cdr:cNvPr id="3" name="TextovéPole 2"/>
        <cdr:cNvSpPr txBox="1"/>
      </cdr:nvSpPr>
      <cdr:spPr>
        <a:xfrm xmlns:a="http://schemas.openxmlformats.org/drawingml/2006/main">
          <a:off x="6215106" y="3286148"/>
          <a:ext cx="1857405" cy="42865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r>
            <a:rPr lang="cs-CZ" sz="2000" dirty="0" smtClean="0"/>
            <a:t>osa souřadnic x</a:t>
          </a:r>
          <a:endParaRPr lang="cs-CZ" sz="2000" dirty="0"/>
        </a:p>
      </cdr:txBody>
    </cdr:sp>
  </cdr:relSizeAnchor>
  <cdr:relSizeAnchor xmlns:cdr="http://schemas.openxmlformats.org/drawingml/2006/chartDrawing">
    <cdr:from>
      <cdr:x>0.64655</cdr:x>
      <cdr:y>0.21687</cdr:y>
    </cdr:from>
    <cdr:to>
      <cdr:x>0.82759</cdr:x>
      <cdr:y>0.36145</cdr:y>
    </cdr:to>
    <cdr:sp macro="" textlink="">
      <cdr:nvSpPr>
        <cdr:cNvPr id="4" name="TextovéPole 3"/>
        <cdr:cNvSpPr txBox="1"/>
      </cdr:nvSpPr>
      <cdr:spPr>
        <a:xfrm xmlns:a="http://schemas.openxmlformats.org/drawingml/2006/main">
          <a:off x="5357836" y="1285899"/>
          <a:ext cx="1500212" cy="85724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marL="228600" indent="-228600" algn="ctr"/>
          <a:r>
            <a:rPr lang="cs-CZ" sz="2000" dirty="0" smtClean="0">
              <a:solidFill>
                <a:srgbClr val="FF0000"/>
              </a:solidFill>
            </a:rPr>
            <a:t>I. Kvadrant</a:t>
          </a:r>
        </a:p>
        <a:p xmlns:a="http://schemas.openxmlformats.org/drawingml/2006/main">
          <a:pPr marL="228600" indent="-228600" algn="ctr"/>
          <a:r>
            <a:rPr lang="en-US" sz="2000" dirty="0" smtClean="0">
              <a:solidFill>
                <a:srgbClr val="FF0000"/>
              </a:solidFill>
            </a:rPr>
            <a:t>[ +, + ]</a:t>
          </a:r>
        </a:p>
      </cdr:txBody>
    </cdr:sp>
  </cdr:relSizeAnchor>
  <cdr:relSizeAnchor xmlns:cdr="http://schemas.openxmlformats.org/drawingml/2006/chartDrawing">
    <cdr:from>
      <cdr:x>0.53448</cdr:x>
      <cdr:y>0.36145</cdr:y>
    </cdr:from>
    <cdr:to>
      <cdr:x>0.62069</cdr:x>
      <cdr:y>0.45783</cdr:y>
    </cdr:to>
    <cdr:sp macro="" textlink="">
      <cdr:nvSpPr>
        <cdr:cNvPr id="5" name="TextovéPole 4"/>
        <cdr:cNvSpPr txBox="1"/>
      </cdr:nvSpPr>
      <cdr:spPr>
        <a:xfrm xmlns:a="http://schemas.openxmlformats.org/drawingml/2006/main">
          <a:off x="4429156" y="2143140"/>
          <a:ext cx="714380" cy="57150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0.15517</cdr:x>
      <cdr:y>0.21687</cdr:y>
    </cdr:from>
    <cdr:to>
      <cdr:x>0.33621</cdr:x>
      <cdr:y>0.36144</cdr:y>
    </cdr:to>
    <cdr:sp macro="" textlink="">
      <cdr:nvSpPr>
        <cdr:cNvPr id="6" name="TextovéPole 1"/>
        <cdr:cNvSpPr txBox="1"/>
      </cdr:nvSpPr>
      <cdr:spPr>
        <a:xfrm xmlns:a="http://schemas.openxmlformats.org/drawingml/2006/main">
          <a:off x="1285884" y="1285884"/>
          <a:ext cx="1500212" cy="85724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marL="228600" indent="-228600" algn="ctr"/>
          <a:r>
            <a:rPr lang="cs-CZ" sz="2000" dirty="0" smtClean="0">
              <a:solidFill>
                <a:srgbClr val="FF0000"/>
              </a:solidFill>
            </a:rPr>
            <a:t>II. Kvadrant</a:t>
          </a:r>
        </a:p>
        <a:p xmlns:a="http://schemas.openxmlformats.org/drawingml/2006/main">
          <a:pPr marL="228600" indent="-228600" algn="ctr"/>
          <a:r>
            <a:rPr lang="en-US" sz="2000" dirty="0" smtClean="0">
              <a:solidFill>
                <a:srgbClr val="FF0000"/>
              </a:solidFill>
            </a:rPr>
            <a:t>[ </a:t>
          </a:r>
          <a:r>
            <a:rPr lang="cs-CZ" sz="2000" dirty="0" smtClean="0">
              <a:solidFill>
                <a:srgbClr val="FF0000"/>
              </a:solidFill>
            </a:rPr>
            <a:t>-</a:t>
          </a:r>
          <a:r>
            <a:rPr lang="en-US" sz="2000" dirty="0" smtClean="0">
              <a:solidFill>
                <a:srgbClr val="FF0000"/>
              </a:solidFill>
            </a:rPr>
            <a:t>, + ]</a:t>
          </a:r>
        </a:p>
      </cdr:txBody>
    </cdr:sp>
  </cdr:relSizeAnchor>
  <cdr:relSizeAnchor xmlns:cdr="http://schemas.openxmlformats.org/drawingml/2006/chartDrawing">
    <cdr:from>
      <cdr:x>0.15517</cdr:x>
      <cdr:y>0.68675</cdr:y>
    </cdr:from>
    <cdr:to>
      <cdr:x>0.33621</cdr:x>
      <cdr:y>0.83132</cdr:y>
    </cdr:to>
    <cdr:sp macro="" textlink="">
      <cdr:nvSpPr>
        <cdr:cNvPr id="7" name="TextovéPole 1"/>
        <cdr:cNvSpPr txBox="1"/>
      </cdr:nvSpPr>
      <cdr:spPr>
        <a:xfrm xmlns:a="http://schemas.openxmlformats.org/drawingml/2006/main">
          <a:off x="1285884" y="4071966"/>
          <a:ext cx="1500212" cy="85724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pPr marL="228600" indent="-228600" algn="ctr"/>
          <a:r>
            <a:rPr lang="cs-CZ" sz="2000" dirty="0" smtClean="0">
              <a:solidFill>
                <a:srgbClr val="FF0000"/>
              </a:solidFill>
            </a:rPr>
            <a:t>III. Kvadrant</a:t>
          </a:r>
        </a:p>
        <a:p xmlns:a="http://schemas.openxmlformats.org/drawingml/2006/main">
          <a:pPr marL="228600" indent="-228600" algn="ctr"/>
          <a:r>
            <a:rPr lang="en-US" sz="2000" dirty="0" smtClean="0">
              <a:solidFill>
                <a:srgbClr val="FF0000"/>
              </a:solidFill>
            </a:rPr>
            <a:t>[ </a:t>
          </a:r>
          <a:r>
            <a:rPr lang="cs-CZ" sz="2000" dirty="0" smtClean="0">
              <a:solidFill>
                <a:srgbClr val="FF0000"/>
              </a:solidFill>
            </a:rPr>
            <a:t>-</a:t>
          </a:r>
          <a:r>
            <a:rPr lang="en-US" sz="2000" dirty="0" smtClean="0">
              <a:solidFill>
                <a:srgbClr val="FF0000"/>
              </a:solidFill>
            </a:rPr>
            <a:t>, </a:t>
          </a:r>
          <a:r>
            <a:rPr lang="cs-CZ" sz="2000" dirty="0" smtClean="0">
              <a:solidFill>
                <a:srgbClr val="FF0000"/>
              </a:solidFill>
            </a:rPr>
            <a:t>- </a:t>
          </a:r>
          <a:r>
            <a:rPr lang="en-US" sz="2000" dirty="0" smtClean="0">
              <a:solidFill>
                <a:srgbClr val="FF0000"/>
              </a:solidFill>
            </a:rPr>
            <a:t>]</a:t>
          </a: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0.01724</cdr:x>
      <cdr:y>0.0241</cdr:y>
    </cdr:from>
    <cdr:to>
      <cdr:x>0.25862</cdr:x>
      <cdr:y>0.15663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142876" y="142876"/>
          <a:ext cx="2000264" cy="78581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0.03448</cdr:x>
      <cdr:y>0.03614</cdr:y>
    </cdr:from>
    <cdr:to>
      <cdr:x>0.17931</cdr:x>
      <cdr:y>0.23855</cdr:y>
    </cdr:to>
    <cdr:sp macro="" textlink="">
      <cdr:nvSpPr>
        <cdr:cNvPr id="3" name="TextovéPole 2"/>
        <cdr:cNvSpPr txBox="1"/>
      </cdr:nvSpPr>
      <cdr:spPr>
        <a:xfrm xmlns:a="http://schemas.openxmlformats.org/drawingml/2006/main">
          <a:off x="285729" y="214287"/>
          <a:ext cx="1200179" cy="120016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0.01724</cdr:x>
      <cdr:y>0.03614</cdr:y>
    </cdr:from>
    <cdr:to>
      <cdr:x>0.18103</cdr:x>
      <cdr:y>0.12048</cdr:y>
    </cdr:to>
    <cdr:sp macro="" textlink="">
      <cdr:nvSpPr>
        <cdr:cNvPr id="4" name="TextovéPole 3"/>
        <cdr:cNvSpPr txBox="1"/>
      </cdr:nvSpPr>
      <cdr:spPr>
        <a:xfrm xmlns:a="http://schemas.openxmlformats.org/drawingml/2006/main">
          <a:off x="142876" y="214314"/>
          <a:ext cx="1357322" cy="50006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r>
            <a:rPr lang="cs-CZ" sz="2400" dirty="0" smtClean="0">
              <a:solidFill>
                <a:srgbClr val="FF0000"/>
              </a:solidFill>
            </a:rPr>
            <a:t>Řešení 1</a:t>
          </a:r>
          <a:endParaRPr lang="cs-CZ" sz="2400" dirty="0">
            <a:solidFill>
              <a:srgbClr val="FF0000"/>
            </a:solidFill>
          </a:endParaRP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9339C5-08F9-4789-9980-A80E58D56A43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0D0A32-A76C-4CEE-B5C4-E570982EC0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PRAVOÚHLÁ SOUSTAVA SOUŘADNIC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Mgr. Hana </a:t>
            </a:r>
            <a:r>
              <a:rPr lang="cs-CZ" sz="2000" dirty="0" err="1" smtClean="0">
                <a:solidFill>
                  <a:schemeClr val="tx1"/>
                </a:solidFill>
              </a:rPr>
              <a:t>Kuříková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VY_32_INOVACE_02_B_5_Pravoúhlá soustava souřadnic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Matematika 9. ročník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31.1.2012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Pravoúhlá</a:t>
                      </a:r>
                      <a:r>
                        <a:rPr lang="cs-CZ" baseline="0" dirty="0" smtClean="0"/>
                        <a:t> soustava souřadnic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Bod,</a:t>
                      </a:r>
                      <a:r>
                        <a:rPr lang="cs-CZ" baseline="0" dirty="0" smtClean="0"/>
                        <a:t> souřadnice, osy souřadnic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PRAVOÚHLÁ SOUSTAVA SOUŘADNIC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Jak určujeme polohu bodu v rovině?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Narýsuj přímku </a:t>
            </a:r>
            <a:r>
              <a:rPr lang="cs-CZ" sz="2800" dirty="0" err="1" smtClean="0"/>
              <a:t>x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Narýsuj přímku y kolmou k přímce </a:t>
            </a:r>
            <a:r>
              <a:rPr lang="cs-CZ" sz="2800" dirty="0" err="1" smtClean="0"/>
              <a:t>x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Průsečík přímek označ bodem P.</a:t>
            </a:r>
          </a:p>
          <a:p>
            <a:pPr>
              <a:buNone/>
            </a:pPr>
            <a:r>
              <a:rPr lang="cs-CZ" sz="2800" dirty="0" smtClean="0"/>
              <a:t>Na přímkách vyznač obrazy celých čísel.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 – </a:t>
            </a:r>
            <a:r>
              <a:rPr lang="cs-CZ" sz="2800" dirty="0" smtClean="0">
                <a:solidFill>
                  <a:srgbClr val="00B0F0"/>
                </a:solidFill>
              </a:rPr>
              <a:t>počátek pravoúhlé soustavy souřadnic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x </a:t>
            </a:r>
            <a:r>
              <a:rPr lang="cs-CZ" sz="2800" dirty="0" smtClean="0"/>
              <a:t>– </a:t>
            </a:r>
            <a:r>
              <a:rPr lang="cs-CZ" sz="2800" dirty="0" smtClean="0">
                <a:solidFill>
                  <a:srgbClr val="00B0F0"/>
                </a:solidFill>
              </a:rPr>
              <a:t>osa souřadnic x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y </a:t>
            </a:r>
            <a:r>
              <a:rPr lang="cs-CZ" sz="2800" dirty="0" smtClean="0"/>
              <a:t>– </a:t>
            </a:r>
            <a:r>
              <a:rPr lang="cs-CZ" sz="2800" dirty="0" smtClean="0">
                <a:solidFill>
                  <a:srgbClr val="00B0F0"/>
                </a:solidFill>
              </a:rPr>
              <a:t>osa souřadnic y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Osy souřadnic dělí rovinu na čtyři části - </a:t>
            </a:r>
            <a:r>
              <a:rPr lang="cs-CZ" sz="2800" dirty="0" smtClean="0">
                <a:solidFill>
                  <a:srgbClr val="00B050"/>
                </a:solidFill>
              </a:rPr>
              <a:t>KVADRANTY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Graf 6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2" name="Přímá spojovací čára 11"/>
          <p:cNvCxnSpPr>
            <a:stCxn id="8" idx="1"/>
            <a:endCxn id="8" idx="3"/>
          </p:cNvCxnSpPr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endCxn id="10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9" name="TextovéPole 1"/>
          <p:cNvSpPr txBox="1"/>
          <p:nvPr/>
        </p:nvSpPr>
        <p:spPr>
          <a:xfrm>
            <a:off x="5786446" y="4429132"/>
            <a:ext cx="1500212" cy="857241"/>
          </a:xfrm>
          <a:prstGeom prst="rect">
            <a:avLst/>
          </a:prstGeom>
        </p:spPr>
        <p:txBody>
          <a:bodyPr wrap="square" rtlCol="0"/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pPr marL="228600" indent="-228600" algn="ctr"/>
            <a:r>
              <a:rPr lang="cs-CZ" sz="2000" dirty="0" smtClean="0">
                <a:solidFill>
                  <a:srgbClr val="FF0000"/>
                </a:solidFill>
              </a:rPr>
              <a:t>IV. Kvadrant</a:t>
            </a:r>
          </a:p>
          <a:p>
            <a:pPr marL="228600" indent="-228600" algn="ctr"/>
            <a:r>
              <a:rPr lang="en-US" sz="2000" dirty="0" smtClean="0">
                <a:solidFill>
                  <a:srgbClr val="FF0000"/>
                </a:solidFill>
              </a:rPr>
              <a:t>[ +, </a:t>
            </a:r>
            <a:r>
              <a:rPr lang="cs-CZ" sz="2000" dirty="0" smtClean="0">
                <a:solidFill>
                  <a:srgbClr val="FF0000"/>
                </a:solidFill>
              </a:rPr>
              <a:t>-</a:t>
            </a:r>
            <a:r>
              <a:rPr lang="en-US" sz="2000" dirty="0" smtClean="0">
                <a:solidFill>
                  <a:srgbClr val="FF0000"/>
                </a:solidFill>
              </a:rPr>
              <a:t> ]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714876" y="2857496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af 5"/>
          <p:cNvGraphicFramePr/>
          <p:nvPr/>
        </p:nvGraphicFramePr>
        <p:xfrm>
          <a:off x="571472" y="642918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928670"/>
          </a:xfrm>
        </p:spPr>
        <p:txBody>
          <a:bodyPr/>
          <a:lstStyle/>
          <a:p>
            <a:r>
              <a:rPr lang="cs-CZ" dirty="0" smtClean="0"/>
              <a:t>Souřadnice bodu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714884"/>
            <a:ext cx="3857652" cy="1185857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	A</a:t>
            </a:r>
            <a:r>
              <a:rPr lang="en-US" dirty="0" smtClean="0">
                <a:solidFill>
                  <a:srgbClr val="FF0000"/>
                </a:solidFill>
              </a:rPr>
              <a:t>[ -3 , 2 ] 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souřadnice x	  souřadnice y</a:t>
            </a:r>
          </a:p>
          <a:p>
            <a:pPr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7686" y="3286124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3438" y="3714752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 rot="10800000" flipH="1">
            <a:off x="4357686" y="3477600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endCxn id="9" idx="2"/>
          </p:cNvCxnSpPr>
          <p:nvPr/>
        </p:nvCxnSpPr>
        <p:spPr>
          <a:xfrm rot="5400000">
            <a:off x="4594111" y="3909337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0800000" flipH="1">
            <a:off x="4696876" y="3929066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857752" y="3500438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15" name="Přímá spojovací šipka 14"/>
          <p:cNvCxnSpPr/>
          <p:nvPr/>
        </p:nvCxnSpPr>
        <p:spPr>
          <a:xfrm rot="5400000" flipH="1" flipV="1">
            <a:off x="1714480" y="5214950"/>
            <a:ext cx="285752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6200000" flipV="1">
            <a:off x="2464579" y="5250669"/>
            <a:ext cx="28575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643174" y="2143116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1" name="Přímá spojovací čára 20"/>
          <p:cNvCxnSpPr/>
          <p:nvPr/>
        </p:nvCxnSpPr>
        <p:spPr>
          <a:xfrm flipV="1">
            <a:off x="2857488" y="2599200"/>
            <a:ext cx="1928826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 flipH="1" flipV="1">
            <a:off x="2412000" y="3071810"/>
            <a:ext cx="857256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f 3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"/>
            <a:ext cx="8215370" cy="642918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Body na osách souřadnic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7" name="Přímá spojovací čára 6"/>
          <p:cNvCxnSpPr>
            <a:stCxn id="5" idx="1"/>
            <a:endCxn id="5" idx="3"/>
          </p:cNvCxnSpPr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endCxn id="6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6314" y="2214554"/>
            <a:ext cx="1071570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 [ 0, 2 ]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2714620"/>
            <a:ext cx="1285884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 [ -3, 0 ]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29190" y="1500174"/>
            <a:ext cx="3643338" cy="707886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7030A0"/>
                </a:solidFill>
              </a:rPr>
              <a:t>Bod A leží na ose y - jeho první souřadnice je rovna nule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1928802"/>
            <a:ext cx="3500462" cy="707886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2000" dirty="0" smtClean="0">
                <a:solidFill>
                  <a:srgbClr val="7030A0"/>
                </a:solidFill>
              </a:rPr>
              <a:t>Bod B leží na ose x - jeho druhá souřadnice je rovna nule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f 3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0"/>
            <a:ext cx="7972452" cy="57148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Zobraz v pravoúhlé soustavě souřadnic body: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7" name="Přímá spojovací čára 6"/>
          <p:cNvCxnSpPr>
            <a:stCxn id="5" idx="1"/>
            <a:endCxn id="5" idx="3"/>
          </p:cNvCxnSpPr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endCxn id="6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6072198" y="428604"/>
            <a:ext cx="2643206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D[-3,0], E[-1,4]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85720" y="500042"/>
            <a:ext cx="3357586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A[2,-3] , B[0,6], C[-4,-1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]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f 3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0"/>
            <a:ext cx="7400948" cy="714380"/>
          </a:xfrm>
        </p:spPr>
        <p:txBody>
          <a:bodyPr/>
          <a:lstStyle/>
          <a:p>
            <a:pPr algn="ctr">
              <a:buNone/>
            </a:pPr>
            <a:r>
              <a:rPr lang="en-US" dirty="0" err="1" smtClean="0"/>
              <a:t>Zapi</a:t>
            </a:r>
            <a:r>
              <a:rPr lang="cs-CZ" dirty="0" smtClean="0"/>
              <a:t>š souřadnice vyznačených bodů: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7" name="Přímá spojovací čára 6"/>
          <p:cNvCxnSpPr>
            <a:stCxn id="5" idx="1"/>
            <a:endCxn id="5" idx="3"/>
          </p:cNvCxnSpPr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endCxn id="6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43702" y="1285860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71670" y="5214950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435769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86644" y="3929066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86380" y="2857496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4876" y="2143116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PROCVIČUJ!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Příklad 1</a:t>
            </a:r>
          </a:p>
          <a:p>
            <a:pPr marL="0">
              <a:buNone/>
            </a:pPr>
            <a:r>
              <a:rPr lang="cs-CZ" dirty="0" smtClean="0"/>
              <a:t>V pravoúhlé soustavě souřadnic znázorni trojúhelník ABC: </a:t>
            </a:r>
            <a:r>
              <a:rPr lang="en-US" dirty="0" smtClean="0"/>
              <a:t>A[-5,-6], B[0,4], C[6,0]</a:t>
            </a:r>
          </a:p>
          <a:p>
            <a:pPr>
              <a:buNone/>
            </a:pPr>
            <a:r>
              <a:rPr lang="cs-CZ" dirty="0" err="1" smtClean="0"/>
              <a:t>t</a:t>
            </a:r>
            <a:r>
              <a:rPr lang="en-US" dirty="0" err="1" smtClean="0"/>
              <a:t>roj</a:t>
            </a:r>
            <a:r>
              <a:rPr lang="cs-CZ" dirty="0" smtClean="0"/>
              <a:t>úhelník KLM: K</a:t>
            </a:r>
            <a:r>
              <a:rPr lang="en-US" dirty="0" smtClean="0"/>
              <a:t>[-2,-</a:t>
            </a:r>
            <a:r>
              <a:rPr lang="cs-CZ" dirty="0" smtClean="0"/>
              <a:t>6</a:t>
            </a:r>
            <a:r>
              <a:rPr lang="en-US" dirty="0" smtClean="0"/>
              <a:t>], L[-4,2], M[4,-5].</a:t>
            </a:r>
          </a:p>
          <a:p>
            <a:pPr>
              <a:buNone/>
            </a:pPr>
            <a:r>
              <a:rPr lang="en-US" dirty="0" smtClean="0"/>
              <a:t>Pr</a:t>
            </a:r>
            <a:r>
              <a:rPr lang="cs-CZ" dirty="0" err="1" smtClean="0"/>
              <a:t>ůnik</a:t>
            </a:r>
            <a:r>
              <a:rPr lang="cs-CZ" dirty="0" smtClean="0"/>
              <a:t> trojúhelníků vybarvi.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Příklad 2</a:t>
            </a:r>
          </a:p>
          <a:p>
            <a:pPr marL="0">
              <a:buNone/>
            </a:pPr>
            <a:r>
              <a:rPr lang="cs-CZ" dirty="0" smtClean="0"/>
              <a:t>V pravoúhlé soustavě souřadnic vyznač pětiúhelník MNOPR:</a:t>
            </a:r>
          </a:p>
          <a:p>
            <a:pPr>
              <a:buNone/>
            </a:pPr>
            <a:r>
              <a:rPr lang="cs-CZ" dirty="0" smtClean="0"/>
              <a:t>M</a:t>
            </a:r>
            <a:r>
              <a:rPr lang="en-US" dirty="0" smtClean="0"/>
              <a:t>[3,3], N[1,5], O[-3,1], P[-1,-3], R[3,-2]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f 3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3357562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8" name="Přímá spojovací čára 7"/>
          <p:cNvCxnSpPr>
            <a:endCxn id="6" idx="2"/>
          </p:cNvCxnSpPr>
          <p:nvPr/>
        </p:nvCxnSpPr>
        <p:spPr>
          <a:xfrm rot="5400000">
            <a:off x="4460360" y="3543022"/>
            <a:ext cx="36695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stCxn id="5" idx="1"/>
            <a:endCxn id="5" idx="3"/>
          </p:cNvCxnSpPr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 flipV="1">
            <a:off x="1428728" y="3286124"/>
            <a:ext cx="7072362" cy="257176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3357554" y="5429264"/>
            <a:ext cx="3857652" cy="428628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2786050" y="3429000"/>
            <a:ext cx="1000132" cy="57150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2786050" y="3571876"/>
            <a:ext cx="1285884" cy="71438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2857488" y="3714752"/>
            <a:ext cx="1500198" cy="857256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2928926" y="3857628"/>
            <a:ext cx="1643074" cy="9286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3000364" y="4071942"/>
            <a:ext cx="1857388" cy="9286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V="1">
            <a:off x="3143240" y="4214818"/>
            <a:ext cx="1928826" cy="1000132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3143240" y="3286124"/>
            <a:ext cx="428628" cy="285752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1357290" y="6000768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857356" y="185736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714876" y="1214422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214678" y="6000768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286644" y="5286388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8643966" y="3143248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f 3"/>
          <p:cNvGraphicFramePr/>
          <p:nvPr/>
        </p:nvGraphicFramePr>
        <p:xfrm>
          <a:off x="428596" y="428604"/>
          <a:ext cx="8286808" cy="59293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214810" y="3071810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3500438"/>
            <a:ext cx="285752" cy="369332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7" name="Přímá spojovací čára 6"/>
          <p:cNvCxnSpPr>
            <a:stCxn id="5" idx="1"/>
            <a:endCxn id="5" idx="3"/>
          </p:cNvCxnSpPr>
          <p:nvPr/>
        </p:nvCxnSpPr>
        <p:spPr>
          <a:xfrm rot="10800000" flipH="1">
            <a:off x="4214810" y="3256476"/>
            <a:ext cx="285752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endCxn id="6" idx="2"/>
          </p:cNvCxnSpPr>
          <p:nvPr/>
        </p:nvCxnSpPr>
        <p:spPr>
          <a:xfrm rot="5400000">
            <a:off x="4451235" y="3695023"/>
            <a:ext cx="385200" cy="794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H="1">
            <a:off x="4554000" y="3714752"/>
            <a:ext cx="176400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14876" y="3286124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571480"/>
            <a:ext cx="970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2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 rot="5400000" flipH="1" flipV="1">
            <a:off x="5464975" y="3036091"/>
            <a:ext cx="2214578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643702" y="1714488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57422" y="2643182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86182" y="4643446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43702" y="4071942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57818" y="714356"/>
            <a:ext cx="285752" cy="36933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85728"/>
            <a:ext cx="8786874" cy="621510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u="sng" dirty="0" smtClean="0"/>
              <a:t>Anotace:</a:t>
            </a:r>
          </a:p>
          <a:p>
            <a:pPr marL="0">
              <a:buNone/>
            </a:pPr>
            <a:r>
              <a:rPr lang="cs-CZ" dirty="0" smtClean="0"/>
              <a:t>Tato prezentace slouží k opakování pravoúhlé soustavy souřadnic. Žáci si zopakují znázornění bodu v rovině a zápis souřadnic bodu čtením z grafu. Upozorníme na souřadnice bodu ležících na osách x a </a:t>
            </a:r>
            <a:r>
              <a:rPr lang="cs-CZ" dirty="0" err="1" smtClean="0"/>
              <a:t>y</a:t>
            </a:r>
            <a:r>
              <a:rPr lang="cs-CZ" dirty="0" smtClean="0"/>
              <a:t>. V závěru prezentace jsou dva příklady, které jsou zadány jako samostatná práce. Kontrola proběhne na interaktivní tabuli.</a:t>
            </a:r>
          </a:p>
          <a:p>
            <a:pPr marL="0">
              <a:buNone/>
            </a:pPr>
            <a:r>
              <a:rPr lang="cs-CZ" b="1" u="sng" dirty="0" smtClean="0"/>
              <a:t>Použité zdroje:</a:t>
            </a:r>
          </a:p>
          <a:p>
            <a:pPr>
              <a:buNone/>
            </a:pPr>
            <a:r>
              <a:rPr lang="cs-CZ" dirty="0" smtClean="0"/>
              <a:t>Karel </a:t>
            </a:r>
            <a:r>
              <a:rPr lang="cs-CZ" dirty="0" smtClean="0"/>
              <a:t>Kindl: Matematika- Přehled učiva </a:t>
            </a:r>
            <a:r>
              <a:rPr lang="cs-CZ" dirty="0" err="1" smtClean="0"/>
              <a:t>základníškoly</a:t>
            </a:r>
            <a:r>
              <a:rPr lang="cs-CZ" dirty="0" smtClean="0"/>
              <a:t>, 3.vydání </a:t>
            </a:r>
            <a:r>
              <a:rPr lang="cs-CZ" dirty="0" smtClean="0"/>
              <a:t>Praha 1980, Státní pedagogické nakladatelství, počet stran </a:t>
            </a:r>
            <a:r>
              <a:rPr lang="cs-CZ" dirty="0" smtClean="0"/>
              <a:t>408, SPN </a:t>
            </a:r>
            <a:r>
              <a:rPr lang="cs-CZ" dirty="0" smtClean="0"/>
              <a:t>5-43-11/3, 14-388-80</a:t>
            </a:r>
          </a:p>
          <a:p>
            <a:pPr>
              <a:buNone/>
            </a:pPr>
            <a:r>
              <a:rPr lang="cs-CZ" dirty="0" smtClean="0"/>
              <a:t>Odvárko </a:t>
            </a:r>
            <a:r>
              <a:rPr lang="cs-CZ" dirty="0" smtClean="0"/>
              <a:t>Oldřich- Kadleček Jiří:  Matematika pro 9. ročník ZŠ  2.díl , 1.vydání 2000,  </a:t>
            </a:r>
            <a:r>
              <a:rPr lang="cs-CZ" dirty="0" err="1" smtClean="0"/>
              <a:t>Prometheus</a:t>
            </a:r>
            <a:r>
              <a:rPr lang="cs-CZ" dirty="0" smtClean="0"/>
              <a:t>, počet </a:t>
            </a:r>
            <a:r>
              <a:rPr lang="cs-CZ" dirty="0" smtClean="0"/>
              <a:t>stran 91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ISBN </a:t>
            </a:r>
            <a:r>
              <a:rPr lang="cs-CZ" dirty="0" smtClean="0"/>
              <a:t>80-7196-208-2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>
              <a:buNone/>
            </a:pPr>
            <a:endParaRPr lang="cs-CZ" b="1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473</Words>
  <Application>Microsoft Office PowerPoint</Application>
  <PresentationFormat>Předvádění na obrazovce (4:3)</PresentationFormat>
  <Paragraphs>128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PRAVOÚHLÁ SOUSTAVA SOUŘADNIC</vt:lpstr>
      <vt:lpstr>Snímek 2</vt:lpstr>
      <vt:lpstr>PRAVOÚHLÁ SOUSTAVA SOUŘADNIC</vt:lpstr>
      <vt:lpstr>Jak určujeme polohu bodu v rovině?</vt:lpstr>
      <vt:lpstr>Snímek 5</vt:lpstr>
      <vt:lpstr>Souřadnice bodu</vt:lpstr>
      <vt:lpstr>Snímek 7</vt:lpstr>
      <vt:lpstr>Snímek 8</vt:lpstr>
      <vt:lpstr>Snímek 9</vt:lpstr>
      <vt:lpstr>PROCVIČUJ!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Pravoúhlá</dc:title>
  <dc:creator>Vaclav</dc:creator>
  <cp:lastModifiedBy>Vaclav</cp:lastModifiedBy>
  <cp:revision>55</cp:revision>
  <dcterms:created xsi:type="dcterms:W3CDTF">2012-01-30T17:29:16Z</dcterms:created>
  <dcterms:modified xsi:type="dcterms:W3CDTF">2012-03-06T18:21:12Z</dcterms:modified>
</cp:coreProperties>
</file>