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sldIdLst>
    <p:sldId id="256" r:id="rId2"/>
    <p:sldId id="257" r:id="rId3"/>
    <p:sldId id="258" r:id="rId4"/>
    <p:sldId id="259" r:id="rId5"/>
    <p:sldId id="260" r:id="rId6"/>
    <p:sldId id="261" r:id="rId7"/>
    <p:sldId id="266" r:id="rId8"/>
    <p:sldId id="262" r:id="rId9"/>
    <p:sldId id="267" r:id="rId10"/>
    <p:sldId id="263" r:id="rId11"/>
    <p:sldId id="264" r:id="rId12"/>
    <p:sldId id="265" r:id="rId13"/>
    <p:sldId id="268" r:id="rId14"/>
    <p:sldId id="269"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16" name="Zástupný symbol pro datum 15"/>
          <p:cNvSpPr>
            <a:spLocks noGrp="1"/>
          </p:cNvSpPr>
          <p:nvPr>
            <p:ph type="dt" sz="half" idx="10"/>
          </p:nvPr>
        </p:nvSpPr>
        <p:spPr/>
        <p:txBody>
          <a:bodyPr/>
          <a:lstStyle/>
          <a:p>
            <a:fld id="{0D46D2B9-FB0C-4182-B6EA-F1423F8F040D}" type="datetimeFigureOut">
              <a:rPr lang="cs-CZ" smtClean="0"/>
              <a:pPr/>
              <a:t>18.6.2012</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935157AA-3E5A-4D7A-B2DB-7CD3E7C1D280}"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Klepnutím lze upravit styl předlohy nadpisů.</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0D46D2B9-FB0C-4182-B6EA-F1423F8F040D}" type="datetimeFigureOut">
              <a:rPr lang="cs-CZ" smtClean="0"/>
              <a:pPr/>
              <a:t>18.6.2012</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935157AA-3E5A-4D7A-B2DB-7CD3E7C1D280}"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9" name="Zástupný symbol pro datum 18"/>
          <p:cNvSpPr>
            <a:spLocks noGrp="1"/>
          </p:cNvSpPr>
          <p:nvPr>
            <p:ph type="dt" sz="half" idx="10"/>
          </p:nvPr>
        </p:nvSpPr>
        <p:spPr/>
        <p:txBody>
          <a:bodyPr/>
          <a:lstStyle/>
          <a:p>
            <a:fld id="{0D46D2B9-FB0C-4182-B6EA-F1423F8F040D}" type="datetimeFigureOut">
              <a:rPr lang="cs-CZ" smtClean="0"/>
              <a:pPr/>
              <a:t>18.6.2012</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935157AA-3E5A-4D7A-B2DB-7CD3E7C1D280}" type="slidenum">
              <a:rPr lang="cs-CZ" smtClean="0"/>
              <a:pPr/>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0D46D2B9-FB0C-4182-B6EA-F1423F8F040D}" type="datetimeFigureOut">
              <a:rPr lang="cs-CZ" smtClean="0"/>
              <a:pPr/>
              <a:t>18.6.2012</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935157AA-3E5A-4D7A-B2DB-7CD3E7C1D280}"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0D46D2B9-FB0C-4182-B6EA-F1423F8F040D}" type="datetimeFigureOut">
              <a:rPr lang="cs-CZ" smtClean="0"/>
              <a:pPr/>
              <a:t>18.6.2012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935157AA-3E5A-4D7A-B2DB-7CD3E7C1D280}" type="slidenum">
              <a:rPr lang="cs-CZ" smtClean="0"/>
              <a:pPr/>
              <a:t>‹#›</a:t>
            </a:fld>
            <a:endParaRPr lang="cs-CZ"/>
          </a:p>
        </p:txBody>
      </p:sp>
      <p:sp>
        <p:nvSpPr>
          <p:cNvPr id="11"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0D46D2B9-FB0C-4182-B6EA-F1423F8F040D}" type="datetimeFigureOut">
              <a:rPr lang="cs-CZ" smtClean="0"/>
              <a:pPr/>
              <a:t>18.6.2012</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35157AA-3E5A-4D7A-B2DB-7CD3E7C1D28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0D46D2B9-FB0C-4182-B6EA-F1423F8F040D}" type="datetimeFigureOut">
              <a:rPr lang="cs-CZ" smtClean="0"/>
              <a:pPr/>
              <a:t>18.6.2012</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35157AA-3E5A-4D7A-B2DB-7CD3E7C1D28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0D46D2B9-FB0C-4182-B6EA-F1423F8F040D}" type="datetimeFigureOut">
              <a:rPr lang="cs-CZ" smtClean="0"/>
              <a:pPr/>
              <a:t>18.6.2012</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35157AA-3E5A-4D7A-B2DB-7CD3E7C1D280}"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Klepnutím na ikonu přidáte obrázek.</a:t>
            </a:r>
            <a:endParaRPr kumimoji="0" lang="en-US" dirty="0"/>
          </a:p>
        </p:txBody>
      </p:sp>
      <p:sp>
        <p:nvSpPr>
          <p:cNvPr id="7" name="Zástupný symbol pro datum 6"/>
          <p:cNvSpPr>
            <a:spLocks noGrp="1"/>
          </p:cNvSpPr>
          <p:nvPr>
            <p:ph type="dt" sz="half" idx="10"/>
          </p:nvPr>
        </p:nvSpPr>
        <p:spPr/>
        <p:txBody>
          <a:bodyPr/>
          <a:lstStyle/>
          <a:p>
            <a:fld id="{0D46D2B9-FB0C-4182-B6EA-F1423F8F040D}" type="datetimeFigureOut">
              <a:rPr lang="cs-CZ" smtClean="0"/>
              <a:pPr/>
              <a:t>18.6.2012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935157AA-3E5A-4D7A-B2DB-7CD3E7C1D280}" type="slidenum">
              <a:rPr lang="cs-CZ" smtClean="0"/>
              <a:pPr/>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D46D2B9-FB0C-4182-B6EA-F1423F8F040D}" type="datetimeFigureOut">
              <a:rPr lang="cs-CZ" smtClean="0"/>
              <a:pPr/>
              <a:t>18.6.2012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35157AA-3E5A-4D7A-B2DB-7CD3E7C1D28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D46D2B9-FB0C-4182-B6EA-F1423F8F040D}" type="datetimeFigureOut">
              <a:rPr lang="cs-CZ" smtClean="0"/>
              <a:pPr/>
              <a:t>18.6.2012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35157AA-3E5A-4D7A-B2DB-7CD3E7C1D280}"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0D46D2B9-FB0C-4182-B6EA-F1423F8F040D}" type="datetimeFigureOut">
              <a:rPr lang="cs-CZ" smtClean="0"/>
              <a:pPr/>
              <a:t>18.6.2012</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935157AA-3E5A-4D7A-B2DB-7CD3E7C1D280}" type="slidenum">
              <a:rPr lang="cs-CZ" smtClean="0"/>
              <a:pPr/>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Klepnutím lze upravit styl předlohy nadpisů.</a:t>
            </a:r>
            <a:endParaRPr kumimoji="0"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381000" y="3573017"/>
            <a:ext cx="8458200" cy="2502770"/>
          </a:xfrm>
        </p:spPr>
        <p:txBody>
          <a:bodyPr>
            <a:normAutofit fontScale="90000"/>
          </a:bodyPr>
          <a:lstStyle/>
          <a:p>
            <a:r>
              <a:rPr lang="cs-CZ" sz="8000" dirty="0" smtClean="0">
                <a:solidFill>
                  <a:srgbClr val="FF0000"/>
                </a:solidFill>
                <a:latin typeface="Aharoni" pitchFamily="2" charset="-79"/>
                <a:cs typeface="Aharoni" pitchFamily="2" charset="-79"/>
              </a:rPr>
              <a:t/>
            </a:r>
            <a:br>
              <a:rPr lang="cs-CZ" sz="8000" dirty="0" smtClean="0">
                <a:solidFill>
                  <a:srgbClr val="FF0000"/>
                </a:solidFill>
                <a:latin typeface="Aharoni" pitchFamily="2" charset="-79"/>
                <a:cs typeface="Aharoni" pitchFamily="2" charset="-79"/>
              </a:rPr>
            </a:br>
            <a:r>
              <a:rPr lang="cs-CZ" sz="8000" dirty="0" smtClean="0">
                <a:solidFill>
                  <a:srgbClr val="FF0000"/>
                </a:solidFill>
                <a:latin typeface="Aharoni" pitchFamily="2" charset="-79"/>
                <a:cs typeface="Aharoni" pitchFamily="2" charset="-79"/>
              </a:rPr>
              <a:t>Vzduch</a:t>
            </a:r>
            <a:endParaRPr lang="cs-CZ" sz="8000" dirty="0">
              <a:solidFill>
                <a:srgbClr val="FF0000"/>
              </a:solidFill>
              <a:latin typeface="Aharoni" pitchFamily="2" charset="-79"/>
              <a:cs typeface="Aharoni" pitchFamily="2" charset="-79"/>
            </a:endParaRPr>
          </a:p>
        </p:txBody>
      </p:sp>
      <p:pic>
        <p:nvPicPr>
          <p:cNvPr id="4" name="Picture 2"/>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9712" y="404664"/>
            <a:ext cx="5199662" cy="1270341"/>
          </a:xfrm>
          <a:prstGeom prst="rect">
            <a:avLst/>
          </a:prstGeom>
          <a:solidFill>
            <a:srgbClr val="FFFFFF"/>
          </a:solidFill>
          <a:ln>
            <a:noFill/>
          </a:ln>
          <a:extLst/>
        </p:spPr>
      </p:pic>
      <p:sp>
        <p:nvSpPr>
          <p:cNvPr id="5" name="Nadpis 1"/>
          <p:cNvSpPr>
            <a:spLocks noGrp="1"/>
          </p:cNvSpPr>
          <p:nvPr>
            <p:ph type="subTitle" idx="1"/>
          </p:nvPr>
        </p:nvSpPr>
        <p:spPr>
          <a:xfrm>
            <a:off x="381000" y="1773238"/>
            <a:ext cx="8458200" cy="1511746"/>
          </a:xfrm>
        </p:spPr>
        <p:txBody>
          <a:bodyPr/>
          <a:lstStyle/>
          <a:p>
            <a:pPr algn="ctr"/>
            <a:r>
              <a:rPr lang="cs-CZ" dirty="0" smtClean="0"/>
              <a:t>VY_32_INOVACE_01_CHEMIE_8.ROČNÍK_11_VZDUCH</a:t>
            </a:r>
            <a:endParaRPr lang="cs-CZ" dirty="0"/>
          </a:p>
        </p:txBody>
      </p:sp>
      <p:sp>
        <p:nvSpPr>
          <p:cNvPr id="6" name="Podnadpis 2"/>
          <p:cNvSpPr txBox="1">
            <a:spLocks/>
          </p:cNvSpPr>
          <p:nvPr/>
        </p:nvSpPr>
        <p:spPr>
          <a:xfrm>
            <a:off x="1115616" y="3429000"/>
            <a:ext cx="6400800" cy="910952"/>
          </a:xfrm>
          <a:prstGeom prst="rect">
            <a:avLst/>
          </a:prstGeom>
        </p:spPr>
        <p:txBody>
          <a:bodyPr vert="horz" anchor="b">
            <a:normAutofit/>
          </a:bodyPr>
          <a:lstStyle/>
          <a:p>
            <a:pPr marL="0" marR="0" lvl="0" indent="0" algn="l" defTabSz="914400" rtl="0" eaLnBrk="1" fontAlgn="auto" latinLnBrk="0" hangingPunct="1">
              <a:lnSpc>
                <a:spcPct val="100000"/>
              </a:lnSpc>
              <a:spcBef>
                <a:spcPct val="20000"/>
              </a:spcBef>
              <a:spcAft>
                <a:spcPts val="0"/>
              </a:spcAft>
              <a:buClr>
                <a:schemeClr val="accent1"/>
              </a:buClr>
              <a:buSzPct val="70000"/>
              <a:buFont typeface="Wingdings 2"/>
              <a:buNone/>
              <a:tabLst/>
              <a:defRPr/>
            </a:pPr>
            <a:r>
              <a:rPr kumimoji="0" lang="cs-CZ" sz="2400" b="0" i="0" u="none" strike="noStrike" kern="1200" cap="none" spc="0" normalizeH="0" baseline="0" noProof="0" dirty="0" smtClean="0">
                <a:ln>
                  <a:noFill/>
                </a:ln>
                <a:solidFill>
                  <a:schemeClr val="tx2">
                    <a:shade val="75000"/>
                  </a:schemeClr>
                </a:solidFill>
                <a:effectLst/>
                <a:uLnTx/>
                <a:uFillTx/>
                <a:latin typeface="+mn-lt"/>
                <a:ea typeface="+mn-ea"/>
                <a:cs typeface="+mn-cs"/>
              </a:rPr>
              <a:t>Autor: Mgr. Marcela Holešovská, ZŠ a MŠ Hazlov, období vytvoření: září 2011</a:t>
            </a:r>
            <a:endParaRPr kumimoji="0" lang="cs-CZ" sz="2400" b="0" i="0" u="none" strike="noStrike" kern="1200" cap="none" spc="0" normalizeH="0" baseline="0" noProof="0" dirty="0">
              <a:ln>
                <a:noFill/>
              </a:ln>
              <a:solidFill>
                <a:schemeClr val="tx2">
                  <a:shade val="75000"/>
                </a:schemeClr>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0000"/>
                </a:solidFill>
                <a:latin typeface="Aharoni" pitchFamily="2" charset="-79"/>
                <a:cs typeface="Aharoni" pitchFamily="2" charset="-79"/>
              </a:rPr>
              <a:t>Složení vzduchu</a:t>
            </a:r>
            <a:endParaRPr lang="cs-CZ" dirty="0">
              <a:solidFill>
                <a:srgbClr val="FF0000"/>
              </a:solidFill>
              <a:latin typeface="Aharoni" pitchFamily="2" charset="-79"/>
              <a:cs typeface="Aharoni" pitchFamily="2" charset="-79"/>
            </a:endParaRPr>
          </a:p>
        </p:txBody>
      </p:sp>
      <p:sp>
        <p:nvSpPr>
          <p:cNvPr id="3" name="Zástupný symbol pro obsah 2"/>
          <p:cNvSpPr>
            <a:spLocks noGrp="1"/>
          </p:cNvSpPr>
          <p:nvPr>
            <p:ph idx="1"/>
          </p:nvPr>
        </p:nvSpPr>
        <p:spPr/>
        <p:txBody>
          <a:bodyPr>
            <a:normAutofit fontScale="70000" lnSpcReduction="20000"/>
          </a:bodyPr>
          <a:lstStyle/>
          <a:p>
            <a:r>
              <a:rPr lang="cs-CZ" dirty="0" smtClean="0">
                <a:latin typeface="Bell MT" pitchFamily="18" charset="0"/>
                <a:cs typeface="Arial" pitchFamily="34" charset="0"/>
              </a:rPr>
              <a:t>Vzduch je směs plynů tvořící plynný obal Země - atmosféru - sahající až do výše asi 10 000 km. Má vliv na všechny chemické proměny jak v nerostné přírodě respektive v neživé přírodě, tak i v živých organismech. Prakticky všechny živé organismy (živá příroda) by bez kyslíku z ovzduší nemohly vůbec existovat. Má i své významné fyzikálně chemické vlastnosti, jedná se zejména o transport vody neboli koloběh vody v ovzduší. Kromě toho tepelná kapacita vzduchu udržuje na Zemi teplotu přijatelnou pro život, jinak by na noční straně naší planety byl mráz několika desítek stupňů, kdežto na denní straně by bylo více než stostupňové horko. Je také důležitou průmyslovou surovinou. Mimo jiné vzduch (resp. kyslík v něm obsažený) také slouží k oxidaci paliva ve všech běžných spalovacích motorech, k oxidaci paliva při výrobě elektrické energie v tepelných elektrárnách, dále při vytápění či ohřevu vody atd. Vzduch tedy slouží coby druhá (prakticky neviditelná) složka každého běžného fosilního paliva</a:t>
            </a:r>
            <a:r>
              <a:rPr lang="cs-CZ" dirty="0" smtClean="0">
                <a:latin typeface="Bell MT" pitchFamily="18" charset="0"/>
              </a:rPr>
              <a:t>.</a:t>
            </a:r>
            <a:endParaRPr lang="cs-CZ" dirty="0">
              <a:latin typeface="Bell MT"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0000"/>
                </a:solidFill>
                <a:latin typeface="Aharoni" pitchFamily="2" charset="-79"/>
                <a:cs typeface="Aharoni" pitchFamily="2" charset="-79"/>
              </a:rPr>
              <a:t>Druhy vzduchu</a:t>
            </a:r>
            <a:endParaRPr lang="cs-CZ" dirty="0">
              <a:solidFill>
                <a:srgbClr val="FF0000"/>
              </a:solidFill>
              <a:latin typeface="Aharoni" pitchFamily="2" charset="-79"/>
              <a:cs typeface="Aharoni" pitchFamily="2" charset="-79"/>
            </a:endParaRPr>
          </a:p>
        </p:txBody>
      </p:sp>
      <p:sp>
        <p:nvSpPr>
          <p:cNvPr id="3" name="Zástupný symbol pro obsah 2"/>
          <p:cNvSpPr>
            <a:spLocks noGrp="1"/>
          </p:cNvSpPr>
          <p:nvPr>
            <p:ph idx="1"/>
          </p:nvPr>
        </p:nvSpPr>
        <p:spPr/>
        <p:txBody>
          <a:bodyPr>
            <a:normAutofit fontScale="77500" lnSpcReduction="20000"/>
          </a:bodyPr>
          <a:lstStyle/>
          <a:p>
            <a:r>
              <a:rPr lang="cs-CZ" dirty="0" smtClean="0">
                <a:latin typeface="Bell MT" pitchFamily="18" charset="0"/>
              </a:rPr>
              <a:t>Kapalný vzduch</a:t>
            </a:r>
          </a:p>
          <a:p>
            <a:r>
              <a:rPr lang="cs-CZ" dirty="0" smtClean="0">
                <a:latin typeface="Bell MT" pitchFamily="18" charset="0"/>
              </a:rPr>
              <a:t>Kapalný vzduch se získává tím, že se atmosférický vzduch zbaví prachu, CO2 a vlhkosti a stlačí až na 200 násobek normálního tlaku. Následně se ochladí studenou vodou a pak se nechá rozepnout do prostoru na tlak 20 až 30 násobek normálního tlaku. Tím jeho teplota silně klesne a takto ochlazeného vzduchu se použije k předchlazování dalšího vzduchu v </a:t>
            </a:r>
            <a:r>
              <a:rPr lang="cs-CZ" dirty="0" err="1" smtClean="0">
                <a:latin typeface="Bell MT" pitchFamily="18" charset="0"/>
              </a:rPr>
              <a:t>protiproudném</a:t>
            </a:r>
            <a:r>
              <a:rPr lang="cs-CZ" dirty="0" smtClean="0">
                <a:latin typeface="Bell MT" pitchFamily="18" charset="0"/>
              </a:rPr>
              <a:t> chladiči. Postupně se dosáhne tak nízké teploty, že vzduch zkapalní za 20 až 30 násobku běžného tlaku. Kapalný vzduch tvoří namodralou kapalinu o bodu varu -190 °C.</a:t>
            </a:r>
          </a:p>
          <a:p>
            <a:r>
              <a:rPr lang="cs-CZ" dirty="0" smtClean="0">
                <a:latin typeface="Bell MT" pitchFamily="18" charset="0"/>
              </a:rPr>
              <a:t>Průmyslově se z kapalného vzduchu destilací získává kyslík a dusík.</a:t>
            </a:r>
          </a:p>
          <a:p>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70000" lnSpcReduction="20000"/>
          </a:bodyPr>
          <a:lstStyle/>
          <a:p>
            <a:r>
              <a:rPr lang="cs-CZ" dirty="0" smtClean="0">
                <a:latin typeface="Bell MT" pitchFamily="18" charset="0"/>
              </a:rPr>
              <a:t>Stlačený vzduch</a:t>
            </a:r>
          </a:p>
          <a:p>
            <a:r>
              <a:rPr lang="cs-CZ" dirty="0" smtClean="0">
                <a:latin typeface="Bell MT" pitchFamily="18" charset="0"/>
              </a:rPr>
              <a:t>V průmyslu se stlačený vzduch používá zejména pro přenos energie pro pneumatické nástroje a zařízení. Příkladem budiž pneumatické kladivo či různé balicí stroje. Vzduch pro přenos energie je obvykle stlačen kompresorem, vysušen a doplněn olejovou mlhou.</a:t>
            </a:r>
          </a:p>
          <a:p>
            <a:r>
              <a:rPr lang="cs-CZ" dirty="0" smtClean="0">
                <a:latin typeface="Bell MT" pitchFamily="18" charset="0"/>
              </a:rPr>
              <a:t>Stlačeným vzduchem se nafukují pneumatiky, zvedací vaky, nafukovací čluny, míče, hračky.</a:t>
            </a:r>
          </a:p>
          <a:p>
            <a:r>
              <a:rPr lang="cs-CZ" dirty="0" smtClean="0">
                <a:latin typeface="Bell MT" pitchFamily="18" charset="0"/>
              </a:rPr>
              <a:t>Stlačený vzduch je dále používán při potápění a práce pod vodou, obvykle do </a:t>
            </a:r>
            <a:r>
              <a:rPr lang="cs-CZ" dirty="0" err="1" smtClean="0">
                <a:latin typeface="Bell MT" pitchFamily="18" charset="0"/>
              </a:rPr>
              <a:t>maximání</a:t>
            </a:r>
            <a:r>
              <a:rPr lang="cs-CZ" dirty="0" smtClean="0">
                <a:latin typeface="Bell MT" pitchFamily="18" charset="0"/>
              </a:rPr>
              <a:t> hloubky 40 m.</a:t>
            </a:r>
          </a:p>
          <a:p>
            <a:r>
              <a:rPr lang="cs-CZ" dirty="0" smtClean="0">
                <a:latin typeface="Bell MT" pitchFamily="18" charset="0"/>
              </a:rPr>
              <a:t>Vzduch také slouží k dopravě - buď přímo, např. zemědělský fukar, nebo pro přepravu schránek např. v systému potrubní pošty. Rovněž se používá k instalaci optických kabelů, které by mechanické zasunování do potrubí poškodilo.</a:t>
            </a:r>
          </a:p>
          <a:p>
            <a:r>
              <a:rPr lang="cs-CZ" dirty="0" smtClean="0">
                <a:latin typeface="Bell MT" pitchFamily="18" charset="0"/>
              </a:rPr>
              <a:t>Stlačeným vzduchem lze pomocí </a:t>
            </a:r>
            <a:r>
              <a:rPr lang="cs-CZ" dirty="0" err="1" smtClean="0">
                <a:latin typeface="Bell MT" pitchFamily="18" charset="0"/>
              </a:rPr>
              <a:t>Venturiho</a:t>
            </a:r>
            <a:r>
              <a:rPr lang="cs-CZ" dirty="0" smtClean="0">
                <a:latin typeface="Bell MT" pitchFamily="18" charset="0"/>
              </a:rPr>
              <a:t> efektu vyrobit i podtlak, který se pak používá např. v přísavkách.</a:t>
            </a:r>
          </a:p>
          <a:p>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2800" dirty="0" smtClean="0">
                <a:solidFill>
                  <a:srgbClr val="FF0000"/>
                </a:solidFill>
                <a:latin typeface="Arial Black" pitchFamily="34" charset="0"/>
              </a:rPr>
              <a:t>Vyšší procento vodních kapiček ve vzduchu dává vzniknout mlze</a:t>
            </a:r>
            <a:endParaRPr lang="cs-CZ" sz="2800" dirty="0">
              <a:solidFill>
                <a:srgbClr val="FF0000"/>
              </a:solidFill>
              <a:latin typeface="Arial Black" pitchFamily="34" charset="0"/>
            </a:endParaRPr>
          </a:p>
        </p:txBody>
      </p:sp>
      <p:pic>
        <p:nvPicPr>
          <p:cNvPr id="4" name="Zástupný symbol pro obsah 3" descr="220px-A_strange_fog_at_the_beaches_(201998824).jpg"/>
          <p:cNvPicPr>
            <a:picLocks noGrp="1" noChangeAspect="1"/>
          </p:cNvPicPr>
          <p:nvPr>
            <p:ph idx="1"/>
          </p:nvPr>
        </p:nvPicPr>
        <p:blipFill>
          <a:blip r:embed="rId2" cstate="print"/>
          <a:stretch>
            <a:fillRect/>
          </a:stretch>
        </p:blipFill>
        <p:spPr>
          <a:xfrm>
            <a:off x="2267744" y="1916832"/>
            <a:ext cx="3456384" cy="4104456"/>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76672"/>
            <a:ext cx="8229600" cy="1143000"/>
          </a:xfrm>
        </p:spPr>
        <p:txBody>
          <a:bodyPr/>
          <a:lstStyle/>
          <a:p>
            <a:r>
              <a:rPr lang="cs-CZ" dirty="0" smtClean="0">
                <a:solidFill>
                  <a:srgbClr val="FF0000"/>
                </a:solidFill>
                <a:latin typeface="Arial Black" pitchFamily="34" charset="0"/>
              </a:rPr>
              <a:t>Doplň</a:t>
            </a:r>
            <a:endParaRPr lang="cs-CZ" dirty="0">
              <a:solidFill>
                <a:srgbClr val="FF0000"/>
              </a:solidFill>
              <a:latin typeface="Arial Black" pitchFamily="34" charset="0"/>
            </a:endParaRPr>
          </a:p>
        </p:txBody>
      </p:sp>
      <p:sp>
        <p:nvSpPr>
          <p:cNvPr id="3" name="Zástupný symbol pro obsah 2"/>
          <p:cNvSpPr>
            <a:spLocks noGrp="1"/>
          </p:cNvSpPr>
          <p:nvPr>
            <p:ph idx="1"/>
          </p:nvPr>
        </p:nvSpPr>
        <p:spPr/>
        <p:txBody>
          <a:bodyPr>
            <a:normAutofit lnSpcReduction="10000"/>
          </a:bodyPr>
          <a:lstStyle/>
          <a:p>
            <a:r>
              <a:rPr lang="cs-CZ" sz="3000" dirty="0" smtClean="0">
                <a:latin typeface="Bell MT" pitchFamily="18" charset="0"/>
              </a:rPr>
              <a:t>Vzduch je směs……………….</a:t>
            </a:r>
          </a:p>
          <a:p>
            <a:r>
              <a:rPr lang="cs-CZ" sz="3000" dirty="0" smtClean="0">
                <a:latin typeface="Bell MT" pitchFamily="18" charset="0"/>
              </a:rPr>
              <a:t>Vzduch tvoří……………………</a:t>
            </a:r>
          </a:p>
          <a:p>
            <a:r>
              <a:rPr lang="cs-CZ" sz="3000" dirty="0" smtClean="0">
                <a:latin typeface="Bell MT" pitchFamily="18" charset="0"/>
              </a:rPr>
              <a:t>Co vzduch udržuje na zemi………………..</a:t>
            </a:r>
          </a:p>
          <a:p>
            <a:r>
              <a:rPr lang="cs-CZ" sz="3000" dirty="0" smtClean="0">
                <a:latin typeface="Bell MT" pitchFamily="18" charset="0"/>
              </a:rPr>
              <a:t>Jak se získává kapalný vzduch…………….</a:t>
            </a:r>
          </a:p>
          <a:p>
            <a:r>
              <a:rPr lang="cs-CZ" sz="3000" dirty="0" smtClean="0">
                <a:latin typeface="Bell MT" pitchFamily="18" charset="0"/>
              </a:rPr>
              <a:t>Stlačený vzduch se používá……………..</a:t>
            </a:r>
          </a:p>
          <a:p>
            <a:r>
              <a:rPr lang="cs-CZ" sz="3000" dirty="0" smtClean="0">
                <a:latin typeface="Bell MT" pitchFamily="18" charset="0"/>
              </a:rPr>
              <a:t>Základní složení vzduchu………………………………</a:t>
            </a:r>
          </a:p>
          <a:p>
            <a:r>
              <a:rPr lang="cs-CZ" sz="3000" dirty="0" smtClean="0">
                <a:latin typeface="Bell MT" pitchFamily="18" charset="0"/>
              </a:rPr>
              <a:t>Významné vlastnosti vzduchu………………….</a:t>
            </a:r>
          </a:p>
          <a:p>
            <a:r>
              <a:rPr lang="cs-CZ" sz="3000" dirty="0" smtClean="0">
                <a:latin typeface="Bell MT" pitchFamily="18" charset="0"/>
              </a:rPr>
              <a:t>Co nejvíce znečišťuje vzduch……………..</a:t>
            </a:r>
          </a:p>
          <a:p>
            <a:endParaRPr lang="cs-CZ"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85000" lnSpcReduction="10000"/>
          </a:bodyPr>
          <a:lstStyle/>
          <a:p>
            <a:r>
              <a:rPr lang="cs-CZ" dirty="0" smtClean="0">
                <a:latin typeface="Bell MT" pitchFamily="18" charset="0"/>
              </a:rPr>
              <a:t>Vzduch je směs-směs plynů</a:t>
            </a:r>
          </a:p>
          <a:p>
            <a:r>
              <a:rPr lang="cs-CZ" dirty="0" smtClean="0">
                <a:latin typeface="Bell MT" pitchFamily="18" charset="0"/>
              </a:rPr>
              <a:t>Vzduch tvoří- Atmosféru</a:t>
            </a:r>
          </a:p>
          <a:p>
            <a:r>
              <a:rPr lang="cs-CZ" dirty="0" smtClean="0">
                <a:latin typeface="Bell MT" pitchFamily="18" charset="0"/>
              </a:rPr>
              <a:t>Co vzduch udržuje na zemi-Život</a:t>
            </a:r>
          </a:p>
          <a:p>
            <a:r>
              <a:rPr lang="cs-CZ" dirty="0" smtClean="0">
                <a:latin typeface="Bell MT" pitchFamily="18" charset="0"/>
              </a:rPr>
              <a:t>Jak se získává kapalný vzduch-</a:t>
            </a:r>
            <a:r>
              <a:rPr lang="cs-CZ" dirty="0" smtClean="0"/>
              <a:t>atmosférický vzduch zbaví prachu</a:t>
            </a:r>
            <a:endParaRPr lang="cs-CZ" dirty="0" smtClean="0">
              <a:latin typeface="Bell MT" pitchFamily="18" charset="0"/>
            </a:endParaRPr>
          </a:p>
          <a:p>
            <a:r>
              <a:rPr lang="cs-CZ" dirty="0" smtClean="0">
                <a:latin typeface="Bell MT" pitchFamily="18" charset="0"/>
              </a:rPr>
              <a:t>Stlačený vzduch se používá-přenos energie pro pneumatické nástroje a zařízení</a:t>
            </a:r>
          </a:p>
          <a:p>
            <a:r>
              <a:rPr lang="cs-CZ" dirty="0" smtClean="0">
                <a:latin typeface="Bell MT" pitchFamily="18" charset="0"/>
              </a:rPr>
              <a:t>Základní složení vzduchu- kyslík, dusík, oxid uhličitý</a:t>
            </a:r>
          </a:p>
          <a:p>
            <a:r>
              <a:rPr lang="cs-CZ" dirty="0" smtClean="0">
                <a:latin typeface="Bell MT" pitchFamily="18" charset="0"/>
              </a:rPr>
              <a:t>Významné vlastnosti vzduchu-transport vody, koloběh</a:t>
            </a:r>
          </a:p>
          <a:p>
            <a:r>
              <a:rPr lang="cs-CZ" dirty="0" smtClean="0">
                <a:latin typeface="Bell MT" pitchFamily="18" charset="0"/>
              </a:rPr>
              <a:t>Co nejvíce znečišťuje vzduch- chemické plyny, z aut,</a:t>
            </a:r>
          </a:p>
          <a:p>
            <a:endParaRPr lang="cs-CZ" dirty="0"/>
          </a:p>
        </p:txBody>
      </p:sp>
      <p:sp>
        <p:nvSpPr>
          <p:cNvPr id="4" name="Zaoblený obdélník 3"/>
          <p:cNvSpPr/>
          <p:nvPr/>
        </p:nvSpPr>
        <p:spPr>
          <a:xfrm>
            <a:off x="2987824" y="1628800"/>
            <a:ext cx="1728192"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Zaoblený obdélník 4"/>
          <p:cNvSpPr/>
          <p:nvPr/>
        </p:nvSpPr>
        <p:spPr>
          <a:xfrm>
            <a:off x="2699792" y="1996480"/>
            <a:ext cx="1728192"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Zaoblený obdélník 5"/>
          <p:cNvSpPr/>
          <p:nvPr/>
        </p:nvSpPr>
        <p:spPr>
          <a:xfrm>
            <a:off x="4716016" y="2564904"/>
            <a:ext cx="1296144"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Zaoblený obdélník 6"/>
          <p:cNvSpPr/>
          <p:nvPr/>
        </p:nvSpPr>
        <p:spPr>
          <a:xfrm>
            <a:off x="5004048" y="3068960"/>
            <a:ext cx="3888432"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Zaoblený obdélník 7"/>
          <p:cNvSpPr/>
          <p:nvPr/>
        </p:nvSpPr>
        <p:spPr>
          <a:xfrm>
            <a:off x="683568" y="3422785"/>
            <a:ext cx="1728192"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Zaoblený obdélník 8"/>
          <p:cNvSpPr/>
          <p:nvPr/>
        </p:nvSpPr>
        <p:spPr>
          <a:xfrm>
            <a:off x="4716016" y="3832029"/>
            <a:ext cx="2736304"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Zaoblený obdélník 9"/>
          <p:cNvSpPr/>
          <p:nvPr/>
        </p:nvSpPr>
        <p:spPr>
          <a:xfrm>
            <a:off x="681366" y="4192069"/>
            <a:ext cx="4682721"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Zaoblený obdélník 10"/>
          <p:cNvSpPr/>
          <p:nvPr/>
        </p:nvSpPr>
        <p:spPr>
          <a:xfrm>
            <a:off x="4427984" y="4601313"/>
            <a:ext cx="3960440"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Zaoblený obdélník 11"/>
          <p:cNvSpPr/>
          <p:nvPr/>
        </p:nvSpPr>
        <p:spPr>
          <a:xfrm>
            <a:off x="5148064" y="5085184"/>
            <a:ext cx="3456384"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Zaoblený obdélník 12"/>
          <p:cNvSpPr/>
          <p:nvPr/>
        </p:nvSpPr>
        <p:spPr>
          <a:xfrm>
            <a:off x="5004048" y="5589240"/>
            <a:ext cx="3240360"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Kolik se čeho vyskytuje ve vzduchu?</a:t>
            </a:r>
            <a:endParaRPr lang="cs-CZ" dirty="0"/>
          </a:p>
        </p:txBody>
      </p:sp>
      <p:sp>
        <p:nvSpPr>
          <p:cNvPr id="3" name="Zástupný symbol pro obsah 2"/>
          <p:cNvSpPr>
            <a:spLocks noGrp="1"/>
          </p:cNvSpPr>
          <p:nvPr>
            <p:ph idx="1"/>
          </p:nvPr>
        </p:nvSpPr>
        <p:spPr/>
        <p:txBody>
          <a:bodyPr/>
          <a:lstStyle/>
          <a:p>
            <a:r>
              <a:rPr lang="cs-CZ" dirty="0" smtClean="0"/>
              <a:t>Napiš hmotnost %</a:t>
            </a:r>
          </a:p>
          <a:p>
            <a:endParaRPr lang="cs-CZ" dirty="0"/>
          </a:p>
          <a:p>
            <a:r>
              <a:rPr lang="cs-CZ" dirty="0" smtClean="0"/>
              <a:t>Kyslík-………………</a:t>
            </a:r>
          </a:p>
          <a:p>
            <a:r>
              <a:rPr lang="cs-CZ" dirty="0" smtClean="0"/>
              <a:t>Dusík-………………..</a:t>
            </a:r>
          </a:p>
          <a:p>
            <a:r>
              <a:rPr lang="cs-CZ" dirty="0" smtClean="0"/>
              <a:t>Oxid uhličit</a:t>
            </a:r>
            <a:r>
              <a:rPr lang="cs-CZ" dirty="0"/>
              <a:t>ý</a:t>
            </a:r>
            <a:r>
              <a:rPr lang="cs-CZ" dirty="0" smtClean="0"/>
              <a:t>……………….</a:t>
            </a:r>
          </a:p>
          <a:p>
            <a:r>
              <a:rPr lang="cs-CZ" dirty="0" smtClean="0"/>
              <a:t>Argon - ……………….</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395536" y="1772816"/>
            <a:ext cx="8229600" cy="4525963"/>
          </a:xfrm>
        </p:spPr>
        <p:txBody>
          <a:bodyPr/>
          <a:lstStyle/>
          <a:p>
            <a:r>
              <a:rPr lang="cs-CZ" dirty="0" smtClean="0"/>
              <a:t>Kyslík-		23,16%</a:t>
            </a:r>
          </a:p>
          <a:p>
            <a:r>
              <a:rPr lang="cs-CZ" dirty="0" smtClean="0"/>
              <a:t>Dusík-		75,51%</a:t>
            </a:r>
          </a:p>
          <a:p>
            <a:r>
              <a:rPr lang="cs-CZ" dirty="0" smtClean="0"/>
              <a:t>Oxid uhličitý-	0,05%</a:t>
            </a:r>
          </a:p>
          <a:p>
            <a:r>
              <a:rPr lang="cs-CZ" dirty="0" smtClean="0"/>
              <a:t>Argon – 		1,28%</a:t>
            </a:r>
          </a:p>
          <a:p>
            <a:endParaRPr lang="cs-CZ" dirty="0"/>
          </a:p>
        </p:txBody>
      </p:sp>
      <p:sp>
        <p:nvSpPr>
          <p:cNvPr id="4" name="Zaoblený obdélník 3"/>
          <p:cNvSpPr/>
          <p:nvPr/>
        </p:nvSpPr>
        <p:spPr>
          <a:xfrm>
            <a:off x="3203848" y="1700808"/>
            <a:ext cx="1440160" cy="24482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0000"/>
                </a:solidFill>
                <a:latin typeface="Arial Black" pitchFamily="34" charset="0"/>
              </a:rPr>
              <a:t>Znečištění ovzduší</a:t>
            </a:r>
            <a:endParaRPr lang="cs-CZ" dirty="0">
              <a:solidFill>
                <a:srgbClr val="FF0000"/>
              </a:solidFill>
              <a:latin typeface="Arial Black" pitchFamily="34" charset="0"/>
            </a:endParaRPr>
          </a:p>
        </p:txBody>
      </p:sp>
      <p:sp>
        <p:nvSpPr>
          <p:cNvPr id="3" name="Zástupný symbol pro obsah 2"/>
          <p:cNvSpPr>
            <a:spLocks noGrp="1"/>
          </p:cNvSpPr>
          <p:nvPr>
            <p:ph idx="1"/>
          </p:nvPr>
        </p:nvSpPr>
        <p:spPr/>
        <p:txBody>
          <a:bodyPr>
            <a:normAutofit fontScale="70000" lnSpcReduction="20000"/>
          </a:bodyPr>
          <a:lstStyle/>
          <a:p>
            <a:r>
              <a:rPr lang="cs-CZ" dirty="0" smtClean="0">
                <a:latin typeface="Bell MT" pitchFamily="18" charset="0"/>
              </a:rPr>
              <a:t>Znečištění znamená uvolnění environmentálních kontaminantů do přírodního prostředí. Mezi hlavní typy znečištění patří:</a:t>
            </a:r>
          </a:p>
          <a:p>
            <a:r>
              <a:rPr lang="cs-CZ" dirty="0" smtClean="0">
                <a:latin typeface="Bell MT" pitchFamily="18" charset="0"/>
              </a:rPr>
              <a:t>Znečištění vzduchu, vypouštění částic chemikálií do atmosféry. Mezi typické příklady patří oxid uhelnatý, oxid uhličitý, oxid siřičitý, freony, </a:t>
            </a:r>
            <a:r>
              <a:rPr lang="cs-CZ" dirty="0" err="1" smtClean="0">
                <a:latin typeface="Bell MT" pitchFamily="18" charset="0"/>
              </a:rPr>
              <a:t>polyaromatické</a:t>
            </a:r>
            <a:r>
              <a:rPr lang="cs-CZ" dirty="0" smtClean="0">
                <a:latin typeface="Bell MT" pitchFamily="18" charset="0"/>
              </a:rPr>
              <a:t> uhlovodíky nebo oxidy dusíku. Mezi zdroje znečištění patří průmysl (bodové zdroje), lidská sídla (plošné zdroje) a dopravní prostředky (liniové zdroje).</a:t>
            </a:r>
          </a:p>
          <a:p>
            <a:r>
              <a:rPr lang="cs-CZ" dirty="0" smtClean="0">
                <a:latin typeface="Bell MT" pitchFamily="18" charset="0"/>
              </a:rPr>
              <a:t>Znečištění vody povrchovým odtokem a prosakováním do podzemní vody, Mezi typické polutanty patří pesticidy, rozpouštědla, průmyslová hnojiva atd.</a:t>
            </a:r>
          </a:p>
          <a:p>
            <a:r>
              <a:rPr lang="cs-CZ" dirty="0" smtClean="0">
                <a:latin typeface="Bell MT" pitchFamily="18" charset="0"/>
              </a:rPr>
              <a:t>Kontaminace půdy vzniká buď znečištěním povrchu půdy, nebo porušením podzemních nádrží. Mezi nejvýznamnější látky, znečišťující půdu patří </a:t>
            </a:r>
            <a:r>
              <a:rPr lang="cs-CZ" dirty="0" err="1" smtClean="0">
                <a:latin typeface="Bell MT" pitchFamily="18" charset="0"/>
              </a:rPr>
              <a:t>polyaromatické</a:t>
            </a:r>
            <a:r>
              <a:rPr lang="cs-CZ" dirty="0" smtClean="0">
                <a:latin typeface="Bell MT" pitchFamily="18" charset="0"/>
              </a:rPr>
              <a:t> uhlovodíky, těžké kovy jako rtuť, chróm, olovo nebo kadmium, MTBE, herbicidy, pesticidy a chlorované uhlovodíky.</a:t>
            </a:r>
          </a:p>
          <a:p>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70000" lnSpcReduction="20000"/>
          </a:bodyPr>
          <a:lstStyle/>
          <a:p>
            <a:r>
              <a:rPr lang="cs-CZ" dirty="0" smtClean="0">
                <a:latin typeface="Bell MT" pitchFamily="18" charset="0"/>
              </a:rPr>
              <a:t>Kontaminace potravin, znehodnocení potravin látkami jakou jsou např. pesticidy, dioxiny, polychlorované bifenyly</a:t>
            </a:r>
          </a:p>
          <a:p>
            <a:r>
              <a:rPr lang="cs-CZ" dirty="0" smtClean="0">
                <a:latin typeface="Bell MT" pitchFamily="18" charset="0"/>
              </a:rPr>
              <a:t>Radioaktivní znečištění, bylo zjištěno díky pokrokům atomové fyziky ve 20. století.</a:t>
            </a:r>
          </a:p>
          <a:p>
            <a:r>
              <a:rPr lang="cs-CZ" dirty="0" smtClean="0">
                <a:latin typeface="Bell MT" pitchFamily="18" charset="0"/>
              </a:rPr>
              <a:t>Hlukové znečištění, které zahrnuje hluk z pozemních komunikací, hluk letadel a hluk průmyslu.</a:t>
            </a:r>
          </a:p>
          <a:p>
            <a:r>
              <a:rPr lang="cs-CZ" dirty="0" smtClean="0">
                <a:latin typeface="Bell MT" pitchFamily="18" charset="0"/>
              </a:rPr>
              <a:t>Světelné znečištění, zahrnující nadužívání světelných zdrojů a přesvětlování interiérů.</a:t>
            </a:r>
          </a:p>
          <a:p>
            <a:r>
              <a:rPr lang="cs-CZ" dirty="0" smtClean="0">
                <a:latin typeface="Bell MT" pitchFamily="18" charset="0"/>
              </a:rPr>
              <a:t>Snížení estetické hodnoty, za něž je obvykle považován výskyt objektů, jako jsou: vedení vysokého napětí, billboardy podél silnic, narušený reliéf (pozůstatky povrchové těžby), povrchové skládky odpadu, atp.</a:t>
            </a:r>
          </a:p>
          <a:p>
            <a:r>
              <a:rPr lang="cs-CZ" dirty="0" smtClean="0">
                <a:latin typeface="Bell MT" pitchFamily="18" charset="0"/>
              </a:rPr>
              <a:t>Tepelné znečištění, jež zahrnuje veškeré změny teploty vodních těles, způsobené lidským vlivem, např. výpusti chladící vody jaderných elektráren</a:t>
            </a:r>
          </a:p>
          <a:p>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pPr>
              <a:buNone/>
            </a:pPr>
            <a:r>
              <a:rPr lang="cs-CZ" dirty="0" smtClean="0">
                <a:latin typeface="Bell MT" pitchFamily="18" charset="0"/>
              </a:rPr>
              <a:t>Čím se znečišťuje vzduch?_____________</a:t>
            </a:r>
          </a:p>
          <a:p>
            <a:pPr>
              <a:buNone/>
            </a:pPr>
            <a:r>
              <a:rPr lang="cs-CZ" dirty="0" smtClean="0">
                <a:latin typeface="Bell MT" pitchFamily="18" charset="0"/>
              </a:rPr>
              <a:t>Co je kontaminace půdy?______________</a:t>
            </a:r>
          </a:p>
          <a:p>
            <a:pPr>
              <a:buNone/>
            </a:pPr>
            <a:r>
              <a:rPr lang="cs-CZ" dirty="0" smtClean="0">
                <a:latin typeface="Bell MT" pitchFamily="18" charset="0"/>
              </a:rPr>
              <a:t>Čím se znečišťuje voda?________________</a:t>
            </a:r>
          </a:p>
          <a:p>
            <a:pPr>
              <a:buNone/>
            </a:pPr>
            <a:r>
              <a:rPr lang="cs-CZ" dirty="0" smtClean="0">
                <a:latin typeface="Bell MT" pitchFamily="18" charset="0"/>
              </a:rPr>
              <a:t>Kdy bylo zjištěno radioaktivní znečištění?______</a:t>
            </a:r>
          </a:p>
          <a:p>
            <a:pPr>
              <a:buNone/>
            </a:pPr>
            <a:r>
              <a:rPr lang="cs-CZ" dirty="0" smtClean="0">
                <a:latin typeface="Bell MT" pitchFamily="18" charset="0"/>
              </a:rPr>
              <a:t>Z čeho je hlukové znečištění?________</a:t>
            </a:r>
          </a:p>
          <a:p>
            <a:pPr>
              <a:buNone/>
            </a:pPr>
            <a:endParaRPr lang="cs-CZ" dirty="0" smtClean="0"/>
          </a:p>
          <a:p>
            <a:pPr>
              <a:buNone/>
            </a:pPr>
            <a:endParaRPr lang="cs-CZ" dirty="0" smtClean="0"/>
          </a:p>
          <a:p>
            <a:pPr>
              <a:buNone/>
            </a:pPr>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normAutofit/>
          </a:bodyPr>
          <a:lstStyle/>
          <a:p>
            <a:pPr>
              <a:buNone/>
            </a:pPr>
            <a:r>
              <a:rPr lang="cs-CZ" dirty="0" smtClean="0">
                <a:latin typeface="Bell MT" pitchFamily="18" charset="0"/>
              </a:rPr>
              <a:t>Čím se znečišťuje vzduch? </a:t>
            </a:r>
            <a:r>
              <a:rPr lang="cs-CZ" sz="2200" dirty="0" smtClean="0">
                <a:latin typeface="Bell MT" pitchFamily="18" charset="0"/>
              </a:rPr>
              <a:t>vypouštění částic chemikálií do 						atmosféry</a:t>
            </a:r>
          </a:p>
          <a:p>
            <a:pPr>
              <a:buNone/>
            </a:pPr>
            <a:r>
              <a:rPr lang="cs-CZ" dirty="0" smtClean="0">
                <a:latin typeface="Bell MT" pitchFamily="18" charset="0"/>
              </a:rPr>
              <a:t>Co je kontaminace půdy? 	</a:t>
            </a:r>
            <a:r>
              <a:rPr lang="cs-CZ" sz="2200" dirty="0" smtClean="0">
                <a:latin typeface="Bell MT" pitchFamily="18" charset="0"/>
              </a:rPr>
              <a:t>znečištěním povrchu půdy, nebo 					porušením podzemních nádrž</a:t>
            </a:r>
          </a:p>
          <a:p>
            <a:pPr>
              <a:buNone/>
            </a:pPr>
            <a:r>
              <a:rPr lang="cs-CZ" dirty="0" smtClean="0">
                <a:latin typeface="Bell MT" pitchFamily="18" charset="0"/>
              </a:rPr>
              <a:t>Čím se znečišťuje voda?</a:t>
            </a:r>
            <a:r>
              <a:rPr lang="cs-CZ" sz="2200" dirty="0" smtClean="0">
                <a:latin typeface="Bell MT" pitchFamily="18" charset="0"/>
              </a:rPr>
              <a:t> Mezi typické polutanty patří pesticidy, 				rozpouštědla, průmyslová hnojiva atd.</a:t>
            </a:r>
          </a:p>
          <a:p>
            <a:pPr>
              <a:buNone/>
            </a:pPr>
            <a:r>
              <a:rPr lang="cs-CZ" dirty="0" smtClean="0">
                <a:latin typeface="Bell MT" pitchFamily="18" charset="0"/>
              </a:rPr>
              <a:t>Kdy bylo zjištěno radioaktivní znečištění?</a:t>
            </a:r>
            <a:r>
              <a:rPr lang="cs-CZ" sz="2000" dirty="0" smtClean="0">
                <a:latin typeface="Bell MT" pitchFamily="18" charset="0"/>
              </a:rPr>
              <a:t>20 století</a:t>
            </a:r>
          </a:p>
          <a:p>
            <a:pPr>
              <a:buNone/>
            </a:pPr>
            <a:r>
              <a:rPr lang="cs-CZ" dirty="0" smtClean="0">
                <a:latin typeface="Bell MT" pitchFamily="18" charset="0"/>
              </a:rPr>
              <a:t>Z čeho je hlukové znečištění?</a:t>
            </a:r>
            <a:r>
              <a:rPr lang="cs-CZ" sz="2000" dirty="0" smtClean="0">
                <a:latin typeface="Bell MT" pitchFamily="18" charset="0"/>
              </a:rPr>
              <a:t> hluk letadel a hluk průmyslu.</a:t>
            </a:r>
          </a:p>
          <a:p>
            <a:endParaRPr lang="cs-CZ" dirty="0"/>
          </a:p>
        </p:txBody>
      </p:sp>
      <p:sp>
        <p:nvSpPr>
          <p:cNvPr id="4" name="Zaoblený obdélník 3"/>
          <p:cNvSpPr/>
          <p:nvPr/>
        </p:nvSpPr>
        <p:spPr>
          <a:xfrm>
            <a:off x="4857423" y="1700808"/>
            <a:ext cx="3744416" cy="7920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Zaoblený obdélník 4"/>
          <p:cNvSpPr/>
          <p:nvPr/>
        </p:nvSpPr>
        <p:spPr>
          <a:xfrm>
            <a:off x="4283968" y="3573016"/>
            <a:ext cx="4472880" cy="7920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Zaoblený obdélník 5"/>
          <p:cNvSpPr/>
          <p:nvPr/>
        </p:nvSpPr>
        <p:spPr>
          <a:xfrm>
            <a:off x="4875909" y="2645296"/>
            <a:ext cx="3744416" cy="7920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Zaoblený obdélník 6"/>
          <p:cNvSpPr/>
          <p:nvPr/>
        </p:nvSpPr>
        <p:spPr>
          <a:xfrm>
            <a:off x="7244680" y="4365104"/>
            <a:ext cx="1512168" cy="6396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Zaoblený obdélník 7"/>
          <p:cNvSpPr/>
          <p:nvPr/>
        </p:nvSpPr>
        <p:spPr>
          <a:xfrm>
            <a:off x="5220072" y="5146639"/>
            <a:ext cx="3384376" cy="6396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Metodický list:</a:t>
            </a:r>
            <a:endParaRPr lang="cs-CZ" dirty="0"/>
          </a:p>
        </p:txBody>
      </p:sp>
      <p:sp>
        <p:nvSpPr>
          <p:cNvPr id="3" name="Zástupný symbol pro obsah 2"/>
          <p:cNvSpPr>
            <a:spLocks noGrp="1"/>
          </p:cNvSpPr>
          <p:nvPr>
            <p:ph idx="1"/>
          </p:nvPr>
        </p:nvSpPr>
        <p:spPr/>
        <p:txBody>
          <a:bodyPr>
            <a:normAutofit fontScale="92500"/>
          </a:bodyPr>
          <a:lstStyle/>
          <a:p>
            <a:r>
              <a:rPr lang="cs-CZ" dirty="0" smtClean="0"/>
              <a:t>Učební materiál je vhodný pro výuku chemie v 8. ročníku základní školy, je zaměřen na téma vzduch, jeho složení </a:t>
            </a:r>
            <a:r>
              <a:rPr lang="cs-CZ" smtClean="0"/>
              <a:t>i zdroje </a:t>
            </a:r>
            <a:r>
              <a:rPr lang="cs-CZ" dirty="0" smtClean="0"/>
              <a:t>znečištění.</a:t>
            </a:r>
          </a:p>
          <a:p>
            <a:r>
              <a:rPr lang="cs-CZ" dirty="0" smtClean="0"/>
              <a:t>Úvod prezentuje naučené poznatky, je teoretický, další snímky jsou cvičení, možné použít jako vytištěné pracovní listy pro žáky a práci s interaktivní tabulí, kde následně žáci chodí a plní úkoly. Snímek 7, 9 a 13 jsou úkoly, správné doplnění je schované pod barevnými políčky.</a:t>
            </a:r>
            <a:endParaRPr lang="cs-CZ" dirty="0"/>
          </a:p>
        </p:txBody>
      </p:sp>
    </p:spTree>
    <p:extLst>
      <p:ext uri="{BB962C8B-B14F-4D97-AF65-F5344CB8AC3E}">
        <p14:creationId xmlns:p14="http://schemas.microsoft.com/office/powerpoint/2010/main" val="278673873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71</TotalTime>
  <Words>934</Words>
  <Application>Microsoft Office PowerPoint</Application>
  <PresentationFormat>Předvádění na obrazovce (4:3)</PresentationFormat>
  <Paragraphs>69</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Cesta</vt:lpstr>
      <vt:lpstr> Vzduch</vt:lpstr>
      <vt:lpstr>Složení vzduchu</vt:lpstr>
      <vt:lpstr>Druhy vzduchu</vt:lpstr>
      <vt:lpstr>Prezentace aplikace PowerPoint</vt:lpstr>
      <vt:lpstr>Vyšší procento vodních kapiček ve vzduchu dává vzniknout mlze</vt:lpstr>
      <vt:lpstr>Doplň</vt:lpstr>
      <vt:lpstr>Prezentace aplikace PowerPoint</vt:lpstr>
      <vt:lpstr>Kolik se čeho vyskytuje ve vzduchu?</vt:lpstr>
      <vt:lpstr>Prezentace aplikace PowerPoint</vt:lpstr>
      <vt:lpstr>Znečištění ovzduší</vt:lpstr>
      <vt:lpstr>Prezentace aplikace PowerPoint</vt:lpstr>
      <vt:lpstr>Prezentace aplikace PowerPoint</vt:lpstr>
      <vt:lpstr>Prezentace aplikace PowerPoint</vt:lpstr>
      <vt:lpstr>Metodický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Vzduch</dc:title>
  <dc:creator>Marcela</dc:creator>
  <cp:lastModifiedBy>Hana Martínková</cp:lastModifiedBy>
  <cp:revision>12</cp:revision>
  <dcterms:created xsi:type="dcterms:W3CDTF">2012-02-20T16:04:41Z</dcterms:created>
  <dcterms:modified xsi:type="dcterms:W3CDTF">2012-06-18T11:41:05Z</dcterms:modified>
</cp:coreProperties>
</file>