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9" r:id="rId2"/>
    <p:sldId id="264" r:id="rId3"/>
    <p:sldId id="257" r:id="rId4"/>
    <p:sldId id="258" r:id="rId5"/>
    <p:sldId id="260" r:id="rId6"/>
    <p:sldId id="259" r:id="rId7"/>
    <p:sldId id="261" r:id="rId8"/>
    <p:sldId id="262" r:id="rId9"/>
    <p:sldId id="265" r:id="rId10"/>
    <p:sldId id="268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3CCEDE-9E3B-4FB4-B881-0472511BEA51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3D654-1180-4789-B567-78BDF2126D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347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63028-688C-4DC2-A05D-E3F572DA29EE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3C8B2-4337-4641-BD77-C7C119954732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4018F-5CD6-45DB-8198-A466FD31C5B8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AB2E9-AED1-4298-8F12-BCC93CCDD86A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AF825-983F-4265-9F69-8B1C59FA6826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45C11-F2D7-4EBF-BF7F-E36C9325BD23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53D56-FF6A-4F2A-B0E4-3265A69E1008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66F0E-F5CE-442E-BC35-71F8F7DB78E8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F558-07F2-40E4-A171-28BD1B849535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0203F-ABE4-4C9B-B3C2-D7BB1F35D430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0704-EA78-4A60-BAA2-11D3595675A7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598CB-8437-4371-91DA-652129D74B62}" type="datetime1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98773-2963-4E39-A28C-41FA62E3A9C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ovinn%C3%A9_geometrick%C3%A9_%C3%BAtvary" TargetMode="External"/><Relationship Id="rId7" Type="http://schemas.openxmlformats.org/officeDocument/2006/relationships/hyperlink" Target="http://cs.wikipedia.org/wiki/Prav%C3%BD_%C3%BAhel" TargetMode="External"/><Relationship Id="rId2" Type="http://schemas.openxmlformats.org/officeDocument/2006/relationships/hyperlink" Target="http://cs.wikipedia.org/wiki/%C4%8Cty%C5%99%C3%BAheln%C3%ADk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D%C3%A9lka" TargetMode="External"/><Relationship Id="rId5" Type="http://schemas.openxmlformats.org/officeDocument/2006/relationships/hyperlink" Target="http://cs.wikipedia.org/wiki/Strana_(geometrie)" TargetMode="External"/><Relationship Id="rId4" Type="http://schemas.openxmlformats.org/officeDocument/2006/relationships/hyperlink" Target="http://cs.wikipedia.org/wiki/%C3%9Ase%C4%8Dka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VY_32_INOVACE_03_MATEMATIKA A JEJÍ APLIKACE_GEOMETRICKÉ ÚTVARY_01_ČTVEREC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Mgr. Marcela Holešovská, ZŠ a MŠ Hazlov, </a:t>
            </a:r>
            <a:b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období vytvoření: září 2011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169" y="186046"/>
            <a:ext cx="5199662" cy="1270341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836713"/>
            <a:ext cx="7560840" cy="1152128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Čtverec </a:t>
            </a:r>
            <a:br>
              <a:rPr lang="cs-CZ" b="1" u="sng" dirty="0" smtClean="0">
                <a:solidFill>
                  <a:srgbClr val="FF0000"/>
                </a:solidFill>
              </a:rPr>
            </a:b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1988840"/>
            <a:ext cx="6840760" cy="3744416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+mj-lt"/>
              </a:rPr>
              <a:t>čtverec</a:t>
            </a:r>
            <a:r>
              <a:rPr lang="cs-CZ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je 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pravidelný </a:t>
            </a:r>
            <a:r>
              <a:rPr lang="cs-CZ" dirty="0" smtClean="0">
                <a:solidFill>
                  <a:schemeClr val="tx1"/>
                </a:solidFill>
                <a:latin typeface="+mj-lt"/>
                <a:hlinkClick r:id="rId2" tooltip="Čtyřúhelník"/>
              </a:rPr>
              <a:t>čtyřúhelník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 - </a:t>
            </a:r>
            <a:r>
              <a:rPr lang="cs-CZ" dirty="0" smtClean="0">
                <a:solidFill>
                  <a:schemeClr val="tx1"/>
                </a:solidFill>
                <a:latin typeface="+mj-lt"/>
                <a:hlinkClick r:id="rId3" tooltip="Rovinné geometrické útvary"/>
              </a:rPr>
              <a:t>rovinný útvar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 ohraničený čtyřmi </a:t>
            </a:r>
            <a:r>
              <a:rPr lang="cs-CZ" dirty="0" smtClean="0">
                <a:solidFill>
                  <a:schemeClr val="tx1"/>
                </a:solidFill>
                <a:latin typeface="+mj-lt"/>
                <a:hlinkClick r:id="rId4" tooltip="Úsečka"/>
              </a:rPr>
              <a:t>úsečkami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 (</a:t>
            </a:r>
            <a:r>
              <a:rPr lang="cs-CZ" dirty="0" smtClean="0">
                <a:solidFill>
                  <a:schemeClr val="tx1"/>
                </a:solidFill>
                <a:latin typeface="+mj-lt"/>
                <a:hlinkClick r:id="rId5" tooltip="Strana (geometrie)"/>
              </a:rPr>
              <a:t>stranami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) stejné </a:t>
            </a:r>
            <a:r>
              <a:rPr lang="cs-CZ" dirty="0" smtClean="0">
                <a:solidFill>
                  <a:schemeClr val="tx1"/>
                </a:solidFill>
                <a:latin typeface="+mj-lt"/>
                <a:hlinkClick r:id="rId6" tooltip="Délka"/>
              </a:rPr>
              <a:t>délky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. Sousední strany spolu svírají </a:t>
            </a:r>
            <a:r>
              <a:rPr lang="cs-CZ" dirty="0" smtClean="0">
                <a:solidFill>
                  <a:schemeClr val="tx1"/>
                </a:solidFill>
                <a:latin typeface="+mj-lt"/>
                <a:hlinkClick r:id="rId7" tooltip="Pravý úhel"/>
              </a:rPr>
              <a:t>pravý úhel</a:t>
            </a:r>
            <a:r>
              <a:rPr lang="cs-CZ" dirty="0" smtClean="0">
                <a:solidFill>
                  <a:schemeClr val="tx1"/>
                </a:solidFill>
                <a:latin typeface="+mj-lt"/>
              </a:rPr>
              <a:t>.</a:t>
            </a:r>
          </a:p>
          <a:p>
            <a:endParaRPr lang="cs-CZ" sz="1600" dirty="0" smtClean="0">
              <a:solidFill>
                <a:schemeClr val="tx1"/>
              </a:solidFill>
              <a:latin typeface="+mj-lt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+mj-lt"/>
              </a:rPr>
              <a:t>  C</a:t>
            </a:r>
            <a:endParaRPr lang="cs-CZ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635896" y="429309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53012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75856" y="429309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03848" y="530120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OBSAH ČTVERCE</a:t>
            </a:r>
            <a:endParaRPr lang="cs-CZ" sz="36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alibri" pitchFamily="34" charset="0"/>
                <a:cs typeface="Calibri" pitchFamily="34" charset="0"/>
              </a:rPr>
              <a:t>vzoreček pro obsah čtverce se stranou a:</a:t>
            </a:r>
          </a:p>
          <a:p>
            <a:pPr algn="ctr">
              <a:buNone/>
            </a:pPr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 = </a:t>
            </a:r>
            <a:r>
              <a:rPr lang="cs-CZ" sz="3600" b="1" dirty="0" err="1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a.a</a:t>
            </a:r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= a</a:t>
            </a:r>
            <a:r>
              <a:rPr lang="cs-CZ" sz="3600" b="1" baseline="30000" dirty="0" smtClean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2</a:t>
            </a:r>
          </a:p>
          <a:p>
            <a:endParaRPr lang="cs-CZ" sz="3600" baseline="30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3600" baseline="30000" dirty="0" smtClean="0">
                <a:latin typeface="Calibri" pitchFamily="34" charset="0"/>
                <a:cs typeface="Calibri" pitchFamily="34" charset="0"/>
              </a:rPr>
              <a:t>                                                       a</a:t>
            </a:r>
          </a:p>
          <a:p>
            <a:endParaRPr lang="cs-CZ" sz="3600" baseline="30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3600" baseline="30000" dirty="0" smtClean="0">
                <a:latin typeface="Calibri" pitchFamily="34" charset="0"/>
                <a:cs typeface="Calibri" pitchFamily="34" charset="0"/>
              </a:rPr>
              <a:t>                                                       a</a:t>
            </a:r>
            <a:endParaRPr lang="cs-CZ" sz="3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19872" y="3645024"/>
            <a:ext cx="201622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S=a*a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OBVOD ČTVERCE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Vzoreček pro obvod čtverce se stranou a </a:t>
            </a:r>
          </a:p>
          <a:p>
            <a:pPr>
              <a:buNone/>
            </a:pPr>
            <a:r>
              <a:rPr lang="cs-CZ" dirty="0" smtClean="0"/>
              <a:t>			           O = </a:t>
            </a:r>
            <a:r>
              <a:rPr lang="cs-CZ" dirty="0" smtClean="0"/>
              <a:t>4.a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563888" y="3501008"/>
            <a:ext cx="1584176" cy="1440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537321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4088" y="4077072"/>
            <a:ext cx="2952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ŘEŠENÝ PŘÍKLAD: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Vypočítej obvod a obsah čtverce se stranou </a:t>
            </a:r>
          </a:p>
          <a:p>
            <a:pPr algn="ctr">
              <a:buNone/>
            </a:pPr>
            <a:r>
              <a:rPr lang="cs-CZ" dirty="0" smtClean="0">
                <a:solidFill>
                  <a:srgbClr val="00B050"/>
                </a:solidFill>
              </a:rPr>
              <a:t>a= 5 cm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Postup</a:t>
            </a:r>
            <a:r>
              <a:rPr lang="cs-CZ" dirty="0" smtClean="0"/>
              <a:t> : </a:t>
            </a:r>
            <a:r>
              <a:rPr lang="cs-CZ" sz="2400" dirty="0" smtClean="0"/>
              <a:t>O = </a:t>
            </a:r>
            <a:r>
              <a:rPr lang="cs-CZ" sz="2400" dirty="0" smtClean="0"/>
              <a:t>4.a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O= </a:t>
            </a:r>
            <a:r>
              <a:rPr lang="cs-CZ" sz="2400" dirty="0" smtClean="0"/>
              <a:t>4.5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O=20 cm….obvod čtverce je 20 cm</a:t>
            </a:r>
          </a:p>
          <a:p>
            <a:pPr lvl="4">
              <a:buNone/>
            </a:pPr>
            <a:r>
              <a:rPr lang="cs-CZ" sz="2400" dirty="0" smtClean="0"/>
              <a:t>S=</a:t>
            </a:r>
            <a:r>
              <a:rPr lang="cs-CZ" sz="2400" dirty="0" err="1" smtClean="0"/>
              <a:t>a.a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S=5.5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S=25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</a:t>
            </a:r>
            <a:r>
              <a:rPr lang="cs-CZ" sz="2400" dirty="0" smtClean="0"/>
              <a:t>… obsah </a:t>
            </a:r>
            <a:r>
              <a:rPr lang="cs-CZ" sz="2400" dirty="0" smtClean="0"/>
              <a:t>čtverce je 25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ÚLOHY: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1</a:t>
            </a:r>
            <a:r>
              <a:rPr lang="cs-CZ" dirty="0" smtClean="0">
                <a:solidFill>
                  <a:srgbClr val="FF0000"/>
                </a:solidFill>
              </a:rPr>
              <a:t>.) Vypočítej </a:t>
            </a:r>
            <a:r>
              <a:rPr lang="cs-CZ" dirty="0" smtClean="0">
                <a:solidFill>
                  <a:srgbClr val="FF0000"/>
                </a:solidFill>
              </a:rPr>
              <a:t>obvod a obsah čtverce se stranou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a= 7 cm, čtverec narýsuj.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858218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2</a:t>
            </a:r>
            <a:r>
              <a:rPr lang="cs-CZ" sz="3600" dirty="0" smtClean="0">
                <a:solidFill>
                  <a:srgbClr val="FF0000"/>
                </a:solidFill>
              </a:rPr>
              <a:t>.) Do </a:t>
            </a:r>
            <a:r>
              <a:rPr lang="cs-CZ" sz="3600" dirty="0" smtClean="0">
                <a:solidFill>
                  <a:srgbClr val="FF0000"/>
                </a:solidFill>
              </a:rPr>
              <a:t>daných čtverců přesuň čísla, která udávají jejich obsah v cm čtverečných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71600" y="2420888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99992" y="2204864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60032" y="443711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876256" y="2852936"/>
            <a:ext cx="914400" cy="9144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979712" y="443711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342900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a=6cm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5589240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a=10cm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3284984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a=3cm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76256" y="414908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a=8cm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5517232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a=11cm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99792" y="234888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121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635896" y="414908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36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2276872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380312" y="5589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9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55576" y="5301208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64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858218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3</a:t>
            </a:r>
            <a:r>
              <a:rPr lang="cs-CZ" sz="3200" dirty="0" smtClean="0">
                <a:solidFill>
                  <a:srgbClr val="FF0000"/>
                </a:solidFill>
              </a:rPr>
              <a:t>.) Do </a:t>
            </a:r>
            <a:r>
              <a:rPr lang="cs-CZ" sz="3200" dirty="0" smtClean="0">
                <a:solidFill>
                  <a:srgbClr val="FF0000"/>
                </a:solidFill>
              </a:rPr>
              <a:t>daných čtverců přesuň čísla, která udávají jejich obvod v cm </a:t>
            </a:r>
            <a:br>
              <a:rPr lang="cs-CZ" sz="3200" dirty="0" smtClean="0">
                <a:solidFill>
                  <a:srgbClr val="FF0000"/>
                </a:solidFill>
              </a:rPr>
            </a:b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71600" y="2420888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99992" y="2204864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60032" y="443711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876256" y="2852936"/>
            <a:ext cx="914400" cy="9144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979712" y="443711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342900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a=6cm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5589240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a=10cm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3284984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a=3cm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76256" y="414908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a=8cm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5517232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a=11cm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99792" y="234888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635896" y="414908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227687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380312" y="55892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12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55576" y="5301208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32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Výukový materiál je určen pro žáky 6.ročníku, je vhodný pro vysvětlení, případně zopakování poznatků o čtverci, prezentuje vzorce pro výpočet obvodu a obsahu čtverce, je zařazen řešený příklad, kde žáci vidí konkrétní postup výpočtu, součástí prezentace jsou 3 úlohy pro samostatné řešení žáků. Prezentace je připravena pro použití v učebně s interaktivní tabulí, prvních 5 snímků je určeno pro výklad učitele, 6-8 list pro samostatné řešení žáků, žáci mohou připravovat svá řešení nejprve do sešitů a následně chodí k interaktivní tabuli, kde názorně svá řešení ukazují, v úloze 2 a 3 přesouvají do čtverců správné hodnoty jejich obsahů a obvodů.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Správné řešení úlohy 1.)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Postup</a:t>
            </a:r>
            <a:r>
              <a:rPr lang="cs-CZ" dirty="0" smtClean="0"/>
              <a:t> : </a:t>
            </a:r>
            <a:r>
              <a:rPr lang="cs-CZ" sz="2400" dirty="0" smtClean="0"/>
              <a:t>O = </a:t>
            </a:r>
            <a:r>
              <a:rPr lang="cs-CZ" sz="2400" dirty="0" smtClean="0"/>
              <a:t>4.a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O= </a:t>
            </a:r>
            <a:r>
              <a:rPr lang="cs-CZ" sz="2400" dirty="0" smtClean="0"/>
              <a:t>4.7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O=28 cm….obvod čtverce je 28 cm</a:t>
            </a:r>
          </a:p>
          <a:p>
            <a:pPr lvl="4">
              <a:buNone/>
            </a:pPr>
            <a:r>
              <a:rPr lang="cs-CZ" sz="2400" dirty="0" smtClean="0"/>
              <a:t>S=</a:t>
            </a:r>
            <a:r>
              <a:rPr lang="cs-CZ" sz="2400" dirty="0" err="1" smtClean="0"/>
              <a:t>a.a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S=7.7</a:t>
            </a:r>
            <a:endParaRPr lang="cs-CZ" sz="2400" dirty="0" smtClean="0"/>
          </a:p>
          <a:p>
            <a:pPr lvl="4">
              <a:buNone/>
            </a:pPr>
            <a:r>
              <a:rPr lang="cs-CZ" sz="2400" dirty="0" smtClean="0"/>
              <a:t>S=49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…obsah čtverce je 49 cm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85821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Správné řešení úlohy 2.)</a:t>
            </a:r>
            <a:br>
              <a:rPr lang="cs-CZ" sz="3200" dirty="0" smtClean="0">
                <a:solidFill>
                  <a:srgbClr val="FF0000"/>
                </a:solidFill>
              </a:rPr>
            </a:b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71600" y="2420888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99992" y="2204864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60032" y="443711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876256" y="2852936"/>
            <a:ext cx="914400" cy="9144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979712" y="443711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342900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a=6cm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5589240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a=10cm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3284984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a=3cm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76256" y="414908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a=8cm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5517232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a=11cm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46531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121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187624" y="26369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36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95736" y="4653136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16016" y="23488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9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092280" y="306896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64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85821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Správné řešení úlohy 3.)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71600" y="2420888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99992" y="2204864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60032" y="443711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876256" y="2852936"/>
            <a:ext cx="914400" cy="9144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979712" y="443711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342900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a=6cm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5589240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a=10cm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3284984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a=3cm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76256" y="414908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a=8cm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5517232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a=11cm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60032" y="46531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259632" y="26369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95736" y="465313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16016" y="24208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12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020272" y="306896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32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362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Čtverec  </vt:lpstr>
      <vt:lpstr>OBSAH ČTVERCE</vt:lpstr>
      <vt:lpstr>OBVOD ČTVERCE</vt:lpstr>
      <vt:lpstr>ŘEŠENÝ PŘÍKLAD:</vt:lpstr>
      <vt:lpstr>ÚLOHY:</vt:lpstr>
      <vt:lpstr>2.) Do daných čtverců přesuň čísla, která udávají jejich obsah v cm čtverečných </vt:lpstr>
      <vt:lpstr>3.) Do daných čtverců přesuň čísla, která udávají jejich obvod v cm  </vt:lpstr>
      <vt:lpstr>METODICKÝ LIST</vt:lpstr>
      <vt:lpstr>Správné řešení úlohy 1.)</vt:lpstr>
      <vt:lpstr>Správné řešení úlohy 2.) </vt:lpstr>
      <vt:lpstr>Správné řešení úlohy 3.)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Čtverec</dc:title>
  <dc:creator>Marcela</dc:creator>
  <cp:lastModifiedBy>Martin a Lída</cp:lastModifiedBy>
  <cp:revision>17</cp:revision>
  <dcterms:created xsi:type="dcterms:W3CDTF">2011-11-23T16:02:02Z</dcterms:created>
  <dcterms:modified xsi:type="dcterms:W3CDTF">2012-08-07T15:04:57Z</dcterms:modified>
</cp:coreProperties>
</file>