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4" r:id="rId3"/>
    <p:sldId id="257" r:id="rId4"/>
    <p:sldId id="258" r:id="rId5"/>
    <p:sldId id="260" r:id="rId6"/>
    <p:sldId id="259" r:id="rId7"/>
    <p:sldId id="261" r:id="rId8"/>
    <p:sldId id="269" r:id="rId9"/>
    <p:sldId id="265" r:id="rId10"/>
    <p:sldId id="268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354731-EB14-414D-B530-43F2767F143D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B98773-2963-4E39-A28C-41FA62E3A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vinn%C3%A9_geometrick%C3%A9_%C3%BAtvary" TargetMode="External"/><Relationship Id="rId7" Type="http://schemas.openxmlformats.org/officeDocument/2006/relationships/hyperlink" Target="http://cs.wikipedia.org/wiki/Prav%C3%BD_%C3%BAhel" TargetMode="External"/><Relationship Id="rId2" Type="http://schemas.openxmlformats.org/officeDocument/2006/relationships/hyperlink" Target="http://cs.wikipedia.org/wiki/%C4%8Cty%C5%99%C3%BAheln%C3%ADk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D%C3%A9lka" TargetMode="External"/><Relationship Id="rId5" Type="http://schemas.openxmlformats.org/officeDocument/2006/relationships/hyperlink" Target="http://cs.wikipedia.org/wiki/Strana_(geometrie)" TargetMode="External"/><Relationship Id="rId4" Type="http://schemas.openxmlformats.org/officeDocument/2006/relationships/hyperlink" Target="http://cs.wikipedia.org/wiki/%C3%9Ase%C4%8Dka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VY_32_INOVACE_03_MATEMATIKA A JEJÍ APLIKACE_GEOMETRICKÉ ÚTVARY_02_OBDÉLNÍK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Marcela Holešovská, ZŠ a MŠ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Hazlov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b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období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vytvoření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září 2011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199662" cy="1270341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3"/>
            <a:ext cx="7560840" cy="115212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Obdélník </a:t>
            </a:r>
            <a:br>
              <a:rPr lang="cs-CZ" b="1" u="sng" dirty="0" smtClean="0">
                <a:solidFill>
                  <a:srgbClr val="FF0000"/>
                </a:solidFill>
              </a:rPr>
            </a:b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484784"/>
            <a:ext cx="6984776" cy="424847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Obdélník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je pravidelný </a:t>
            </a:r>
            <a:r>
              <a:rPr lang="cs-CZ" dirty="0" smtClean="0">
                <a:solidFill>
                  <a:schemeClr val="tx1"/>
                </a:solidFill>
                <a:latin typeface="+mj-lt"/>
                <a:hlinkClick r:id="rId2" tooltip="Čtyřúhelník"/>
              </a:rPr>
              <a:t>čtyřúhelník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- </a:t>
            </a:r>
            <a:r>
              <a:rPr lang="cs-CZ" dirty="0" smtClean="0">
                <a:solidFill>
                  <a:schemeClr val="tx1"/>
                </a:solidFill>
                <a:latin typeface="+mj-lt"/>
                <a:hlinkClick r:id="rId3" tooltip="Rovinné geometrické útvary"/>
              </a:rPr>
              <a:t>rovinný útvar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ohraničený čtyřmi </a:t>
            </a:r>
            <a:r>
              <a:rPr lang="cs-CZ" dirty="0" smtClean="0">
                <a:solidFill>
                  <a:schemeClr val="tx1"/>
                </a:solidFill>
                <a:latin typeface="+mj-lt"/>
                <a:hlinkClick r:id="rId4" tooltip="Úsečka"/>
              </a:rPr>
              <a:t>úsečkami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(</a:t>
            </a:r>
            <a:r>
              <a:rPr lang="cs-CZ" dirty="0" smtClean="0">
                <a:solidFill>
                  <a:schemeClr val="tx1"/>
                </a:solidFill>
                <a:latin typeface="+mj-lt"/>
                <a:hlinkClick r:id="rId5" tooltip="Strana (geometrie)"/>
              </a:rPr>
              <a:t>stranami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), pro které platí, že protější strany mají stejné </a:t>
            </a:r>
            <a:r>
              <a:rPr lang="cs-CZ" dirty="0" smtClean="0">
                <a:solidFill>
                  <a:schemeClr val="tx1"/>
                </a:solidFill>
                <a:latin typeface="+mj-lt"/>
                <a:hlinkClick r:id="rId6" tooltip="Délka"/>
              </a:rPr>
              <a:t>délky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. Sousední strany spolu svírají </a:t>
            </a:r>
            <a:r>
              <a:rPr lang="cs-CZ" dirty="0" smtClean="0">
                <a:solidFill>
                  <a:schemeClr val="tx1"/>
                </a:solidFill>
                <a:latin typeface="+mj-lt"/>
                <a:hlinkClick r:id="rId7" tooltip="Pravý úhel"/>
              </a:rPr>
              <a:t>pravý úhel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.</a:t>
            </a:r>
          </a:p>
          <a:p>
            <a:endParaRPr lang="cs-CZ" sz="1600" dirty="0" smtClean="0">
              <a:solidFill>
                <a:schemeClr val="tx1"/>
              </a:solidFill>
              <a:latin typeface="+mj-lt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+mj-lt"/>
              </a:rPr>
              <a:t>                                            C</a:t>
            </a:r>
            <a:endParaRPr lang="cs-CZ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35896" y="4293096"/>
            <a:ext cx="20162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51571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429309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3848" y="53012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OBSAH OBDÉLNÍKU</a:t>
            </a:r>
            <a:endParaRPr lang="cs-CZ" sz="36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Calibri" pitchFamily="34" charset="0"/>
                <a:cs typeface="Calibri" pitchFamily="34" charset="0"/>
              </a:rPr>
              <a:t>vzoreček pro obsah obdélníku se stranami a, b: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 = </a:t>
            </a:r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 . b  </a:t>
            </a:r>
            <a:endParaRPr lang="cs-CZ" sz="3600" b="1" baseline="30000" dirty="0" smtClean="0">
              <a:solidFill>
                <a:schemeClr val="accent4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cs-CZ" sz="3600" baseline="30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600" baseline="30000" dirty="0" smtClean="0">
                <a:latin typeface="Calibri" pitchFamily="34" charset="0"/>
                <a:cs typeface="Calibri" pitchFamily="34" charset="0"/>
              </a:rPr>
              <a:t>                                                       a</a:t>
            </a:r>
          </a:p>
          <a:p>
            <a:endParaRPr lang="cs-CZ" sz="3600" baseline="30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600" baseline="30000" dirty="0" smtClean="0">
                <a:latin typeface="Calibri" pitchFamily="34" charset="0"/>
                <a:cs typeface="Calibri" pitchFamily="34" charset="0"/>
              </a:rPr>
              <a:t>                                                       a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3645024"/>
            <a:ext cx="3528392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S=a*b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OBVOD OBDÉLNÍKU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Vzoreček pro obvod obdélníku se stranami a, b </a:t>
            </a:r>
          </a:p>
          <a:p>
            <a:pPr>
              <a:buNone/>
            </a:pPr>
            <a:r>
              <a:rPr lang="cs-CZ" dirty="0" smtClean="0"/>
              <a:t>			   O = </a:t>
            </a:r>
            <a:r>
              <a:rPr lang="cs-CZ" dirty="0" smtClean="0"/>
              <a:t>2 . (a + b</a:t>
            </a:r>
            <a:r>
              <a:rPr lang="cs-CZ" dirty="0" smtClean="0"/>
              <a:t>) = </a:t>
            </a:r>
            <a:r>
              <a:rPr lang="cs-CZ" dirty="0" smtClean="0"/>
              <a:t>2 . a </a:t>
            </a:r>
            <a:r>
              <a:rPr lang="cs-CZ" dirty="0" smtClean="0"/>
              <a:t>+ </a:t>
            </a:r>
            <a:r>
              <a:rPr lang="cs-CZ" dirty="0" smtClean="0"/>
              <a:t>2 . b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3501008"/>
            <a:ext cx="2736304" cy="14401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3861048"/>
            <a:ext cx="3064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ŘEŠENÝ PŘÍKLAD: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Vypočítej obvod a obsah obdélníku se stranami 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a= 5 cm, b= 7 cm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Postup</a:t>
            </a:r>
            <a:r>
              <a:rPr lang="cs-CZ" dirty="0" smtClean="0"/>
              <a:t> : </a:t>
            </a:r>
            <a:r>
              <a:rPr lang="cs-CZ" sz="2400" dirty="0" smtClean="0"/>
              <a:t>O = </a:t>
            </a:r>
            <a:r>
              <a:rPr lang="cs-CZ" sz="2400" dirty="0" smtClean="0"/>
              <a:t>2 . (a + b</a:t>
            </a:r>
            <a:r>
              <a:rPr lang="cs-CZ" sz="2400" dirty="0" smtClean="0"/>
              <a:t>)</a:t>
            </a:r>
          </a:p>
          <a:p>
            <a:pPr lvl="4">
              <a:buNone/>
            </a:pPr>
            <a:r>
              <a:rPr lang="cs-CZ" sz="2400" dirty="0" smtClean="0"/>
              <a:t>O = 2 . (5 + 7</a:t>
            </a:r>
            <a:r>
              <a:rPr lang="cs-CZ" sz="2400" dirty="0" smtClean="0"/>
              <a:t>)</a:t>
            </a:r>
          </a:p>
          <a:p>
            <a:pPr lvl="4">
              <a:buNone/>
            </a:pPr>
            <a:r>
              <a:rPr lang="cs-CZ" sz="2400" dirty="0" smtClean="0"/>
              <a:t>O = 24 </a:t>
            </a:r>
            <a:r>
              <a:rPr lang="cs-CZ" sz="2400" dirty="0" smtClean="0"/>
              <a:t>cm….obvod obdélníku je 24 cm</a:t>
            </a:r>
          </a:p>
          <a:p>
            <a:pPr lvl="4">
              <a:buNone/>
            </a:pPr>
            <a:r>
              <a:rPr lang="cs-CZ" sz="2400" dirty="0" smtClean="0"/>
              <a:t>S = a . b</a:t>
            </a:r>
            <a:endParaRPr lang="cs-CZ" sz="2400" dirty="0" smtClean="0"/>
          </a:p>
          <a:p>
            <a:pPr lvl="4">
              <a:buNone/>
            </a:pPr>
            <a:r>
              <a:rPr lang="cs-CZ" sz="2400" dirty="0" smtClean="0"/>
              <a:t>S = 5 . 7</a:t>
            </a:r>
            <a:endParaRPr lang="cs-CZ" sz="2400" dirty="0" smtClean="0"/>
          </a:p>
          <a:p>
            <a:pPr lvl="4">
              <a:buNone/>
            </a:pPr>
            <a:r>
              <a:rPr lang="cs-CZ" sz="2400" dirty="0" smtClean="0"/>
              <a:t>S = 35 </a:t>
            </a:r>
            <a:r>
              <a:rPr lang="cs-CZ" sz="2400" dirty="0" smtClean="0"/>
              <a:t>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…obsah obdélníku je 35 cm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ÚLOHY: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1.)Vypočítej obvod a obsah obdélníku se stranami </a:t>
            </a:r>
            <a:r>
              <a:rPr lang="cs-CZ" dirty="0" smtClean="0"/>
              <a:t>a = </a:t>
            </a:r>
            <a:r>
              <a:rPr lang="cs-CZ" dirty="0" smtClean="0"/>
              <a:t>8 cm, </a:t>
            </a:r>
            <a:r>
              <a:rPr lang="cs-CZ" dirty="0" smtClean="0"/>
              <a:t>b = </a:t>
            </a:r>
            <a:r>
              <a:rPr lang="cs-CZ" dirty="0" smtClean="0"/>
              <a:t>11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858218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.)do daných obdélníků přesuň čísla, která udávají jejich obsah v cm čtverečných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420888"/>
            <a:ext cx="1224136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99992" y="2204864"/>
            <a:ext cx="18002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60032" y="4437112"/>
            <a:ext cx="158417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2852936"/>
            <a:ext cx="1512168" cy="122413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3861048"/>
            <a:ext cx="792088" cy="14904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068960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smtClean="0"/>
              <a:t>= 6cm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 = 8cm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445224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smtClean="0"/>
              <a:t>= 3cm</a:t>
            </a:r>
            <a:endParaRPr lang="cs-CZ" dirty="0" smtClean="0"/>
          </a:p>
          <a:p>
            <a:r>
              <a:rPr lang="cs-CZ" dirty="0" smtClean="0"/>
              <a:t>B </a:t>
            </a:r>
            <a:r>
              <a:rPr lang="cs-CZ" dirty="0" smtClean="0"/>
              <a:t>= 7cm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3068960"/>
            <a:ext cx="938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= 9cm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 = 4cm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4149080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= 8cm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 </a:t>
            </a:r>
            <a:r>
              <a:rPr lang="cs-CZ" dirty="0" smtClean="0"/>
              <a:t>= 7cm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517232"/>
            <a:ext cx="10518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smtClean="0"/>
              <a:t>= 11cm</a:t>
            </a:r>
            <a:endParaRPr lang="cs-CZ" dirty="0" smtClean="0"/>
          </a:p>
          <a:p>
            <a:r>
              <a:rPr lang="cs-CZ" dirty="0" smtClean="0"/>
              <a:t>b = 5cm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234888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414908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2276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55892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530120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56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85821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3.)do daných obdélníků přesuň čísla, která udávají jejich obvod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420888"/>
            <a:ext cx="1224136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99992" y="2204864"/>
            <a:ext cx="18002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60032" y="4437112"/>
            <a:ext cx="158417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2852936"/>
            <a:ext cx="1512168" cy="122413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3861048"/>
            <a:ext cx="792088" cy="14904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06896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a=6cm</a:t>
            </a:r>
          </a:p>
          <a:p>
            <a:r>
              <a:rPr lang="cs-CZ" dirty="0" smtClean="0"/>
              <a:t>b=8cm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445224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a=3cm</a:t>
            </a:r>
          </a:p>
          <a:p>
            <a:r>
              <a:rPr lang="cs-CZ" dirty="0" smtClean="0"/>
              <a:t>b=7cm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306896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a=9cm</a:t>
            </a:r>
          </a:p>
          <a:p>
            <a:r>
              <a:rPr lang="cs-CZ" dirty="0" smtClean="0"/>
              <a:t>b=4cm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414908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a=8cm</a:t>
            </a:r>
          </a:p>
          <a:p>
            <a:r>
              <a:rPr lang="cs-CZ" dirty="0" smtClean="0"/>
              <a:t>b=7cm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517232"/>
            <a:ext cx="92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a=11cm</a:t>
            </a:r>
          </a:p>
          <a:p>
            <a:r>
              <a:rPr lang="cs-CZ" dirty="0" smtClean="0"/>
              <a:t>b=5cm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234888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414908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2276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55892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530120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Výukový materiál je určen pro žáky 6.ročníku, je vhodný pro vysvětlení, případně zopakování poznatků o obdélníku, prezentuje vzorce pro výpočet obvodu a obsahu obdélníku, je zařazen řešený příklad, kde žáci vidí konkrétní postup výpočtu, součástí prezentace jsou 3 úlohy pro samostatné řešení žáků. Prezentace je připravena pro použití v učebně s interaktivní tabulí, prvních 5 snímků je určeno pro výklad učitele, 6-8 list pro samostatné řešení žáků, žáci mohou připravovat svá řešení nejprve do sešitů a následně chodí k interaktivní tabuli, kde názorně svá řešení ukazují, v úloze 2 a 3 přesouvají do obdélníků správné hodnoty jejich obsahů a obvodů.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Správné řešení úlohy 1.)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Postup</a:t>
            </a:r>
            <a:r>
              <a:rPr lang="cs-CZ" dirty="0" smtClean="0"/>
              <a:t> : </a:t>
            </a:r>
            <a:r>
              <a:rPr lang="cs-CZ" sz="2400" dirty="0" smtClean="0"/>
              <a:t>O = </a:t>
            </a:r>
            <a:r>
              <a:rPr lang="cs-CZ" sz="2400" dirty="0" smtClean="0"/>
              <a:t>2 . (a + b</a:t>
            </a:r>
            <a:r>
              <a:rPr lang="cs-CZ" sz="2400" dirty="0" smtClean="0"/>
              <a:t>)</a:t>
            </a:r>
          </a:p>
          <a:p>
            <a:pPr lvl="4">
              <a:buNone/>
            </a:pPr>
            <a:r>
              <a:rPr lang="cs-CZ" sz="2400" dirty="0" smtClean="0"/>
              <a:t>O= </a:t>
            </a:r>
            <a:r>
              <a:rPr lang="cs-CZ" sz="2400" dirty="0" smtClean="0"/>
              <a:t>2 . (8 + 11</a:t>
            </a:r>
            <a:r>
              <a:rPr lang="cs-CZ" sz="2400" dirty="0" smtClean="0"/>
              <a:t>)</a:t>
            </a:r>
          </a:p>
          <a:p>
            <a:pPr lvl="4">
              <a:buNone/>
            </a:pPr>
            <a:r>
              <a:rPr lang="cs-CZ" sz="2400" dirty="0" smtClean="0"/>
              <a:t>O</a:t>
            </a:r>
            <a:r>
              <a:rPr lang="cs-CZ" sz="2400" dirty="0" smtClean="0"/>
              <a:t>= 38 </a:t>
            </a:r>
            <a:r>
              <a:rPr lang="cs-CZ" sz="2400" dirty="0" smtClean="0"/>
              <a:t>cm….obvod obdélníku je 38 cm</a:t>
            </a:r>
          </a:p>
          <a:p>
            <a:pPr lvl="4">
              <a:buNone/>
            </a:pPr>
            <a:r>
              <a:rPr lang="cs-CZ" sz="2400" dirty="0" smtClean="0"/>
              <a:t>S</a:t>
            </a:r>
            <a:r>
              <a:rPr lang="cs-CZ" sz="2400" dirty="0" smtClean="0"/>
              <a:t>= a . b</a:t>
            </a:r>
            <a:endParaRPr lang="cs-CZ" sz="2400" dirty="0" smtClean="0"/>
          </a:p>
          <a:p>
            <a:pPr lvl="4">
              <a:buNone/>
            </a:pPr>
            <a:r>
              <a:rPr lang="cs-CZ" sz="2400" dirty="0" smtClean="0"/>
              <a:t>S= 8 . 11</a:t>
            </a:r>
            <a:endParaRPr lang="cs-CZ" sz="2400" dirty="0" smtClean="0"/>
          </a:p>
          <a:p>
            <a:pPr lvl="4">
              <a:buNone/>
            </a:pPr>
            <a:r>
              <a:rPr lang="cs-CZ" sz="2400" dirty="0" smtClean="0"/>
              <a:t>S</a:t>
            </a:r>
            <a:r>
              <a:rPr lang="cs-CZ" sz="2400" dirty="0" smtClean="0"/>
              <a:t>= 88 </a:t>
            </a:r>
            <a:r>
              <a:rPr lang="cs-CZ" sz="2400" dirty="0" smtClean="0"/>
              <a:t>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…obsah obdélníku je 88 cm</a:t>
            </a:r>
            <a:r>
              <a:rPr lang="cs-CZ" sz="2400" baseline="30000" dirty="0" smtClean="0"/>
              <a:t>2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363272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435280" cy="579350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Správné řešení úlohy 2.)</a:t>
            </a:r>
            <a:br>
              <a:rPr lang="cs-CZ" dirty="0" smtClean="0"/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420888"/>
            <a:ext cx="1224136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99992" y="2204864"/>
            <a:ext cx="18002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60032" y="4437112"/>
            <a:ext cx="158417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2852936"/>
            <a:ext cx="1512168" cy="122413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3861048"/>
            <a:ext cx="792088" cy="14904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06896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a=6cm</a:t>
            </a:r>
          </a:p>
          <a:p>
            <a:r>
              <a:rPr lang="cs-CZ" dirty="0" smtClean="0"/>
              <a:t>b=8cm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445224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a=3cm</a:t>
            </a:r>
          </a:p>
          <a:p>
            <a:r>
              <a:rPr lang="cs-CZ" dirty="0" smtClean="0"/>
              <a:t>b=7cm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306896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a=9cm</a:t>
            </a:r>
          </a:p>
          <a:p>
            <a:r>
              <a:rPr lang="cs-CZ" dirty="0" smtClean="0"/>
              <a:t>b=4cm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414908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a=8cm</a:t>
            </a:r>
          </a:p>
          <a:p>
            <a:r>
              <a:rPr lang="cs-CZ" dirty="0" smtClean="0"/>
              <a:t>b=7cm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517232"/>
            <a:ext cx="92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a=11cm</a:t>
            </a:r>
          </a:p>
          <a:p>
            <a:r>
              <a:rPr lang="cs-CZ" dirty="0" smtClean="0"/>
              <a:t>b=5cm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465313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249289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36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249289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23728" y="429309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328498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56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Správné řešení úlohy 3.)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420888"/>
            <a:ext cx="1224136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99992" y="2204864"/>
            <a:ext cx="18002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60032" y="4437112"/>
            <a:ext cx="158417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2852936"/>
            <a:ext cx="1512168" cy="122413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3861048"/>
            <a:ext cx="792088" cy="14904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06896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a=6cm</a:t>
            </a:r>
          </a:p>
          <a:p>
            <a:r>
              <a:rPr lang="cs-CZ" dirty="0" smtClean="0"/>
              <a:t>b=8cm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445224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a=3cm</a:t>
            </a:r>
          </a:p>
          <a:p>
            <a:r>
              <a:rPr lang="cs-CZ" dirty="0" smtClean="0"/>
              <a:t>b=7cm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306896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a=9cm</a:t>
            </a:r>
          </a:p>
          <a:p>
            <a:r>
              <a:rPr lang="cs-CZ" dirty="0" smtClean="0"/>
              <a:t>b=4cm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414908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a=8cm</a:t>
            </a:r>
          </a:p>
          <a:p>
            <a:r>
              <a:rPr lang="cs-CZ" dirty="0" smtClean="0"/>
              <a:t>b=7cm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517232"/>
            <a:ext cx="92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a=11cm</a:t>
            </a:r>
          </a:p>
          <a:p>
            <a:r>
              <a:rPr lang="cs-CZ" dirty="0" smtClean="0"/>
              <a:t>b=5cm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472514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242088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422108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234888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26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80312" y="32129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465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Obdélník  </vt:lpstr>
      <vt:lpstr>OBSAH OBDÉLNÍKU</vt:lpstr>
      <vt:lpstr>OBVOD OBDÉLNÍKU</vt:lpstr>
      <vt:lpstr>ŘEŠENÝ PŘÍKLAD:</vt:lpstr>
      <vt:lpstr>ÚLOHY:</vt:lpstr>
      <vt:lpstr>2.)do daných obdélníků přesuň čísla, která udávají jejich obsah v cm čtverečných </vt:lpstr>
      <vt:lpstr>3.)do daných obdélníků přesuň čísla, která udávají jejich obvod  </vt:lpstr>
      <vt:lpstr>METODICKÝ LIST</vt:lpstr>
      <vt:lpstr>Správné řešení úlohy 1.)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</dc:title>
  <dc:creator>Marcela</dc:creator>
  <cp:lastModifiedBy>Učitel</cp:lastModifiedBy>
  <cp:revision>18</cp:revision>
  <dcterms:created xsi:type="dcterms:W3CDTF">2011-11-23T16:02:02Z</dcterms:created>
  <dcterms:modified xsi:type="dcterms:W3CDTF">2012-08-07T15:13:29Z</dcterms:modified>
</cp:coreProperties>
</file>