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70" r:id="rId4"/>
    <p:sldId id="257" r:id="rId5"/>
    <p:sldId id="258" r:id="rId6"/>
    <p:sldId id="259" r:id="rId7"/>
    <p:sldId id="260" r:id="rId8"/>
    <p:sldId id="262" r:id="rId9"/>
    <p:sldId id="268" r:id="rId10"/>
    <p:sldId id="263" r:id="rId11"/>
    <p:sldId id="261" r:id="rId12"/>
    <p:sldId id="266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délka, šířka, výška tělesa, používání různých jednotek délky, odhady a měření vzdáleností, využívání fyzikální veličiny v praxi.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 – bez úloh týkajících se měření třídy, využití pro skupinovou práci.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D451EF66-ADE2-42B8-8162-60F1E6D188FA}" type="presOf" srcId="{5D5106FA-2091-4491-8130-81C8257822BF}" destId="{7434E60B-9D92-4C96-BC05-49E506135518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E04CF7A8-1720-452A-8D67-A44918EAC32B}" type="presOf" srcId="{3895EC79-AA20-455E-9F69-DE3BD08E691E}" destId="{867F9FBB-DA2B-45E8-A45C-7C53C4121152}" srcOrd="1" destOrd="0" presId="urn:microsoft.com/office/officeart/2005/8/layout/list1"/>
    <dgm:cxn modelId="{A5BFFE06-C6A6-4D86-94E5-D51A6A3C8B1E}" type="presOf" srcId="{FCA51B5C-9664-4F83-804A-4F17952C1B77}" destId="{357F34FD-9159-4421-ADFD-8E14EBA959DF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1BE90418-D2A7-4CAF-B9FB-8D943A595845}" type="presOf" srcId="{51801BC8-D6DC-4669-A849-3FE3157A21FE}" destId="{F2F6B223-CEF1-4552-AA17-F64BAF562805}" srcOrd="0" destOrd="0" presId="urn:microsoft.com/office/officeart/2005/8/layout/list1"/>
    <dgm:cxn modelId="{1BE829AE-25B3-4070-9C7B-E8CBC2C133A0}" type="presOf" srcId="{C23FB3AD-ADCB-439B-91E3-CCAC5D95039A}" destId="{D8A736F1-6882-4EE8-B8CF-94E99995BBC4}" srcOrd="0" destOrd="0" presId="urn:microsoft.com/office/officeart/2005/8/layout/list1"/>
    <dgm:cxn modelId="{010641DD-3B38-4211-8527-D92B1C82D432}" type="presOf" srcId="{21CD1CFD-9C1D-4CCD-9C1F-96D7FEC97AFE}" destId="{E849BD94-F756-4A2B-878A-8B8D1301ACCA}" srcOrd="0" destOrd="0" presId="urn:microsoft.com/office/officeart/2005/8/layout/list1"/>
    <dgm:cxn modelId="{271829E3-C4AB-4700-8BF8-C8CDBB50333C}" type="presOf" srcId="{21CD1CFD-9C1D-4CCD-9C1F-96D7FEC97AFE}" destId="{B303A152-D5F1-4A18-813F-E2E35B67E925}" srcOrd="1" destOrd="0" presId="urn:microsoft.com/office/officeart/2005/8/layout/list1"/>
    <dgm:cxn modelId="{0447F096-EDC2-4B00-8798-FC145FFBCCA6}" type="presOf" srcId="{3895EC79-AA20-455E-9F69-DE3BD08E691E}" destId="{EB0ECFC4-C995-40AD-A8E9-595ABAA26A22}" srcOrd="0" destOrd="0" presId="urn:microsoft.com/office/officeart/2005/8/layout/list1"/>
    <dgm:cxn modelId="{D75BD49E-8CBF-469E-8F3C-2D82803688DD}" type="presOf" srcId="{C23FB3AD-ADCB-439B-91E3-CCAC5D95039A}" destId="{0DE7C07F-6E89-49E7-849E-19E901F4E55C}" srcOrd="1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C5030A6-53A1-4942-A511-E9BF8032C8C3}" type="presOf" srcId="{30796B16-12F9-40D6-9015-EB89BB5F506A}" destId="{CBC03896-5359-44E0-8915-FCD9B030F579}" srcOrd="0" destOrd="0" presId="urn:microsoft.com/office/officeart/2005/8/layout/list1"/>
    <dgm:cxn modelId="{34C7FB39-2265-45AA-BE2B-0961137BFFF9}" type="presParOf" srcId="{357F34FD-9159-4421-ADFD-8E14EBA959DF}" destId="{786576EC-D75C-4DB0-B314-C85D4862E4CA}" srcOrd="0" destOrd="0" presId="urn:microsoft.com/office/officeart/2005/8/layout/list1"/>
    <dgm:cxn modelId="{93E2D69A-35EC-4195-BED4-B7064A9AD91E}" type="presParOf" srcId="{786576EC-D75C-4DB0-B314-C85D4862E4CA}" destId="{EB0ECFC4-C995-40AD-A8E9-595ABAA26A22}" srcOrd="0" destOrd="0" presId="urn:microsoft.com/office/officeart/2005/8/layout/list1"/>
    <dgm:cxn modelId="{72FA4537-75B6-4255-91C6-5FFC20263782}" type="presParOf" srcId="{786576EC-D75C-4DB0-B314-C85D4862E4CA}" destId="{867F9FBB-DA2B-45E8-A45C-7C53C4121152}" srcOrd="1" destOrd="0" presId="urn:microsoft.com/office/officeart/2005/8/layout/list1"/>
    <dgm:cxn modelId="{B9116AB4-F69A-481C-8B55-55199985D382}" type="presParOf" srcId="{357F34FD-9159-4421-ADFD-8E14EBA959DF}" destId="{53BD7F68-B256-41A2-AF8D-7FF61038E16B}" srcOrd="1" destOrd="0" presId="urn:microsoft.com/office/officeart/2005/8/layout/list1"/>
    <dgm:cxn modelId="{0C556878-0151-4544-953C-0AC7793C2729}" type="presParOf" srcId="{357F34FD-9159-4421-ADFD-8E14EBA959DF}" destId="{CBC03896-5359-44E0-8915-FCD9B030F579}" srcOrd="2" destOrd="0" presId="urn:microsoft.com/office/officeart/2005/8/layout/list1"/>
    <dgm:cxn modelId="{79352688-049F-4D0D-8062-8BCE4D03BB29}" type="presParOf" srcId="{357F34FD-9159-4421-ADFD-8E14EBA959DF}" destId="{D23B6F7A-3280-4B61-8C5A-157F38DB805D}" srcOrd="3" destOrd="0" presId="urn:microsoft.com/office/officeart/2005/8/layout/list1"/>
    <dgm:cxn modelId="{68962CDD-2AE0-4F74-9A26-980644E81725}" type="presParOf" srcId="{357F34FD-9159-4421-ADFD-8E14EBA959DF}" destId="{24B7CFB4-FF55-4562-A794-0EB5393671C4}" srcOrd="4" destOrd="0" presId="urn:microsoft.com/office/officeart/2005/8/layout/list1"/>
    <dgm:cxn modelId="{6BB4F7A0-14CE-4B6B-AE8C-7A6AB3DD6AA7}" type="presParOf" srcId="{24B7CFB4-FF55-4562-A794-0EB5393671C4}" destId="{D8A736F1-6882-4EE8-B8CF-94E99995BBC4}" srcOrd="0" destOrd="0" presId="urn:microsoft.com/office/officeart/2005/8/layout/list1"/>
    <dgm:cxn modelId="{83C46CD3-67A5-49F8-B3E9-0222DD11114F}" type="presParOf" srcId="{24B7CFB4-FF55-4562-A794-0EB5393671C4}" destId="{0DE7C07F-6E89-49E7-849E-19E901F4E55C}" srcOrd="1" destOrd="0" presId="urn:microsoft.com/office/officeart/2005/8/layout/list1"/>
    <dgm:cxn modelId="{652AD2E8-F331-4677-9849-EEADF6459E28}" type="presParOf" srcId="{357F34FD-9159-4421-ADFD-8E14EBA959DF}" destId="{BA0DF4E2-C357-494D-8797-8B5E841504F2}" srcOrd="5" destOrd="0" presId="urn:microsoft.com/office/officeart/2005/8/layout/list1"/>
    <dgm:cxn modelId="{F97A534E-B0CB-44A0-9086-CF2F2AC50DAE}" type="presParOf" srcId="{357F34FD-9159-4421-ADFD-8E14EBA959DF}" destId="{7434E60B-9D92-4C96-BC05-49E506135518}" srcOrd="6" destOrd="0" presId="urn:microsoft.com/office/officeart/2005/8/layout/list1"/>
    <dgm:cxn modelId="{3A5E9418-6078-4516-BCFD-071B3AE1C8E6}" type="presParOf" srcId="{357F34FD-9159-4421-ADFD-8E14EBA959DF}" destId="{9B5427D5-06B1-41D5-84C6-F7C7B8DCA45D}" srcOrd="7" destOrd="0" presId="urn:microsoft.com/office/officeart/2005/8/layout/list1"/>
    <dgm:cxn modelId="{5F056C59-3778-44BB-9D13-14EA53834EC8}" type="presParOf" srcId="{357F34FD-9159-4421-ADFD-8E14EBA959DF}" destId="{350B5CD4-14C5-4C8F-AD3E-3204822691E7}" srcOrd="8" destOrd="0" presId="urn:microsoft.com/office/officeart/2005/8/layout/list1"/>
    <dgm:cxn modelId="{CE3EAA5B-3D46-416B-9841-B255460B2C6B}" type="presParOf" srcId="{350B5CD4-14C5-4C8F-AD3E-3204822691E7}" destId="{E849BD94-F756-4A2B-878A-8B8D1301ACCA}" srcOrd="0" destOrd="0" presId="urn:microsoft.com/office/officeart/2005/8/layout/list1"/>
    <dgm:cxn modelId="{B1C95794-48B0-4479-AB9D-2350D1267556}" type="presParOf" srcId="{350B5CD4-14C5-4C8F-AD3E-3204822691E7}" destId="{B303A152-D5F1-4A18-813F-E2E35B67E925}" srcOrd="1" destOrd="0" presId="urn:microsoft.com/office/officeart/2005/8/layout/list1"/>
    <dgm:cxn modelId="{C6055240-F2CD-4188-BF26-3F14CD8F6558}" type="presParOf" srcId="{357F34FD-9159-4421-ADFD-8E14EBA959DF}" destId="{5FDAF200-F332-4E4A-80AF-DCEE715F35A5}" srcOrd="9" destOrd="0" presId="urn:microsoft.com/office/officeart/2005/8/layout/list1"/>
    <dgm:cxn modelId="{562C3A9A-9706-476C-9A4A-3E96FF867FCD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499873-A15F-44CC-9331-2E7A1E8544D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577C5F-B191-447F-AFFC-F5A30E68B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210060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VY_52_INOVACE_01_FYZIKA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- Délka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mácnosti,fotografie,kanceláře,kancelářské potřeby,měření,pravítka,rozměry,školní potřeby,šk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306" y="404664"/>
            <a:ext cx="4032448" cy="40324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6" name="Picture 2" descr="domácnosti,fotografie,konstrukce,měření,nástroje,průmysl,průmyslová výroba,rozměry,rozměry pásky,železářské zbož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836712"/>
            <a:ext cx="5256584" cy="52565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isometricOffAxis1Right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                Délka</a:t>
            </a:r>
            <a:endParaRPr lang="cs-CZ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Opakování kapitoly délka, měření délky, jednotky, převody jednotek</a:t>
            </a: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Zapiš, jak se značí následující veličina a doplň její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Délka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Jednotka základní</a:t>
            </a:r>
          </a:p>
          <a:p>
            <a:endParaRPr lang="cs-CZ" dirty="0" smtClean="0"/>
          </a:p>
          <a:p>
            <a:r>
              <a:rPr lang="cs-CZ" dirty="0" smtClean="0"/>
              <a:t>Jednotky odvozená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1700808"/>
            <a:ext cx="5832648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Značí se nejčastěji písmenem 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d </a:t>
            </a:r>
            <a:r>
              <a:rPr lang="cs-CZ" sz="2800" b="1" dirty="0" smtClean="0">
                <a:solidFill>
                  <a:schemeClr val="tx1"/>
                </a:solidFill>
              </a:rPr>
              <a:t>(někdy také 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l </a:t>
            </a:r>
            <a:r>
              <a:rPr lang="cs-CZ" sz="2800" b="1" dirty="0" smtClean="0">
                <a:solidFill>
                  <a:schemeClr val="tx1"/>
                </a:solidFill>
              </a:rPr>
              <a:t>nebo 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</a:rPr>
              <a:t>)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3717032"/>
            <a:ext cx="360040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Metr, značíme písmenem </a:t>
            </a:r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m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99992" y="5157192"/>
            <a:ext cx="38884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km, cm, mm, dm,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do vět vhodné jednotky délky.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Třída je dlouhá 12 ___.</a:t>
            </a:r>
          </a:p>
          <a:p>
            <a:r>
              <a:rPr lang="cs-CZ" dirty="0" smtClean="0"/>
              <a:t>Narýsovali jsme úsečku dlouhou 5 ____.</a:t>
            </a:r>
          </a:p>
          <a:p>
            <a:r>
              <a:rPr lang="cs-CZ" dirty="0" smtClean="0"/>
              <a:t>Autobus ujel 180 ____.</a:t>
            </a:r>
          </a:p>
          <a:p>
            <a:r>
              <a:rPr lang="cs-CZ" dirty="0" smtClean="0"/>
              <a:t>Tloušťka kancelářského papíru je asi 0,12 ___.</a:t>
            </a:r>
          </a:p>
          <a:p>
            <a:r>
              <a:rPr lang="cs-CZ" dirty="0" smtClean="0"/>
              <a:t>Nejbližší hvězda je od Slunce vzdálená asi 4,3 ________________.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4283968" y="1484784"/>
            <a:ext cx="720080" cy="504056"/>
          </a:xfrm>
          <a:prstGeom prst="cloudCallout">
            <a:avLst>
              <a:gd name="adj1" fmla="val -83432"/>
              <a:gd name="adj2" fmla="val 113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7164288" y="2132856"/>
            <a:ext cx="1080120" cy="576064"/>
          </a:xfrm>
          <a:prstGeom prst="cloudCallout">
            <a:avLst>
              <a:gd name="adj1" fmla="val -61373"/>
              <a:gd name="adj2" fmla="val -179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067944" y="2780928"/>
            <a:ext cx="1368152" cy="504056"/>
          </a:xfrm>
          <a:prstGeom prst="cloudCallout">
            <a:avLst>
              <a:gd name="adj1" fmla="val -65847"/>
              <a:gd name="adj2" fmla="val -68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755576" y="3933056"/>
            <a:ext cx="1008112" cy="360040"/>
          </a:xfrm>
          <a:prstGeom prst="cloudCallout">
            <a:avLst>
              <a:gd name="adj1" fmla="val 594934"/>
              <a:gd name="adj2" fmla="val -519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mm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2123728" y="4941168"/>
            <a:ext cx="2232248" cy="864096"/>
          </a:xfrm>
          <a:prstGeom prst="cloudCallout">
            <a:avLst>
              <a:gd name="adj1" fmla="val -77374"/>
              <a:gd name="adj2" fmla="val -209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světelných let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 na základní jednotku délky: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63 km= ___________</a:t>
            </a:r>
          </a:p>
          <a:p>
            <a:r>
              <a:rPr lang="cs-CZ" dirty="0" smtClean="0"/>
              <a:t>0,3 km=___________</a:t>
            </a:r>
          </a:p>
          <a:p>
            <a:r>
              <a:rPr lang="cs-CZ" dirty="0" smtClean="0"/>
              <a:t>240 dm=__________</a:t>
            </a:r>
          </a:p>
          <a:p>
            <a:r>
              <a:rPr lang="cs-CZ" dirty="0" smtClean="0"/>
              <a:t>0,7 dm=___________</a:t>
            </a:r>
          </a:p>
          <a:p>
            <a:r>
              <a:rPr lang="cs-CZ" dirty="0" smtClean="0"/>
              <a:t>4 000cm= __________</a:t>
            </a:r>
          </a:p>
          <a:p>
            <a:r>
              <a:rPr lang="cs-CZ" dirty="0" smtClean="0"/>
              <a:t>33,1 cm=___________</a:t>
            </a:r>
          </a:p>
          <a:p>
            <a:r>
              <a:rPr lang="cs-CZ" dirty="0" smtClean="0"/>
              <a:t>700 mm=___________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1484784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63 000m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55776" y="2132856"/>
            <a:ext cx="194421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55776" y="2708920"/>
            <a:ext cx="194421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27784" y="3284984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0,07m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27784" y="3861048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627784" y="4509120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0,331m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27784" y="5085184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0,7m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správné dvojice z údajů v jednotlivých sloupcích: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4,4  km                                  4 400 mm</a:t>
            </a:r>
            <a:br>
              <a:rPr lang="cs-CZ" dirty="0" smtClean="0"/>
            </a:br>
            <a:r>
              <a:rPr lang="cs-CZ" dirty="0" smtClean="0"/>
              <a:t>0,44 m                                   0,044 km</a:t>
            </a:r>
            <a:br>
              <a:rPr lang="cs-CZ" dirty="0" smtClean="0"/>
            </a:br>
            <a:r>
              <a:rPr lang="cs-CZ" dirty="0" smtClean="0"/>
              <a:t>44 dm                                    0,44 km</a:t>
            </a:r>
            <a:br>
              <a:rPr lang="cs-CZ" dirty="0" smtClean="0"/>
            </a:br>
            <a:r>
              <a:rPr lang="cs-CZ" dirty="0" smtClean="0"/>
              <a:t>4,4 m                                      4 400m</a:t>
            </a:r>
            <a:br>
              <a:rPr lang="cs-CZ" dirty="0" smtClean="0"/>
            </a:br>
            <a:r>
              <a:rPr lang="cs-CZ" dirty="0" smtClean="0"/>
              <a:t>440 m                                     4,4 dm</a:t>
            </a:r>
            <a:br>
              <a:rPr lang="cs-CZ" dirty="0" smtClean="0"/>
            </a:br>
            <a:r>
              <a:rPr lang="cs-CZ" dirty="0" smtClean="0"/>
              <a:t>44 m                                        440 cm</a:t>
            </a:r>
            <a:endParaRPr lang="cs-CZ" dirty="0"/>
          </a:p>
        </p:txBody>
      </p:sp>
      <p:cxnSp>
        <p:nvCxnSpPr>
          <p:cNvPr id="17" name="Přímá spojovací čára 16"/>
          <p:cNvCxnSpPr/>
          <p:nvPr/>
        </p:nvCxnSpPr>
        <p:spPr>
          <a:xfrm flipV="1">
            <a:off x="1691680" y="2348880"/>
            <a:ext cx="4176464" cy="201622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1907704" y="1844824"/>
            <a:ext cx="4032448" cy="100811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267744" y="1916832"/>
            <a:ext cx="3672408" cy="136815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1835696" y="2852936"/>
            <a:ext cx="4032448" cy="93610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835696" y="3356992"/>
            <a:ext cx="4176464" cy="93610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051720" y="2348880"/>
            <a:ext cx="3888432" cy="14401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nejvhodnější délkové měřidlo zvolíš, když budeš chtít změřit: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tloušťku kompaktního disku  - ___________</a:t>
            </a:r>
          </a:p>
          <a:p>
            <a:r>
              <a:rPr lang="cs-CZ" dirty="0" smtClean="0"/>
              <a:t>délku  skoku do dálky - _________________</a:t>
            </a:r>
          </a:p>
          <a:p>
            <a:r>
              <a:rPr lang="cs-CZ" dirty="0" smtClean="0"/>
              <a:t>výška židle - __________________________</a:t>
            </a:r>
          </a:p>
          <a:p>
            <a:r>
              <a:rPr lang="cs-CZ" dirty="0" smtClean="0"/>
              <a:t>délka úsečky v učebnici - ________________</a:t>
            </a:r>
          </a:p>
          <a:p>
            <a:r>
              <a:rPr lang="cs-CZ" dirty="0" smtClean="0"/>
              <a:t>šířku pasu maminky - ___________________</a:t>
            </a:r>
          </a:p>
          <a:p>
            <a:pPr>
              <a:buNone/>
            </a:pPr>
            <a:r>
              <a:rPr lang="cs-CZ" dirty="0" smtClean="0"/>
              <a:t>Máš na výběr tato měřidla: </a:t>
            </a:r>
            <a:r>
              <a:rPr lang="cs-CZ" dirty="0" smtClean="0">
                <a:latin typeface="Monotype Corsiva" pitchFamily="66" charset="0"/>
              </a:rPr>
              <a:t>pravítko, měřící pásmo, posuvné měřítko s </a:t>
            </a:r>
            <a:r>
              <a:rPr lang="cs-CZ" dirty="0" err="1" smtClean="0">
                <a:latin typeface="Monotype Corsiva" pitchFamily="66" charset="0"/>
              </a:rPr>
              <a:t>noinem</a:t>
            </a:r>
            <a:r>
              <a:rPr lang="cs-CZ" dirty="0" smtClean="0">
                <a:latin typeface="Monotype Corsiva" pitchFamily="66" charset="0"/>
              </a:rPr>
              <a:t>, skládací metr, krejčovský metr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300192" y="1124744"/>
            <a:ext cx="259228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posuvné </a:t>
            </a:r>
            <a:r>
              <a:rPr lang="cs-CZ" dirty="0" err="1" smtClean="0"/>
              <a:t>měřitko</a:t>
            </a:r>
            <a:r>
              <a:rPr lang="cs-CZ" dirty="0" smtClean="0"/>
              <a:t> s </a:t>
            </a:r>
            <a:r>
              <a:rPr lang="cs-CZ" dirty="0" err="1" smtClean="0"/>
              <a:t>noinem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076056" y="2060848"/>
            <a:ext cx="259228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měřící pásmo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563888" y="2708920"/>
            <a:ext cx="44644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skládací metr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076056" y="3284984"/>
            <a:ext cx="302433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pravítko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716016" y="3789040"/>
            <a:ext cx="381642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krejčovský metr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Vyřeš 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Délka rovníku je 40 075 km.  Kolik vozů Ford </a:t>
            </a:r>
            <a:r>
              <a:rPr lang="cs-CZ" dirty="0" err="1" smtClean="0"/>
              <a:t>Fusion</a:t>
            </a:r>
            <a:r>
              <a:rPr lang="cs-CZ" dirty="0" smtClean="0"/>
              <a:t> o celkové délce 4,013m by se mohlo postavit za sebou, aby dohromady daly délku rovníku?</a:t>
            </a:r>
          </a:p>
          <a:p>
            <a:pPr>
              <a:buNone/>
            </a:pPr>
            <a:r>
              <a:rPr lang="cs-CZ" smtClean="0"/>
              <a:t>2. Kolik </a:t>
            </a:r>
            <a:r>
              <a:rPr lang="cs-CZ" dirty="0" smtClean="0"/>
              <a:t>učebnic poskládaných za sebou se vejde na šířku do vaší třídy?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slovních úloh: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úloha</a:t>
            </a:r>
          </a:p>
          <a:p>
            <a:pPr>
              <a:buNone/>
            </a:pPr>
            <a:r>
              <a:rPr lang="cs-CZ" dirty="0" smtClean="0"/>
              <a:t>Rovník …40 075 km</a:t>
            </a:r>
          </a:p>
          <a:p>
            <a:pPr>
              <a:buNone/>
            </a:pPr>
            <a:r>
              <a:rPr lang="cs-CZ" dirty="0" err="1" smtClean="0"/>
              <a:t>Fusion</a:t>
            </a:r>
            <a:r>
              <a:rPr lang="cs-CZ" dirty="0" smtClean="0"/>
              <a:t> …4,013m</a:t>
            </a:r>
          </a:p>
          <a:p>
            <a:pPr>
              <a:buNone/>
            </a:pPr>
            <a:r>
              <a:rPr lang="cs-CZ" dirty="0" smtClean="0"/>
              <a:t>40 075 km=40 075 000m</a:t>
            </a:r>
          </a:p>
          <a:p>
            <a:pPr>
              <a:buNone/>
            </a:pPr>
            <a:r>
              <a:rPr lang="cs-CZ" dirty="0" smtClean="0"/>
              <a:t>40 075 000 : 4,013 =</a:t>
            </a:r>
            <a:br>
              <a:rPr lang="cs-CZ" dirty="0" smtClean="0"/>
            </a:br>
            <a:r>
              <a:rPr lang="cs-CZ" dirty="0" smtClean="0"/>
              <a:t>9986294,542</a:t>
            </a:r>
          </a:p>
          <a:p>
            <a:pPr>
              <a:buNone/>
            </a:pPr>
            <a:r>
              <a:rPr lang="cs-CZ" dirty="0" smtClean="0"/>
              <a:t>Je třeba asi 9 986 294 automobilů Ford </a:t>
            </a:r>
            <a:r>
              <a:rPr lang="cs-CZ" dirty="0" err="1" smtClean="0"/>
              <a:t>Fusion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2. úloha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Nejdříve změř šířku třídy, získaný údaj převeď na centimetry.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Změř v centimetrech délku učebnice fyziky.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Šířku učebny vyděl délkou učebnice.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Aritmetický průměr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Adélka měřila délku svého biče na koně. Naměřené hodnoty zapsala do tabulky. </a:t>
            </a:r>
          </a:p>
          <a:p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39552" y="2780928"/>
          <a:ext cx="8126570" cy="139091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354428"/>
                <a:gridCol w="1354428"/>
                <a:gridCol w="1354429"/>
                <a:gridCol w="1354429"/>
                <a:gridCol w="1354428"/>
                <a:gridCol w="1354428"/>
              </a:tblGrid>
              <a:tr h="69545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měření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5459">
                <a:tc>
                  <a:txBody>
                    <a:bodyPr/>
                    <a:lstStyle/>
                    <a:p>
                      <a:r>
                        <a:rPr lang="cs-CZ" dirty="0" smtClean="0"/>
                        <a:t>Naměřená délka</a:t>
                      </a:r>
                      <a:r>
                        <a:rPr lang="cs-CZ" baseline="0" dirty="0" smtClean="0"/>
                        <a:t> v cm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110,2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109,8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110,1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109,7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110,1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Obdélník 15"/>
          <p:cNvSpPr/>
          <p:nvPr/>
        </p:nvSpPr>
        <p:spPr>
          <a:xfrm>
            <a:off x="683568" y="4581128"/>
            <a:ext cx="309634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Vypočítej z naměřených hodnot aritmetický průměr.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83968" y="4581128"/>
            <a:ext cx="432048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Jaká myslíš, že má být správná délka drezurního biče?</a:t>
            </a:r>
            <a:endParaRPr lang="cs-CZ" dirty="0"/>
          </a:p>
        </p:txBody>
      </p:sp>
      <p:sp>
        <p:nvSpPr>
          <p:cNvPr id="18" name="Obláček 17"/>
          <p:cNvSpPr/>
          <p:nvPr/>
        </p:nvSpPr>
        <p:spPr>
          <a:xfrm>
            <a:off x="1187624" y="5805264"/>
            <a:ext cx="2160240" cy="720080"/>
          </a:xfrm>
          <a:prstGeom prst="cloudCallout">
            <a:avLst>
              <a:gd name="adj1" fmla="val -26795"/>
              <a:gd name="adj2" fmla="val -644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109,98 cm</a:t>
            </a:r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4932040" y="5733256"/>
            <a:ext cx="2808312" cy="936104"/>
          </a:xfrm>
          <a:prstGeom prst="cloudCallout">
            <a:avLst>
              <a:gd name="adj1" fmla="val -30005"/>
              <a:gd name="adj2" fmla="val -497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110 cm.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Domácí úkol: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Změř délku a výšku tvého domácího mazlíčka.</a:t>
            </a:r>
          </a:p>
          <a:p>
            <a:r>
              <a:rPr lang="cs-CZ" dirty="0" smtClean="0"/>
              <a:t>Zjisti vzdálenost tvé obce nebo města od Londýna.</a:t>
            </a:r>
          </a:p>
          <a:p>
            <a:r>
              <a:rPr lang="cs-CZ" dirty="0" smtClean="0"/>
              <a:t>Jak je dlouhá strana dopravní značky tvaru trojúhelníku? Jaké značky to jsou?</a:t>
            </a:r>
          </a:p>
          <a:p>
            <a:r>
              <a:rPr lang="cs-CZ" dirty="0" smtClean="0"/>
              <a:t>Jaká je délka hokejového hřiště?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www.microsoft.com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Fyzika 1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a.s., 2007. ISBN 978-80-7235-347-7.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BOHUNĚK, EVA HEJNOVÁ.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Tematické prověrky z učiva fyziky základní školy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Prometheus, 2005. ISBN 80-7196-290-2.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 ŠEDIVÝ, JAN PURKAR, STANISLAV PFEFRČEK.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Úlohy z fyziky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Fortuna, 1996. ISBN 80-7168-315-9.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Sbírka úloh z fyziky pro ZŠ 1. díl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, 1992. ISBN 80-04-26025-X.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315</TotalTime>
  <Words>631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                Délka</vt:lpstr>
      <vt:lpstr>Zapiš, jak se značí následující veličina a doplň její jednotky</vt:lpstr>
      <vt:lpstr>Doplň do vět vhodné jednotky délky.</vt:lpstr>
      <vt:lpstr>Převeď na základní jednotku délky:</vt:lpstr>
      <vt:lpstr>Spoj správné dvojice z údajů v jednotlivých sloupcích:</vt:lpstr>
      <vt:lpstr>Jaké nejvhodnější délkové měřidlo zvolíš, když budeš chtít změřit:</vt:lpstr>
      <vt:lpstr>Vyřeš slovní úlohy:</vt:lpstr>
      <vt:lpstr>Řešení slovních úloh:</vt:lpstr>
      <vt:lpstr>Aritmetický průměr</vt:lpstr>
      <vt:lpstr>Domácí úkol: 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ZŠ a MŠ při dětské léčebně</dc:creator>
  <cp:lastModifiedBy>Vesna202261</cp:lastModifiedBy>
  <cp:revision>35</cp:revision>
  <dcterms:created xsi:type="dcterms:W3CDTF">2012-01-02T13:15:35Z</dcterms:created>
  <dcterms:modified xsi:type="dcterms:W3CDTF">2012-03-06T10:37:17Z</dcterms:modified>
</cp:coreProperties>
</file>