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301" r:id="rId3"/>
    <p:sldId id="327" r:id="rId4"/>
    <p:sldId id="306" r:id="rId5"/>
    <p:sldId id="303" r:id="rId6"/>
    <p:sldId id="318" r:id="rId7"/>
    <p:sldId id="304" r:id="rId8"/>
    <p:sldId id="305" r:id="rId9"/>
    <p:sldId id="307" r:id="rId10"/>
    <p:sldId id="313" r:id="rId11"/>
    <p:sldId id="308" r:id="rId12"/>
    <p:sldId id="314" r:id="rId13"/>
    <p:sldId id="309" r:id="rId14"/>
    <p:sldId id="315" r:id="rId15"/>
    <p:sldId id="310" r:id="rId16"/>
    <p:sldId id="316" r:id="rId17"/>
    <p:sldId id="311" r:id="rId18"/>
    <p:sldId id="317" r:id="rId19"/>
    <p:sldId id="320" r:id="rId20"/>
    <p:sldId id="322" r:id="rId21"/>
    <p:sldId id="312" r:id="rId22"/>
    <p:sldId id="323" r:id="rId23"/>
    <p:sldId id="319" r:id="rId24"/>
    <p:sldId id="324" r:id="rId25"/>
    <p:sldId id="325" r:id="rId26"/>
    <p:sldId id="326" r:id="rId27"/>
    <p:sldId id="284" r:id="rId28"/>
    <p:sldId id="285" r:id="rId29"/>
    <p:sldId id="321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76" autoAdjust="0"/>
    <p:restoredTop sz="94660"/>
  </p:normalViewPr>
  <p:slideViewPr>
    <p:cSldViewPr>
      <p:cViewPr>
        <p:scale>
          <a:sx n="70" d="100"/>
          <a:sy n="70" d="100"/>
        </p:scale>
        <p:origin x="-115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8/7/2012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8/7/2012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8/7/2012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8/7/2012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8/7/2012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8/7/2012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8/7/2012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e%C5%A1t%C4%9Bd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izerka_(Ko%C5%99enov)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A0t%C4%9Bp%C3%A1nka_(rozhledna)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edlov%C3%BD_d%C5%AFl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%C5%99ehrada_Desn%C3%A1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ychrov_(z%C3%A1mek)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blonec_nad_Nisou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ozkovsk%C3%A9_dolomitov%C3%A9_jeskyn%C4%9B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rosky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%C3%A1chovo_jezero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tepanka_lookout_tower.JPG" TargetMode="External"/><Relationship Id="rId2" Type="http://schemas.openxmlformats.org/officeDocument/2006/relationships/hyperlink" Target="http://commons.wikimedia.org/wiki/File:Je%C5%A1t%C4%9Bd,_vys%C3%ADla%C4%8D_(02)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Protrzena_prehrada_Desna.JPG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ablonec_nad_Nisou,_Doln%C3%AD_n%C3%A1m%C4%9Bst%C3%AD,_radnice.jpg" TargetMode="External"/><Relationship Id="rId2" Type="http://schemas.openxmlformats.org/officeDocument/2006/relationships/hyperlink" Target="http://commons.wikimedia.org/wiki/File:Castle_Sychrov_-_pohled_-_1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Bozkov_-_jeskyn%C4%9B_26.jpg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hite_Tiger_Deformed.jpg" TargetMode="External"/><Relationship Id="rId2" Type="http://schemas.openxmlformats.org/officeDocument/2006/relationships/hyperlink" Target="http://commons.wikimedia.org/wiki/File:Trosky(js)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5" name="Acrobat Document" r:id="rId5" imgW="9523810" imgH="7621064" progId="AcroExch.Document.7">
                  <p:embed/>
                </p:oleObj>
              </mc:Choice>
              <mc:Fallback>
                <p:oleObj name="Acrobat Document" r:id="rId5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Nadpis 1"/>
          <p:cNvSpPr>
            <a:spLocks noGrp="1"/>
          </p:cNvSpPr>
          <p:nvPr>
            <p:ph type="ctrTitle"/>
          </p:nvPr>
        </p:nvSpPr>
        <p:spPr>
          <a:xfrm>
            <a:off x="618372" y="332656"/>
            <a:ext cx="8064895" cy="3024336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err="1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VY_32_INOVACE_10_ČESKÝJAZYK _VELKÁ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PÍSMENA ANEB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PUTOVÁNÍ LIBERECKÝM KRAJEM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VELKÁ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PÍSMENA  ANEB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PUTOVÁNÍ LIBERECKÝM KRAJEM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3268500"/>
            <a:ext cx="65167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smtClean="0">
                <a:latin typeface="Arial" pitchFamily="34" charset="0"/>
                <a:cs typeface="Arial" pitchFamily="34" charset="0"/>
              </a:rPr>
              <a:t>VELKÁ </a:t>
            </a:r>
            <a:r>
              <a:rPr lang="cs-CZ" sz="4000" b="1" smtClean="0">
                <a:latin typeface="Arial" pitchFamily="34" charset="0"/>
                <a:cs typeface="Arial" pitchFamily="34" charset="0"/>
              </a:rPr>
              <a:t>PÍSMENA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ANEB PUTOVÁNÍ LIBERECKÝM KRAJEM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2. a 3.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hravou procvičují a opakují pravopis velkých písmen. Všechna jména jsou volena z místopisu Libereckého kraje. Jde o pohoří, zříceniny a další zajímavá turistická místa našeho kraje.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Dochází tak k propojení českého jazyka a předmětu Člověk a jeho svět.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tabulka na psaní + fix (papír a tužka)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Fixy 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06279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Pokyny: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určují, kde se píše velké a kde malé písmeno. Práci jim může usnadnit nabídky písmenek na kartičkách.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Bílý tygr nabízí odkaz na internetové stránky s podrobnějším popisem daného místa.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62317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Skupina 28"/>
          <p:cNvGrpSpPr/>
          <p:nvPr/>
        </p:nvGrpSpPr>
        <p:grpSpPr>
          <a:xfrm rot="21120353">
            <a:off x="621071" y="4126169"/>
            <a:ext cx="1883779" cy="1690276"/>
            <a:chOff x="3275856" y="620688"/>
            <a:chExt cx="5157259" cy="4432974"/>
          </a:xfrm>
        </p:grpSpPr>
        <p:pic>
          <p:nvPicPr>
            <p:cNvPr id="30" name="Picture 2" descr="Soubor: Jablonec nad Nisou, Dolní náměstí, radnice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620688"/>
              <a:ext cx="5157259" cy="38679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5854485" y="4488631"/>
              <a:ext cx="2377856" cy="5650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Obr.07</a:t>
              </a:r>
              <a:endParaRPr lang="cs-CZ" dirty="0"/>
            </a:p>
          </p:txBody>
        </p:sp>
      </p:grpSp>
      <p:grpSp>
        <p:nvGrpSpPr>
          <p:cNvPr id="4" name="Skupina 3"/>
          <p:cNvGrpSpPr/>
          <p:nvPr/>
        </p:nvGrpSpPr>
        <p:grpSpPr>
          <a:xfrm rot="1142321">
            <a:off x="7367491" y="754683"/>
            <a:ext cx="1368152" cy="1565921"/>
            <a:chOff x="3707904" y="548680"/>
            <a:chExt cx="4608512" cy="3953001"/>
          </a:xfrm>
        </p:grpSpPr>
        <p:pic>
          <p:nvPicPr>
            <p:cNvPr id="5" name="Picture 3" descr="F:\CD PRVŇÁCI\26 Jizerka 2012\2004-12-31 030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4" y="548680"/>
              <a:ext cx="4608512" cy="34563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4200545" y="3943038"/>
              <a:ext cx="1926868" cy="5586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1138798" y="999036"/>
            <a:ext cx="69127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Pozorně čti a doplň správné písmenko.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pSp>
        <p:nvGrpSpPr>
          <p:cNvPr id="8" name="Skupina 7"/>
          <p:cNvGrpSpPr/>
          <p:nvPr/>
        </p:nvGrpSpPr>
        <p:grpSpPr>
          <a:xfrm rot="20036723">
            <a:off x="974915" y="818203"/>
            <a:ext cx="1027620" cy="1997335"/>
            <a:chOff x="5148064" y="1223784"/>
            <a:chExt cx="3168352" cy="4735240"/>
          </a:xfrm>
        </p:grpSpPr>
        <p:sp>
          <p:nvSpPr>
            <p:cNvPr id="9" name="TextovéPole 8"/>
            <p:cNvSpPr txBox="1"/>
            <p:nvPr/>
          </p:nvSpPr>
          <p:spPr>
            <a:xfrm>
              <a:off x="5167726" y="5448254"/>
              <a:ext cx="2808072" cy="5107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  <p:pic>
          <p:nvPicPr>
            <p:cNvPr id="10" name="Picture 2" descr="File:Ještěd, vysílač (02)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1223784"/>
              <a:ext cx="3168352" cy="42244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 rot="1065260">
            <a:off x="1921848" y="1913989"/>
            <a:ext cx="1517239" cy="2051478"/>
            <a:chOff x="5450518" y="601112"/>
            <a:chExt cx="2721882" cy="3969238"/>
          </a:xfrm>
        </p:grpSpPr>
        <p:pic>
          <p:nvPicPr>
            <p:cNvPr id="12" name="Picture 2" descr="File:Stepanka lookout tower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8104" y="601112"/>
              <a:ext cx="2664296" cy="35523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5450518" y="4153505"/>
              <a:ext cx="2262310" cy="4168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Obr.03</a:t>
              </a:r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7461010" y="2518116"/>
            <a:ext cx="1245287" cy="1676962"/>
            <a:chOff x="4716016" y="548680"/>
            <a:chExt cx="3420325" cy="5231817"/>
          </a:xfrm>
        </p:grpSpPr>
        <p:pic>
          <p:nvPicPr>
            <p:cNvPr id="15" name="Picture 2" descr="F:\Obrázky\vodopády\vodopád 1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548680"/>
              <a:ext cx="3420325" cy="45596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4716016" y="5108351"/>
              <a:ext cx="3119290" cy="6721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9890664">
            <a:off x="2584912" y="3398690"/>
            <a:ext cx="2343112" cy="1603061"/>
            <a:chOff x="3851920" y="728872"/>
            <a:chExt cx="4704523" cy="4076217"/>
          </a:xfrm>
        </p:grpSpPr>
        <p:pic>
          <p:nvPicPr>
            <p:cNvPr id="18" name="Picture 2" descr="File:Protrzena prehrada Desna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728872"/>
              <a:ext cx="4704523" cy="35283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3851920" y="4257264"/>
              <a:ext cx="2473666" cy="5478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3485485" y="4834005"/>
            <a:ext cx="2412269" cy="1693201"/>
            <a:chOff x="3635896" y="548680"/>
            <a:chExt cx="4824538" cy="3613870"/>
          </a:xfrm>
        </p:grpSpPr>
        <p:pic>
          <p:nvPicPr>
            <p:cNvPr id="21" name="Picture 2" descr="File:Trosky(js)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5896" y="548680"/>
              <a:ext cx="4824536" cy="31540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6469852" y="3702719"/>
              <a:ext cx="1990582" cy="459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Obr.09</a:t>
              </a:r>
              <a:endParaRPr lang="cs-CZ" dirty="0"/>
            </a:p>
          </p:txBody>
        </p:sp>
      </p:grpSp>
      <p:grpSp>
        <p:nvGrpSpPr>
          <p:cNvPr id="23" name="Skupina 22"/>
          <p:cNvGrpSpPr/>
          <p:nvPr/>
        </p:nvGrpSpPr>
        <p:grpSpPr>
          <a:xfrm rot="1118476">
            <a:off x="5909684" y="1940447"/>
            <a:ext cx="1512168" cy="2067179"/>
            <a:chOff x="4932040" y="409598"/>
            <a:chExt cx="3312368" cy="4930340"/>
          </a:xfrm>
        </p:grpSpPr>
        <p:sp>
          <p:nvSpPr>
            <p:cNvPr id="24" name="TextovéPole 23"/>
            <p:cNvSpPr txBox="1"/>
            <p:nvPr/>
          </p:nvSpPr>
          <p:spPr>
            <a:xfrm>
              <a:off x="5947359" y="4826092"/>
              <a:ext cx="2027023" cy="5138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Obr.10</a:t>
              </a:r>
              <a:endParaRPr lang="cs-CZ" dirty="0"/>
            </a:p>
          </p:txBody>
        </p:sp>
        <p:pic>
          <p:nvPicPr>
            <p:cNvPr id="25" name="Picture 3" descr="F:\Obrázky\staré splavy\Obraz263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409598"/>
              <a:ext cx="3312368" cy="44164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2" name="Skupina 31"/>
          <p:cNvGrpSpPr/>
          <p:nvPr/>
        </p:nvGrpSpPr>
        <p:grpSpPr>
          <a:xfrm rot="1239813">
            <a:off x="6321202" y="4470846"/>
            <a:ext cx="2366800" cy="1625790"/>
            <a:chOff x="5570181" y="877428"/>
            <a:chExt cx="4128392" cy="3619193"/>
          </a:xfrm>
        </p:grpSpPr>
        <p:pic>
          <p:nvPicPr>
            <p:cNvPr id="33" name="Picture 2" descr="Soubor: Zámek Sychrov - Pohled - 1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70181" y="877428"/>
              <a:ext cx="4128392" cy="30962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6677523" y="4106335"/>
              <a:ext cx="1685359" cy="3902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Obr.06</a:t>
              </a:r>
              <a:endParaRPr lang="cs-CZ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172467" y="3756760"/>
            <a:ext cx="1356729" cy="1311353"/>
            <a:chOff x="5724128" y="548680"/>
            <a:chExt cx="2592288" cy="3827892"/>
          </a:xfrm>
        </p:grpSpPr>
        <p:pic>
          <p:nvPicPr>
            <p:cNvPr id="27" name="Picture 2" descr="File:Bozkov - jeskyně 26.jpg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548680"/>
              <a:ext cx="2592288" cy="34563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6610381" y="4031609"/>
              <a:ext cx="1621962" cy="3449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60094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5148064" y="620688"/>
            <a:ext cx="3168352" cy="4607932"/>
            <a:chOff x="5148064" y="1223784"/>
            <a:chExt cx="3168352" cy="4607932"/>
          </a:xfrm>
        </p:grpSpPr>
        <p:sp>
          <p:nvSpPr>
            <p:cNvPr id="3" name="TextovéPole 2"/>
            <p:cNvSpPr txBox="1"/>
            <p:nvPr/>
          </p:nvSpPr>
          <p:spPr>
            <a:xfrm>
              <a:off x="7668344" y="5616272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  <p:pic>
          <p:nvPicPr>
            <p:cNvPr id="4" name="Picture 2" descr="File:Ještěd, vysílač (02)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1223784"/>
              <a:ext cx="3168352" cy="42244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" name="TextovéPole 9"/>
          <p:cNvSpPr txBox="1"/>
          <p:nvPr/>
        </p:nvSpPr>
        <p:spPr>
          <a:xfrm>
            <a:off x="1259632" y="5517232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Na  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eštěd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můžeme vyjet  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anovkou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805510" y="1052736"/>
            <a:ext cx="3451944" cy="1818251"/>
            <a:chOff x="805510" y="1052736"/>
            <a:chExt cx="3451944" cy="1818251"/>
          </a:xfrm>
        </p:grpSpPr>
        <p:grpSp>
          <p:nvGrpSpPr>
            <p:cNvPr id="17" name="Skupina 16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9" name="Skupina 18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l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25" name="Skupina 24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26" name="Obdélník 25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L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8159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5148064" y="620688"/>
            <a:ext cx="3168352" cy="4607932"/>
            <a:chOff x="5148064" y="1223784"/>
            <a:chExt cx="3168352" cy="4607932"/>
          </a:xfrm>
        </p:grpSpPr>
        <p:sp>
          <p:nvSpPr>
            <p:cNvPr id="3" name="TextovéPole 2"/>
            <p:cNvSpPr txBox="1"/>
            <p:nvPr/>
          </p:nvSpPr>
          <p:spPr>
            <a:xfrm>
              <a:off x="7668344" y="5616272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  <p:pic>
          <p:nvPicPr>
            <p:cNvPr id="4" name="Picture 2" descr="File:Ještěd, vysílač (02)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1223784"/>
              <a:ext cx="3168352" cy="42244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" name="TextovéPole 9"/>
          <p:cNvSpPr txBox="1"/>
          <p:nvPr/>
        </p:nvSpPr>
        <p:spPr>
          <a:xfrm>
            <a:off x="1259632" y="5517232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eštěd můžeme vyjet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anovkou.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323528" y="5226399"/>
            <a:ext cx="720000" cy="983330"/>
            <a:chOff x="323528" y="5226399"/>
            <a:chExt cx="720000" cy="983330"/>
          </a:xfrm>
        </p:grpSpPr>
        <p:pic>
          <p:nvPicPr>
            <p:cNvPr id="4098" name="Picture 2" descr="File:White Tiger Deformed.jpg">
              <a:hlinkClick r:id="rId3"/>
            </p:cNvPr>
            <p:cNvPicPr>
              <a:picLocks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5226399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539472" y="599428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Obr.11</a:t>
              </a:r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805510" y="1052736"/>
            <a:ext cx="3451944" cy="1818251"/>
            <a:chOff x="805510" y="1052736"/>
            <a:chExt cx="3451944" cy="1818251"/>
          </a:xfrm>
        </p:grpSpPr>
        <p:grpSp>
          <p:nvGrpSpPr>
            <p:cNvPr id="14" name="Skupina 13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4" name="Obdélník 23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22" name="Obdélník 21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l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7" name="Skupina 16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8" name="Obdélník 17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L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38021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3707904" y="548680"/>
            <a:ext cx="4608512" cy="3815844"/>
            <a:chOff x="3707904" y="548680"/>
            <a:chExt cx="4608512" cy="3815844"/>
          </a:xfrm>
        </p:grpSpPr>
        <p:pic>
          <p:nvPicPr>
            <p:cNvPr id="2" name="Picture 3" descr="F:\CD PRVŇÁCI\26 Jizerka 2012\2004-12-31 030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4" y="548680"/>
              <a:ext cx="4608512" cy="34563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812360" y="4149080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403648" y="4797152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Hora 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ukovec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je vyhaslá 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opka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445510" y="1014803"/>
            <a:ext cx="3451944" cy="1818251"/>
            <a:chOff x="805510" y="1052736"/>
            <a:chExt cx="3451944" cy="1818251"/>
          </a:xfrm>
        </p:grpSpPr>
        <p:grpSp>
          <p:nvGrpSpPr>
            <p:cNvPr id="11" name="Skupina 10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1" name="Obdélník 20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B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19" name="Obdélník 18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>
                    <a:latin typeface="Arial" pitchFamily="34" charset="0"/>
                    <a:cs typeface="Arial" pitchFamily="34" charset="0"/>
                  </a:rPr>
                  <a:t>b</a:t>
                </a:r>
              </a:p>
            </p:txBody>
          </p:sp>
        </p:grpSp>
        <p:grpSp>
          <p:nvGrpSpPr>
            <p:cNvPr id="13" name="Skupina 12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s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5" name="Obdélník 14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S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72933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3707904" y="548680"/>
            <a:ext cx="4608512" cy="3815844"/>
            <a:chOff x="3707904" y="548680"/>
            <a:chExt cx="4608512" cy="3815844"/>
          </a:xfrm>
        </p:grpSpPr>
        <p:pic>
          <p:nvPicPr>
            <p:cNvPr id="2" name="Picture 3" descr="F:\CD PRVŇÁCI\26 Jizerka 2012\2004-12-31 030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4" y="548680"/>
              <a:ext cx="4608512" cy="34563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812360" y="4149080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403648" y="4797152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Hora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ukovec je vyhaslá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opka.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323528" y="5226399"/>
            <a:ext cx="720000" cy="983330"/>
            <a:chOff x="323528" y="5226399"/>
            <a:chExt cx="720000" cy="983330"/>
          </a:xfrm>
        </p:grpSpPr>
        <p:pic>
          <p:nvPicPr>
            <p:cNvPr id="10" name="Picture 2" descr="File:White Tiger Deformed.jpg">
              <a:hlinkClick r:id="rId3"/>
            </p:cNvPr>
            <p:cNvPicPr>
              <a:picLocks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5226399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539472" y="599428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Obr.11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45510" y="1014803"/>
            <a:ext cx="3451944" cy="1818251"/>
            <a:chOff x="805510" y="1052736"/>
            <a:chExt cx="3451944" cy="1818251"/>
          </a:xfrm>
        </p:grpSpPr>
        <p:grpSp>
          <p:nvGrpSpPr>
            <p:cNvPr id="13" name="Skupina 12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B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21" name="Obdélník 20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>
                    <a:latin typeface="Arial" pitchFamily="34" charset="0"/>
                    <a:cs typeface="Arial" pitchFamily="34" charset="0"/>
                  </a:rPr>
                  <a:t>b</a:t>
                </a:r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19" name="Obdélník 18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s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S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9061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508104" y="601112"/>
            <a:ext cx="2664296" cy="3871134"/>
            <a:chOff x="5508104" y="601112"/>
            <a:chExt cx="2664296" cy="3871134"/>
          </a:xfrm>
        </p:grpSpPr>
        <p:pic>
          <p:nvPicPr>
            <p:cNvPr id="3074" name="Picture 2" descr="File:Stepanka lookout tower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8104" y="601112"/>
              <a:ext cx="2664296" cy="35523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637922" y="4256802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Obr.03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815051" y="4797152"/>
            <a:ext cx="786140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ozhlednu 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těpánku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začal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stavět</a:t>
            </a:r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níže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ohan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1158337" y="1092450"/>
            <a:ext cx="3451944" cy="1818251"/>
            <a:chOff x="805510" y="1052736"/>
            <a:chExt cx="3451944" cy="1818251"/>
          </a:xfrm>
        </p:grpSpPr>
        <p:grpSp>
          <p:nvGrpSpPr>
            <p:cNvPr id="10" name="Skupina 9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Š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18" name="Obdélník 17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š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r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3" name="Skupina 12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R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0476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508104" y="601112"/>
            <a:ext cx="2664296" cy="3871134"/>
            <a:chOff x="5508104" y="601112"/>
            <a:chExt cx="2664296" cy="3871134"/>
          </a:xfrm>
        </p:grpSpPr>
        <p:pic>
          <p:nvPicPr>
            <p:cNvPr id="3074" name="Picture 2" descr="File:Stepanka lookout tower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8104" y="601112"/>
              <a:ext cx="2664296" cy="35523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637922" y="4256802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Obr.03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815051" y="4797152"/>
            <a:ext cx="786140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ozhlednu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těpánku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začal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stavět</a:t>
            </a:r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níže </a:t>
            </a:r>
            <a:r>
              <a:rPr lang="cs-CZ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ohan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323528" y="5226399"/>
            <a:ext cx="720000" cy="983330"/>
            <a:chOff x="323528" y="5226399"/>
            <a:chExt cx="720000" cy="983330"/>
          </a:xfrm>
        </p:grpSpPr>
        <p:pic>
          <p:nvPicPr>
            <p:cNvPr id="10" name="Picture 2" descr="File:White Tiger Deformed.jpg">
              <a:hlinkClick r:id="rId3"/>
            </p:cNvPr>
            <p:cNvPicPr>
              <a:picLocks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5226399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539472" y="599428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Obr.11</a:t>
              </a:r>
              <a:endParaRPr lang="cs-CZ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1158337" y="1092450"/>
            <a:ext cx="3451944" cy="1818251"/>
            <a:chOff x="805510" y="1052736"/>
            <a:chExt cx="3451944" cy="1818251"/>
          </a:xfrm>
        </p:grpSpPr>
        <p:grpSp>
          <p:nvGrpSpPr>
            <p:cNvPr id="39" name="Skupina 38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49" name="Obdélník 48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Š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40" name="Skupina 39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47" name="Obdélník 46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š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41" name="Skupina 40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45" name="Obdélník 44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r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42" name="Skupina 41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43" name="Obdélník 42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R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4662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5373216"/>
            <a:ext cx="684076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edlová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je říčka v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izerských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horách u J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osefova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olu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.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4716016" y="548680"/>
            <a:ext cx="3452425" cy="4824536"/>
            <a:chOff x="4716016" y="548680"/>
            <a:chExt cx="3452425" cy="4824536"/>
          </a:xfrm>
        </p:grpSpPr>
        <p:pic>
          <p:nvPicPr>
            <p:cNvPr id="7170" name="Picture 2" descr="F:\Obrázky\vodopády\vodopád 1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548680"/>
              <a:ext cx="3420325" cy="45596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664385" y="5157772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</p:grp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805509" y="1012129"/>
            <a:ext cx="3451944" cy="1818251"/>
            <a:chOff x="805510" y="1052736"/>
            <a:chExt cx="3451944" cy="1818251"/>
          </a:xfrm>
        </p:grpSpPr>
        <p:grpSp>
          <p:nvGrpSpPr>
            <p:cNvPr id="11" name="Skupina 10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1" name="Obdélník 20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19" name="Obdélník 18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3" name="Skupina 12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5" name="Obdélník 14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1204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5373216"/>
            <a:ext cx="684076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edlová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je říčka v </a:t>
            </a:r>
            <a:r>
              <a:rPr lang="cs-CZ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izerských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horách u J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osefova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olu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.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4716016" y="548680"/>
            <a:ext cx="3452425" cy="4824536"/>
            <a:chOff x="4716016" y="548680"/>
            <a:chExt cx="3452425" cy="4824536"/>
          </a:xfrm>
        </p:grpSpPr>
        <p:pic>
          <p:nvPicPr>
            <p:cNvPr id="7170" name="Picture 2" descr="F:\Obrázky\vodopády\vodopád 1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548680"/>
              <a:ext cx="3420325" cy="45596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664385" y="5157772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</p:grp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323528" y="5226399"/>
            <a:ext cx="720000" cy="983330"/>
            <a:chOff x="323528" y="5226399"/>
            <a:chExt cx="720000" cy="983330"/>
          </a:xfrm>
        </p:grpSpPr>
        <p:pic>
          <p:nvPicPr>
            <p:cNvPr id="10" name="Picture 2" descr="File:White Tiger Deformed.jpg">
              <a:hlinkClick r:id="rId3"/>
            </p:cNvPr>
            <p:cNvPicPr>
              <a:picLocks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5226399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539472" y="599428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Obr.11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805509" y="1012129"/>
            <a:ext cx="3451944" cy="1818251"/>
            <a:chOff x="805510" y="1052736"/>
            <a:chExt cx="3451944" cy="1818251"/>
          </a:xfrm>
        </p:grpSpPr>
        <p:grpSp>
          <p:nvGrpSpPr>
            <p:cNvPr id="13" name="Skupina 12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21" name="Obdélník 20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19" name="Obdélník 18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43558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851920" y="728872"/>
            <a:ext cx="4704523" cy="3779668"/>
            <a:chOff x="3851920" y="728872"/>
            <a:chExt cx="4704523" cy="3779668"/>
          </a:xfrm>
        </p:grpSpPr>
        <p:pic>
          <p:nvPicPr>
            <p:cNvPr id="8194" name="Picture 2" descr="File:Protrzena prehrada Desna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728872"/>
              <a:ext cx="4704523" cy="35283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876539" y="4293096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  <a:endParaRPr lang="cs-CZ" dirty="0"/>
            </a:p>
          </p:txBody>
        </p:sp>
      </p:grpSp>
      <p:sp>
        <p:nvSpPr>
          <p:cNvPr id="6" name="Obdélník 5"/>
          <p:cNvSpPr/>
          <p:nvPr/>
        </p:nvSpPr>
        <p:spPr>
          <a:xfrm>
            <a:off x="971599" y="5013176"/>
            <a:ext cx="715696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rotržená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přehrada byla přehrada na říčce 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ílá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Desná.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330054" y="1114116"/>
            <a:ext cx="3451944" cy="1818251"/>
            <a:chOff x="805510" y="1052736"/>
            <a:chExt cx="3451944" cy="1818251"/>
          </a:xfrm>
        </p:grpSpPr>
        <p:grpSp>
          <p:nvGrpSpPr>
            <p:cNvPr id="10" name="Skupina 9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P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18" name="Obdélník 17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p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b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3" name="Skupina 12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1277844" y="2730775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B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170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851920" y="728872"/>
            <a:ext cx="4704523" cy="3779668"/>
            <a:chOff x="3851920" y="728872"/>
            <a:chExt cx="4704523" cy="3779668"/>
          </a:xfrm>
        </p:grpSpPr>
        <p:pic>
          <p:nvPicPr>
            <p:cNvPr id="8194" name="Picture 2" descr="File:Protrzena prehrada Desna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728872"/>
              <a:ext cx="4704523" cy="35283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876539" y="4293096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  <a:endParaRPr lang="cs-CZ" dirty="0"/>
            </a:p>
          </p:txBody>
        </p:sp>
      </p:grpSp>
      <p:sp>
        <p:nvSpPr>
          <p:cNvPr id="6" name="Obdélník 5"/>
          <p:cNvSpPr/>
          <p:nvPr/>
        </p:nvSpPr>
        <p:spPr>
          <a:xfrm>
            <a:off x="971599" y="5013176"/>
            <a:ext cx="715696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rotržená přehrada byla přehrada na říčce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ílá Desná.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323528" y="5226399"/>
            <a:ext cx="720000" cy="983330"/>
            <a:chOff x="323528" y="5226399"/>
            <a:chExt cx="720000" cy="983330"/>
          </a:xfrm>
        </p:grpSpPr>
        <p:pic>
          <p:nvPicPr>
            <p:cNvPr id="10" name="Picture 2" descr="File:White Tiger Deformed.jpg">
              <a:hlinkClick r:id="rId3"/>
            </p:cNvPr>
            <p:cNvPicPr>
              <a:picLocks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5226399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539472" y="599428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Obr.11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30054" y="1114116"/>
            <a:ext cx="3451944" cy="1818251"/>
            <a:chOff x="805510" y="1052736"/>
            <a:chExt cx="3451944" cy="1818251"/>
          </a:xfrm>
        </p:grpSpPr>
        <p:grpSp>
          <p:nvGrpSpPr>
            <p:cNvPr id="13" name="Skupina 12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P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21" name="Obdélník 20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p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19" name="Obdélník 18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b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277844" y="2730775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B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29021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355976" y="548680"/>
            <a:ext cx="4128393" cy="3455804"/>
            <a:chOff x="4355976" y="548680"/>
            <a:chExt cx="4128393" cy="3455804"/>
          </a:xfrm>
        </p:grpSpPr>
        <p:pic>
          <p:nvPicPr>
            <p:cNvPr id="9218" name="Picture 2" descr="Soubor: Zámek Sychrov - Pohled - 1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548680"/>
              <a:ext cx="4128393" cy="30962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980313" y="3789040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Obr.06</a:t>
              </a:r>
              <a:endParaRPr lang="cs-CZ" dirty="0"/>
            </a:p>
          </p:txBody>
        </p:sp>
      </p:grp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6" name="Obdélník 5"/>
          <p:cNvSpPr/>
          <p:nvPr/>
        </p:nvSpPr>
        <p:spPr>
          <a:xfrm>
            <a:off x="971599" y="5013176"/>
            <a:ext cx="715696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Zámek 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ychrov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známe z pohádky 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esmrtelná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teta.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466656" y="1278195"/>
            <a:ext cx="3451944" cy="1818251"/>
            <a:chOff x="805510" y="1052736"/>
            <a:chExt cx="3451944" cy="1818251"/>
          </a:xfrm>
        </p:grpSpPr>
        <p:grpSp>
          <p:nvGrpSpPr>
            <p:cNvPr id="10" name="Skupina 9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S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18" name="Obdélník 17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s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n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3" name="Skupina 12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N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01269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355975" y="575618"/>
            <a:ext cx="4128393" cy="3455804"/>
            <a:chOff x="4355976" y="548680"/>
            <a:chExt cx="4128393" cy="3455804"/>
          </a:xfrm>
        </p:grpSpPr>
        <p:pic>
          <p:nvPicPr>
            <p:cNvPr id="9218" name="Picture 2" descr="Soubor: Zámek Sychrov - Pohled - 1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548680"/>
              <a:ext cx="4128393" cy="30962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980313" y="3789040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Obr.06</a:t>
              </a:r>
              <a:endParaRPr lang="cs-CZ" dirty="0"/>
            </a:p>
          </p:txBody>
        </p:sp>
      </p:grp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6" name="Obdélník 5"/>
          <p:cNvSpPr/>
          <p:nvPr/>
        </p:nvSpPr>
        <p:spPr>
          <a:xfrm>
            <a:off x="971599" y="5013176"/>
            <a:ext cx="715696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Zámek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ychrov známe z pohádky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esmrtelná teta.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23528" y="5226399"/>
            <a:ext cx="720000" cy="983330"/>
            <a:chOff x="323528" y="5226399"/>
            <a:chExt cx="720000" cy="983330"/>
          </a:xfrm>
        </p:grpSpPr>
        <p:pic>
          <p:nvPicPr>
            <p:cNvPr id="10" name="Picture 2" descr="File:White Tiger Deformed.jpg">
              <a:hlinkClick r:id="rId3"/>
            </p:cNvPr>
            <p:cNvPicPr>
              <a:picLocks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5226399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539472" y="599428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Obr.11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66656" y="1278195"/>
            <a:ext cx="3451944" cy="1818251"/>
            <a:chOff x="805510" y="1052736"/>
            <a:chExt cx="3451944" cy="1818251"/>
          </a:xfrm>
        </p:grpSpPr>
        <p:grpSp>
          <p:nvGrpSpPr>
            <p:cNvPr id="13" name="Skupina 12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S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21" name="Obdélník 20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s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19" name="Obdélník 18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n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N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52721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275856" y="620688"/>
            <a:ext cx="5157259" cy="4247892"/>
            <a:chOff x="3275856" y="620688"/>
            <a:chExt cx="5157259" cy="4247892"/>
          </a:xfrm>
        </p:grpSpPr>
        <p:pic>
          <p:nvPicPr>
            <p:cNvPr id="10242" name="Picture 2" descr="Soubor: Jablonec nad Nisou, Dolní náměstí, radnice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620688"/>
              <a:ext cx="5157259" cy="38679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728285" y="4653136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Obr.07</a:t>
              </a:r>
              <a:endParaRPr lang="cs-CZ" dirty="0"/>
            </a:p>
          </p:txBody>
        </p:sp>
      </p:grp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5" name="Obdélník 4"/>
          <p:cNvSpPr/>
          <p:nvPr/>
        </p:nvSpPr>
        <p:spPr>
          <a:xfrm>
            <a:off x="971599" y="5013176"/>
            <a:ext cx="715696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Město 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ablonec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nad 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isou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je proslulé výrobou bižuterie.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466656" y="1278195"/>
            <a:ext cx="3451944" cy="1818251"/>
            <a:chOff x="805510" y="1052736"/>
            <a:chExt cx="3451944" cy="1818251"/>
          </a:xfrm>
        </p:grpSpPr>
        <p:grpSp>
          <p:nvGrpSpPr>
            <p:cNvPr id="10" name="Skupina 9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18" name="Obdélník 17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n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3" name="Skupina 12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N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1455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275856" y="620688"/>
            <a:ext cx="5157259" cy="4247892"/>
            <a:chOff x="3275856" y="620688"/>
            <a:chExt cx="5157259" cy="4247892"/>
          </a:xfrm>
        </p:grpSpPr>
        <p:pic>
          <p:nvPicPr>
            <p:cNvPr id="10242" name="Picture 2" descr="Soubor: Jablonec nad Nisou, Dolní náměstí, radnice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620688"/>
              <a:ext cx="5157259" cy="38679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728285" y="4653136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Obr.07</a:t>
              </a:r>
              <a:endParaRPr lang="cs-CZ" dirty="0"/>
            </a:p>
          </p:txBody>
        </p:sp>
      </p:grp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5" name="Obdélník 4"/>
          <p:cNvSpPr/>
          <p:nvPr/>
        </p:nvSpPr>
        <p:spPr>
          <a:xfrm>
            <a:off x="971599" y="5013176"/>
            <a:ext cx="715696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Město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ablonec nad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isou je proslulé výrobou bižuterie.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23528" y="5226399"/>
            <a:ext cx="720000" cy="983330"/>
            <a:chOff x="323528" y="5226399"/>
            <a:chExt cx="720000" cy="983330"/>
          </a:xfrm>
        </p:grpSpPr>
        <p:pic>
          <p:nvPicPr>
            <p:cNvPr id="10" name="Picture 2" descr="File:White Tiger Deformed.jpg">
              <a:hlinkClick r:id="rId3"/>
            </p:cNvPr>
            <p:cNvPicPr>
              <a:picLocks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5226399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539472" y="599428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Obr.11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66656" y="1278195"/>
            <a:ext cx="3451944" cy="1818251"/>
            <a:chOff x="805510" y="1052736"/>
            <a:chExt cx="3451944" cy="1818251"/>
          </a:xfrm>
        </p:grpSpPr>
        <p:grpSp>
          <p:nvGrpSpPr>
            <p:cNvPr id="13" name="Skupina 12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21" name="Obdélník 20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19" name="Obdélník 18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n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N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60830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550082" y="548680"/>
            <a:ext cx="3766334" cy="4104456"/>
            <a:chOff x="5724128" y="548680"/>
            <a:chExt cx="2592288" cy="3698373"/>
          </a:xfrm>
        </p:grpSpPr>
        <p:pic>
          <p:nvPicPr>
            <p:cNvPr id="3074" name="Picture 2" descr="File:Bozkov - jeskyně 26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548680"/>
              <a:ext cx="2592288" cy="34563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728285" y="4031609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Obr.08</a:t>
              </a:r>
              <a:endParaRPr lang="cs-CZ" dirty="0"/>
            </a:p>
          </p:txBody>
        </p:sp>
      </p:grpSp>
      <p:sp>
        <p:nvSpPr>
          <p:cNvPr id="8" name="Obdélník 7"/>
          <p:cNvSpPr/>
          <p:nvPr/>
        </p:nvSpPr>
        <p:spPr>
          <a:xfrm>
            <a:off x="971599" y="5013176"/>
            <a:ext cx="715696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ozkovské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dolomitové 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eskyně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byly objeveny v roce 1947.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466656" y="1278195"/>
            <a:ext cx="3451944" cy="1818251"/>
            <a:chOff x="805510" y="1052736"/>
            <a:chExt cx="3451944" cy="1818251"/>
          </a:xfrm>
        </p:grpSpPr>
        <p:grpSp>
          <p:nvGrpSpPr>
            <p:cNvPr id="10" name="Skupina 9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B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18" name="Obdélník 17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b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3" name="Skupina 12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95765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971599" y="5013176"/>
            <a:ext cx="715696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ozkovské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dolomitové </a:t>
            </a:r>
            <a:r>
              <a:rPr lang="cs-CZ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eskyně byly objeveny v roce 1947.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4550082" y="548680"/>
            <a:ext cx="3766334" cy="4104456"/>
            <a:chOff x="5724128" y="548680"/>
            <a:chExt cx="2592288" cy="3698373"/>
          </a:xfrm>
        </p:grpSpPr>
        <p:pic>
          <p:nvPicPr>
            <p:cNvPr id="10" name="Picture 2" descr="File:Bozkov - jeskyně 26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548680"/>
              <a:ext cx="2592288" cy="34563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7728285" y="4031609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Obr.08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23528" y="5226399"/>
            <a:ext cx="720000" cy="983330"/>
            <a:chOff x="323528" y="5226399"/>
            <a:chExt cx="720000" cy="983330"/>
          </a:xfrm>
        </p:grpSpPr>
        <p:pic>
          <p:nvPicPr>
            <p:cNvPr id="13" name="Picture 2" descr="File:White Tiger Deformed.jpg">
              <a:hlinkClick r:id="rId3"/>
            </p:cNvPr>
            <p:cNvPicPr>
              <a:picLocks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5226399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539472" y="599428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Obr.11</a:t>
              </a:r>
              <a:endParaRPr lang="cs-CZ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466656" y="1278195"/>
            <a:ext cx="3451944" cy="1818251"/>
            <a:chOff x="805510" y="1052736"/>
            <a:chExt cx="3451944" cy="1818251"/>
          </a:xfrm>
        </p:grpSpPr>
        <p:grpSp>
          <p:nvGrpSpPr>
            <p:cNvPr id="16" name="Skupina 15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6" name="Obdélník 25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B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7" name="Skupina 16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24" name="Obdélník 23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b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22" name="Obdélník 21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9" name="Skupina 18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J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0248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3635896" y="908720"/>
            <a:ext cx="4824536" cy="3369484"/>
            <a:chOff x="3635896" y="548680"/>
            <a:chExt cx="4824536" cy="3369484"/>
          </a:xfrm>
        </p:grpSpPr>
        <p:pic>
          <p:nvPicPr>
            <p:cNvPr id="5122" name="Picture 2" descr="File:Trosky(js)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5896" y="548680"/>
              <a:ext cx="4824536" cy="31540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728089" y="3702720"/>
              <a:ext cx="732343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Obr.09</a:t>
              </a:r>
              <a:endParaRPr lang="cs-CZ" dirty="0"/>
            </a:p>
          </p:txBody>
        </p:sp>
      </p:grpSp>
      <p:sp>
        <p:nvSpPr>
          <p:cNvPr id="8" name="Obdélník 7"/>
          <p:cNvSpPr/>
          <p:nvPr/>
        </p:nvSpPr>
        <p:spPr>
          <a:xfrm>
            <a:off x="971599" y="5013176"/>
            <a:ext cx="715696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Zříceninu hradu 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rosky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najdeme v 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eském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ráji.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466656" y="1278195"/>
            <a:ext cx="3451944" cy="1818251"/>
            <a:chOff x="805510" y="1052736"/>
            <a:chExt cx="3451944" cy="1818251"/>
          </a:xfrm>
        </p:grpSpPr>
        <p:grpSp>
          <p:nvGrpSpPr>
            <p:cNvPr id="10" name="Skupina 9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T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1" name="Skupina 10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18" name="Obdélník 17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>
                    <a:latin typeface="Arial" pitchFamily="34" charset="0"/>
                    <a:cs typeface="Arial" pitchFamily="34" charset="0"/>
                  </a:rPr>
                  <a:t>t</a:t>
                </a: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1276467" y="2735448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č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3" name="Skupina 12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1277845" y="2730775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Č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01596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3635896" y="908720"/>
            <a:ext cx="4824536" cy="3369484"/>
            <a:chOff x="3635896" y="548680"/>
            <a:chExt cx="4824536" cy="3369484"/>
          </a:xfrm>
        </p:grpSpPr>
        <p:pic>
          <p:nvPicPr>
            <p:cNvPr id="5122" name="Picture 2" descr="File:Trosky(js)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5896" y="548680"/>
              <a:ext cx="4824536" cy="31540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728089" y="3702720"/>
              <a:ext cx="732343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Obr.09</a:t>
              </a:r>
              <a:endParaRPr lang="cs-CZ" dirty="0"/>
            </a:p>
          </p:txBody>
        </p:sp>
      </p:grpSp>
      <p:sp>
        <p:nvSpPr>
          <p:cNvPr id="8" name="Obdélník 7"/>
          <p:cNvSpPr/>
          <p:nvPr/>
        </p:nvSpPr>
        <p:spPr>
          <a:xfrm>
            <a:off x="971599" y="5013176"/>
            <a:ext cx="715696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Zříceninu hradu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rosky najdeme v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eském ráji.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323528" y="5226399"/>
            <a:ext cx="720000" cy="983330"/>
            <a:chOff x="323528" y="5226399"/>
            <a:chExt cx="720000" cy="983330"/>
          </a:xfrm>
        </p:grpSpPr>
        <p:pic>
          <p:nvPicPr>
            <p:cNvPr id="10" name="Picture 2" descr="File:White Tiger Deformed.jpg">
              <a:hlinkClick r:id="rId3"/>
            </p:cNvPr>
            <p:cNvPicPr>
              <a:picLocks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5226399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539472" y="599428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Obr.11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66656" y="1278195"/>
            <a:ext cx="3451944" cy="1818251"/>
            <a:chOff x="805510" y="1052736"/>
            <a:chExt cx="3451944" cy="1818251"/>
          </a:xfrm>
        </p:grpSpPr>
        <p:grpSp>
          <p:nvGrpSpPr>
            <p:cNvPr id="13" name="Skupina 12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T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21" name="Obdélník 20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>
                    <a:latin typeface="Arial" pitchFamily="34" charset="0"/>
                    <a:cs typeface="Arial" pitchFamily="34" charset="0"/>
                  </a:rPr>
                  <a:t>t</a:t>
                </a:r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19" name="Obdélník 18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1276467" y="2735448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č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277845" y="2730775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Č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2402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932040" y="409598"/>
            <a:ext cx="3312368" cy="4640224"/>
            <a:chOff x="4932040" y="409598"/>
            <a:chExt cx="3312368" cy="4640224"/>
          </a:xfrm>
        </p:grpSpPr>
        <p:sp>
          <p:nvSpPr>
            <p:cNvPr id="3" name="TextovéPole 2"/>
            <p:cNvSpPr txBox="1"/>
            <p:nvPr/>
          </p:nvSpPr>
          <p:spPr>
            <a:xfrm>
              <a:off x="7242035" y="4834378"/>
              <a:ext cx="732343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Obr.10</a:t>
              </a:r>
              <a:endParaRPr lang="cs-CZ" dirty="0"/>
            </a:p>
          </p:txBody>
        </p:sp>
        <p:pic>
          <p:nvPicPr>
            <p:cNvPr id="7171" name="Picture 3" descr="F:\Obrázky\staré splavy\Obraz263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409598"/>
              <a:ext cx="3312368" cy="44164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9" name="Obdélník 8"/>
          <p:cNvSpPr/>
          <p:nvPr/>
        </p:nvSpPr>
        <p:spPr>
          <a:xfrm>
            <a:off x="971599" y="5081565"/>
            <a:ext cx="715696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áchovo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jezero je největší rybník v _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ibereckém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kraji.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466656" y="1278195"/>
            <a:ext cx="3451944" cy="1818251"/>
            <a:chOff x="805510" y="1052736"/>
            <a:chExt cx="3451944" cy="1818251"/>
          </a:xfrm>
        </p:grpSpPr>
        <p:grpSp>
          <p:nvGrpSpPr>
            <p:cNvPr id="11" name="Skupina 10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1" name="Obdélník 20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TextovéPole 21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M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19" name="Obdélník 18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m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3" name="Skupina 12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276467" y="2735448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l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4" name="Skupina 13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5" name="Obdélník 14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1277845" y="2730775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L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74394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932040" y="409598"/>
            <a:ext cx="3312368" cy="4640224"/>
            <a:chOff x="4932040" y="409598"/>
            <a:chExt cx="3312368" cy="4640224"/>
          </a:xfrm>
        </p:grpSpPr>
        <p:sp>
          <p:nvSpPr>
            <p:cNvPr id="3" name="TextovéPole 2"/>
            <p:cNvSpPr txBox="1"/>
            <p:nvPr/>
          </p:nvSpPr>
          <p:spPr>
            <a:xfrm>
              <a:off x="7242035" y="4834378"/>
              <a:ext cx="732343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Obr.10</a:t>
              </a:r>
              <a:endParaRPr lang="cs-CZ" dirty="0"/>
            </a:p>
          </p:txBody>
        </p:sp>
        <p:pic>
          <p:nvPicPr>
            <p:cNvPr id="7171" name="Picture 3" descr="F:\Obrázky\staré splavy\Obraz263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409598"/>
              <a:ext cx="3312368" cy="44164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9" name="Obdélník 8"/>
          <p:cNvSpPr/>
          <p:nvPr/>
        </p:nvSpPr>
        <p:spPr>
          <a:xfrm>
            <a:off x="971599" y="5081565"/>
            <a:ext cx="715696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áchovo jezero je největší rybník v </a:t>
            </a:r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ibereckém kraji.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23528" y="5226399"/>
            <a:ext cx="720000" cy="983330"/>
            <a:chOff x="323528" y="5226399"/>
            <a:chExt cx="720000" cy="983330"/>
          </a:xfrm>
        </p:grpSpPr>
        <p:pic>
          <p:nvPicPr>
            <p:cNvPr id="11" name="Picture 2" descr="File:White Tiger Deformed.jpg">
              <a:hlinkClick r:id="rId3"/>
            </p:cNvPr>
            <p:cNvPicPr>
              <a:picLocks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5226399"/>
              <a:ext cx="720000" cy="7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539472" y="599428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Obr.11</a:t>
              </a:r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66656" y="1278195"/>
            <a:ext cx="3451944" cy="1818251"/>
            <a:chOff x="805510" y="1052736"/>
            <a:chExt cx="3451944" cy="1818251"/>
          </a:xfrm>
        </p:grpSpPr>
        <p:grpSp>
          <p:nvGrpSpPr>
            <p:cNvPr id="14" name="Skupina 13"/>
            <p:cNvGrpSpPr/>
            <p:nvPr/>
          </p:nvGrpSpPr>
          <p:grpSpPr>
            <a:xfrm rot="20217444">
              <a:off x="805510" y="1052736"/>
              <a:ext cx="720000" cy="720000"/>
              <a:chOff x="1165510" y="2663163"/>
              <a:chExt cx="720000" cy="720000"/>
            </a:xfrm>
          </p:grpSpPr>
          <p:sp>
            <p:nvSpPr>
              <p:cNvPr id="24" name="Obdélník 23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M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 rot="889823">
              <a:off x="1245662" y="1787607"/>
              <a:ext cx="720000" cy="720000"/>
              <a:chOff x="1165510" y="2663163"/>
              <a:chExt cx="720000" cy="720000"/>
            </a:xfrm>
          </p:grpSpPr>
          <p:sp>
            <p:nvSpPr>
              <p:cNvPr id="22" name="Obdélník 21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1277845" y="2730776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m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 rot="20614001">
              <a:off x="3421999" y="2150987"/>
              <a:ext cx="720000" cy="720000"/>
              <a:chOff x="1165510" y="2663163"/>
              <a:chExt cx="720000" cy="720000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1276467" y="2735448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l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17" name="Skupina 16"/>
            <p:cNvGrpSpPr/>
            <p:nvPr/>
          </p:nvGrpSpPr>
          <p:grpSpPr>
            <a:xfrm rot="1181085">
              <a:off x="3537454" y="1345124"/>
              <a:ext cx="720000" cy="720000"/>
              <a:chOff x="1165510" y="2663163"/>
              <a:chExt cx="720000" cy="720000"/>
            </a:xfrm>
          </p:grpSpPr>
          <p:sp>
            <p:nvSpPr>
              <p:cNvPr id="18" name="Obdélník 17"/>
              <p:cNvSpPr/>
              <p:nvPr/>
            </p:nvSpPr>
            <p:spPr>
              <a:xfrm>
                <a:off x="1165510" y="2663163"/>
                <a:ext cx="720000" cy="720000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1277845" y="2730775"/>
                <a:ext cx="495331" cy="58477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 anchor="ctr">
                <a:spAutoFit/>
              </a:bodyPr>
              <a:lstStyle/>
              <a:p>
                <a:pPr algn="ctr"/>
                <a:r>
                  <a:rPr lang="cs-CZ" sz="3200" dirty="0" smtClean="0">
                    <a:latin typeface="Arial" pitchFamily="34" charset="0"/>
                    <a:cs typeface="Arial" pitchFamily="34" charset="0"/>
                  </a:rPr>
                  <a:t>L</a:t>
                </a:r>
                <a:endParaRPr lang="cs-CZ" sz="32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8371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38798" y="620688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Zkus to teď sám.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60032" y="1211195"/>
            <a:ext cx="3600000" cy="5016758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eštěd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ablonec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nad 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isou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osefův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ůl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áchovo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ezero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iberecký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raj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řícenina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hradu 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rosky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eský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áj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ámek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ychrov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1211195"/>
            <a:ext cx="3600400" cy="501675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oskovské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eskyně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rotržená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řehrada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ílá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esná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íčka 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edlová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izerské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ory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ozhledna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těpánka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níže 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ohan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ora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_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ukovec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303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38798" y="620688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Zkus to teď sám.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4048" y="1237219"/>
            <a:ext cx="3600000" cy="5016758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9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eštěd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ablonec nad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isou</a:t>
            </a: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osefův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ůl</a:t>
            </a:r>
          </a:p>
          <a:p>
            <a:pPr algn="ctr">
              <a:lnSpc>
                <a:spcPct val="200000"/>
              </a:lnSpc>
            </a:pP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áchovo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ezero</a:t>
            </a:r>
          </a:p>
          <a:p>
            <a:pPr algn="ctr">
              <a:lnSpc>
                <a:spcPct val="200000"/>
              </a:lnSpc>
            </a:pP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iberecký </a:t>
            </a: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raj</a:t>
            </a: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řícenina hradu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rosky</a:t>
            </a:r>
          </a:p>
          <a:p>
            <a:pPr algn="ctr">
              <a:lnSpc>
                <a:spcPct val="200000"/>
              </a:lnSpc>
            </a:pP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eský </a:t>
            </a: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áj</a:t>
            </a: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ámek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ychrov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1211195"/>
            <a:ext cx="3600400" cy="501675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oskovské  </a:t>
            </a: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eskyně</a:t>
            </a:r>
          </a:p>
          <a:p>
            <a:pPr algn="ctr">
              <a:lnSpc>
                <a:spcPct val="200000"/>
              </a:lnSpc>
            </a:pP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rotržená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řehrada</a:t>
            </a: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ílá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esná</a:t>
            </a:r>
          </a:p>
          <a:p>
            <a:pPr algn="ctr">
              <a:lnSpc>
                <a:spcPct val="200000"/>
              </a:lnSpc>
            </a:pP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íčka </a:t>
            </a: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edlová</a:t>
            </a: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izerské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ory</a:t>
            </a: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ozhledna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těpánka</a:t>
            </a: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níže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ohan</a:t>
            </a:r>
          </a:p>
          <a:p>
            <a:pPr algn="ctr">
              <a:lnSpc>
                <a:spcPct val="200000"/>
              </a:lnSpc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ora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ukovec</a:t>
            </a:r>
          </a:p>
        </p:txBody>
      </p:sp>
    </p:spTree>
    <p:extLst>
      <p:ext uri="{BB962C8B-B14F-4D97-AF65-F5344CB8AC3E}">
        <p14:creationId xmlns:p14="http://schemas.microsoft.com/office/powerpoint/2010/main" val="341729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CS:ŠJŮ., Commons.wikimedia.org: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Ještěd, vysílač (02).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08-06-01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2012-08-07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http://commons.wikimedia.org/wiki/File:Je%C5%A1t%C4%9Bd,_vys%C3%ADla%C4%8D_(02).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vlastní archiv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LOVECZ., 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Stepanka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lookout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tower.JPG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2006-02-06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File:Stepanka_lookout_tower.JPG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04: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vlastní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archiv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KŘŽUT.,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Protrzena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prehrada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Desna.JPG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2011-10-28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2012-08-05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File:Protrzena_prehrada_Desna.JPG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15616" y="6416675"/>
            <a:ext cx="6984776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06: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KŘŽUT., Commons.wikimedia.org: Zámek Sychrov - Pohled - 1.jpg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2009-07-30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2"/>
              </a:rPr>
              <a:t>http://commons.wikimedia.org/wiki/File:Castle_Sychrov_-_pohled_-_1.jpg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07: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MAIX., Commons.wikimedia.org: Jablonec nad Nisou, Dolní náměstí, radnice.jpg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2008-01-01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http://commons.wikimedia.org/wiki/File:Jablonec_nad_Nisou,_Doln%C3%AD_n%C3%A1m%C4%9Bst%C3%AD,_radnice.jpg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08: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HADONOS., Commons.wikimedia.org: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Bozkov - jeskyně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26.jpg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2010-08-04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2012-08-07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http://commons.wikimedia.org/wiki/File:Bozkov_-_jeskyn%C4%9B_26.jpg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09: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STRZELECKI, JERZY.,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Trosky(js).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File:Trosky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(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js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).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10: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vlastní archiv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2012-08-07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MITCHELL, LAWANNA.,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White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Tiger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Deformed.jpg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2005-03-30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2012-08-07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File:White_Tiger_Deformed.jpg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281572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Vlastní 4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FF0000"/>
      </a:accent2>
      <a:accent3>
        <a:srgbClr val="FFFF00"/>
      </a:accent3>
      <a:accent4>
        <a:srgbClr val="007DEA"/>
      </a:accent4>
      <a:accent5>
        <a:srgbClr val="7030A0"/>
      </a:accent5>
      <a:accent6>
        <a:srgbClr val="FF33CC"/>
      </a:accent6>
      <a:hlink>
        <a:srgbClr val="C00000"/>
      </a:hlink>
      <a:folHlink>
        <a:srgbClr val="0070C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1220</TotalTime>
  <Words>1318</Words>
  <Application>Microsoft Office PowerPoint</Application>
  <PresentationFormat>Předvádění na obrazovce (4:3)</PresentationFormat>
  <Paragraphs>229</Paragraphs>
  <Slides>29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Aspekt</vt:lpstr>
      <vt:lpstr>Acrobat Document</vt:lpstr>
      <vt:lpstr>Název školy: Svobodná základní škola,o.p.s. Autor: Karolína Bryczová Vasková Název materiálu: VY_32_INOVACE_10_ČESKÝJAZYK _VELKÁ PÍSMENA ANEB PUTOVÁNÍ LIBERECKÝM KRAJEM Název: VELKÁ PÍSMENA  ANEB PUTOVÁNÍ LIBERECKÝM KRAJEM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223</cp:revision>
  <dcterms:created xsi:type="dcterms:W3CDTF">2012-03-31T12:09:58Z</dcterms:created>
  <dcterms:modified xsi:type="dcterms:W3CDTF">2012-08-07T16:49:39Z</dcterms:modified>
</cp:coreProperties>
</file>