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93" r:id="rId2"/>
    <p:sldId id="294" r:id="rId3"/>
    <p:sldId id="295" r:id="rId4"/>
    <p:sldId id="296" r:id="rId5"/>
    <p:sldId id="300" r:id="rId6"/>
    <p:sldId id="301" r:id="rId7"/>
    <p:sldId id="302" r:id="rId8"/>
    <p:sldId id="304" r:id="rId9"/>
    <p:sldId id="303" r:id="rId10"/>
    <p:sldId id="305" r:id="rId11"/>
    <p:sldId id="306" r:id="rId12"/>
    <p:sldId id="309" r:id="rId13"/>
    <p:sldId id="310" r:id="rId14"/>
    <p:sldId id="311" r:id="rId15"/>
    <p:sldId id="307" r:id="rId16"/>
    <p:sldId id="298" r:id="rId17"/>
    <p:sldId id="312" r:id="rId18"/>
    <p:sldId id="313" r:id="rId19"/>
    <p:sldId id="29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CEF50B"/>
    <a:srgbClr val="D1F20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347" autoAdjust="0"/>
    <p:restoredTop sz="94610" autoAdjust="0"/>
  </p:normalViewPr>
  <p:slideViewPr>
    <p:cSldViewPr>
      <p:cViewPr varScale="1">
        <p:scale>
          <a:sx n="74" d="100"/>
          <a:sy n="74" d="100"/>
        </p:scale>
        <p:origin x="-123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81260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413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1" name="camera.wav"/>
          </p:stSnd>
        </p:sndAc>
      </p:transition>
    </mc:Choice>
    <mc:Fallback xmlns="">
      <p:transition spd="slow">
        <p:circl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5923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1" name="camera.wav"/>
          </p:stSnd>
        </p:sndAc>
      </p:transition>
    </mc:Choice>
    <mc:Fallback xmlns="">
      <p:transition spd="slow">
        <p:circl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324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1" name="camera.wav"/>
          </p:stSnd>
        </p:sndAc>
      </p:transition>
    </mc:Choice>
    <mc:Fallback xmlns="">
      <p:transition spd="slow">
        <p:circl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162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1" name="camera.wav"/>
          </p:stSnd>
        </p:sndAc>
      </p:transition>
    </mc:Choice>
    <mc:Fallback xmlns="">
      <p:transition spd="slow">
        <p:circl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7861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1" name="camera.wav"/>
          </p:stSnd>
        </p:sndAc>
      </p:transition>
    </mc:Choice>
    <mc:Fallback xmlns="">
      <p:transition spd="slow">
        <p:circl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9896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1" name="camera.wav"/>
          </p:stSnd>
        </p:sndAc>
      </p:transition>
    </mc:Choice>
    <mc:Fallback xmlns="">
      <p:transition spd="slow">
        <p:circl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8889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1" name="camera.wav"/>
          </p:stSnd>
        </p:sndAc>
      </p:transition>
    </mc:Choice>
    <mc:Fallback xmlns="">
      <p:transition spd="slow">
        <p:circl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6018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1" name="camera.wav"/>
          </p:stSnd>
        </p:sndAc>
      </p:transition>
    </mc:Choice>
    <mc:Fallback xmlns="">
      <p:transition spd="slow">
        <p:circl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7589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1" name="camera.wav"/>
          </p:stSnd>
        </p:sndAc>
      </p:transition>
    </mc:Choice>
    <mc:Fallback xmlns="">
      <p:transition spd="slow">
        <p:circl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465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1" name="camera.wav"/>
          </p:stSnd>
        </p:sndAc>
      </p:transition>
    </mc:Choice>
    <mc:Fallback xmlns="">
      <p:transition spd="slow">
        <p:circl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3867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1" name="camera.wav"/>
          </p:stSnd>
        </p:sndAc>
      </p:transition>
    </mc:Choice>
    <mc:Fallback xmlns="">
      <p:transition spd="slow">
        <p:circl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42863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13" name="camera.wav"/>
          </p:stSnd>
        </p:sndAc>
      </p:transition>
    </mc:Choice>
    <mc:Fallback xmlns="">
      <p:transition spd="slow">
        <p:circle/>
        <p:sndAc>
          <p:stSnd>
            <p:snd r:embed="rId14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6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3.wmf"/><Relationship Id="rId4" Type="http://schemas.openxmlformats.org/officeDocument/2006/relationships/image" Target="../media/image2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7.png"/><Relationship Id="rId4" Type="http://schemas.microsoft.com/office/2007/relationships/hdphoto" Target="../media/hdphoto1.wdp"/><Relationship Id="rId9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5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4.wmf"/><Relationship Id="rId7" Type="http://schemas.openxmlformats.org/officeDocument/2006/relationships/image" Target="../media/image10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4.wdp"/><Relationship Id="rId5" Type="http://schemas.openxmlformats.org/officeDocument/2006/relationships/image" Target="../media/image9.png"/><Relationship Id="rId4" Type="http://schemas.openxmlformats.org/officeDocument/2006/relationships/image" Target="../media/image3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3.wdp"/><Relationship Id="rId3" Type="http://schemas.openxmlformats.org/officeDocument/2006/relationships/image" Target="../media/image4.wmf"/><Relationship Id="rId7" Type="http://schemas.microsoft.com/office/2007/relationships/hdphoto" Target="../media/hdphoto1.wdp"/><Relationship Id="rId12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5" Type="http://schemas.microsoft.com/office/2007/relationships/hdphoto" Target="../media/hdphoto4.wdp"/><Relationship Id="rId10" Type="http://schemas.openxmlformats.org/officeDocument/2006/relationships/image" Target="../media/image11.png"/><Relationship Id="rId4" Type="http://schemas.openxmlformats.org/officeDocument/2006/relationships/image" Target="../media/image9.png"/><Relationship Id="rId9" Type="http://schemas.microsoft.com/office/2007/relationships/hdphoto" Target="../media/hdphoto2.wdp"/><Relationship Id="rId14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3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10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3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3.wmf"/><Relationship Id="rId4" Type="http://schemas.openxmlformats.org/officeDocument/2006/relationships/image" Target="../media/image4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crosoft.office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5608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VY_32_INOVACE_II_2_06_Měkké a tvrdé </a:t>
            </a:r>
            <a:r>
              <a:rPr lang="cs-CZ" dirty="0" smtClean="0"/>
              <a:t>souhlásky- opakování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II</a:t>
            </a:r>
            <a:r>
              <a:rPr lang="cs-CZ" b="1" dirty="0" smtClean="0"/>
              <a:t>            Sada číslo:    </a:t>
            </a:r>
            <a:r>
              <a:rPr lang="cs-CZ" dirty="0"/>
              <a:t>2</a:t>
            </a:r>
            <a:r>
              <a:rPr lang="cs-CZ" b="1" dirty="0" smtClean="0"/>
              <a:t>       Pořadové číslo DUM:  </a:t>
            </a:r>
            <a:r>
              <a:rPr lang="cs-CZ" dirty="0" smtClean="0"/>
              <a:t>06</a:t>
            </a:r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 Mgr. Jitka Valentová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3760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camera.wav"/>
          </p:stSnd>
        </p:sndAc>
      </p:transition>
    </mc:Choice>
    <mc:Fallback xmlns="">
      <p:transition spd="slow">
        <p:circle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8"/>
            <a:ext cx="8892480" cy="81253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r>
              <a:rPr lang="cs-CZ" b="1" dirty="0" smtClean="0"/>
              <a:t>Anotace</a:t>
            </a:r>
            <a:r>
              <a:rPr lang="cs-CZ" b="1" dirty="0"/>
              <a:t>: </a:t>
            </a:r>
            <a:r>
              <a:rPr lang="cs-CZ" dirty="0" smtClean="0"/>
              <a:t>Žáci</a:t>
            </a:r>
            <a:r>
              <a:rPr lang="cs-CZ" b="1" dirty="0" smtClean="0"/>
              <a:t> </a:t>
            </a:r>
            <a:r>
              <a:rPr lang="cs-CZ" dirty="0" smtClean="0"/>
              <a:t>opakují probranou látku, dokáží </a:t>
            </a:r>
            <a:r>
              <a:rPr lang="cs-CZ" dirty="0" smtClean="0"/>
              <a:t>vyjmenovat a </a:t>
            </a:r>
            <a:r>
              <a:rPr lang="cs-CZ" dirty="0" smtClean="0"/>
              <a:t>správně doplnit i, í a y, ý po měkkých a tvrdých souhláskách.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Žáci zvládli učivo měkké a tvrdé </a:t>
            </a:r>
            <a:r>
              <a:rPr lang="cs-CZ" dirty="0" smtClean="0"/>
              <a:t>souhlásky a umí ho využít v praxi</a:t>
            </a:r>
            <a:r>
              <a:rPr lang="cs-CZ" sz="1600" dirty="0" smtClean="0"/>
              <a:t>.</a:t>
            </a:r>
          </a:p>
          <a:p>
            <a:endParaRPr lang="cs-CZ" dirty="0"/>
          </a:p>
          <a:p>
            <a:r>
              <a:rPr lang="cs-CZ" b="1" dirty="0" smtClean="0"/>
              <a:t>Druh </a:t>
            </a:r>
            <a:r>
              <a:rPr lang="cs-CZ" b="1" dirty="0"/>
              <a:t>učebního materiálu: </a:t>
            </a:r>
            <a:r>
              <a:rPr lang="cs-CZ" dirty="0"/>
              <a:t>prezentace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Typická věková skupina: </a:t>
            </a:r>
            <a:r>
              <a:rPr lang="cs-CZ" dirty="0"/>
              <a:t>7-8 let, </a:t>
            </a:r>
            <a:r>
              <a:rPr lang="cs-CZ" dirty="0" smtClean="0"/>
              <a:t>2. </a:t>
            </a:r>
            <a:r>
              <a:rPr lang="cs-CZ" dirty="0"/>
              <a:t>třída 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Klíčová slova</a:t>
            </a:r>
            <a:r>
              <a:rPr lang="cs-CZ" b="1" dirty="0" smtClean="0"/>
              <a:t>:</a:t>
            </a:r>
            <a:r>
              <a:rPr lang="cs-CZ" dirty="0" smtClean="0"/>
              <a:t> souhlásky, měkké, tvrdé, obojetné</a:t>
            </a:r>
            <a:r>
              <a:rPr lang="cs-CZ" dirty="0"/>
              <a:t>	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Pomůcky a materiál: </a:t>
            </a:r>
            <a:r>
              <a:rPr lang="cs-CZ" dirty="0"/>
              <a:t>interaktivní </a:t>
            </a:r>
            <a:r>
              <a:rPr lang="cs-CZ" dirty="0" smtClean="0"/>
              <a:t>tabule, pero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Potřebný čas pro výuku DUM:</a:t>
            </a:r>
            <a:r>
              <a:rPr lang="cs-CZ" dirty="0"/>
              <a:t> </a:t>
            </a:r>
            <a:r>
              <a:rPr lang="cs-CZ" dirty="0" smtClean="0"/>
              <a:t>30 </a:t>
            </a:r>
            <a:r>
              <a:rPr lang="cs-CZ" dirty="0"/>
              <a:t>min</a:t>
            </a:r>
            <a:endParaRPr lang="cs-CZ" b="1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Metodické zhodnocení a popis práce s digitálním učebním materiálem</a:t>
            </a:r>
            <a:r>
              <a:rPr lang="cs-CZ" b="1" dirty="0" smtClean="0"/>
              <a:t>:</a:t>
            </a:r>
          </a:p>
          <a:p>
            <a:r>
              <a:rPr lang="cs-CZ" dirty="0" smtClean="0"/>
              <a:t>Žáci opakují učivo </a:t>
            </a:r>
            <a:r>
              <a:rPr lang="cs-CZ" dirty="0" smtClean="0"/>
              <a:t>hláska, souhláska, samohláska, měkké </a:t>
            </a:r>
            <a:r>
              <a:rPr lang="cs-CZ" dirty="0" smtClean="0"/>
              <a:t>a tvrdé slabiky. Chápou mezi nimi rozdíl. Hravou formou pracují podle </a:t>
            </a:r>
            <a:r>
              <a:rPr lang="cs-CZ" dirty="0"/>
              <a:t>interaktivní tabule. </a:t>
            </a:r>
            <a:r>
              <a:rPr lang="cs-CZ" dirty="0" smtClean="0"/>
              <a:t>Dokáží  </a:t>
            </a:r>
            <a:r>
              <a:rPr lang="cs-CZ" dirty="0"/>
              <a:t>správně doplnit i, í a y, </a:t>
            </a:r>
            <a:r>
              <a:rPr lang="cs-CZ" dirty="0" smtClean="0"/>
              <a:t>ý.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/>
          </a:p>
          <a:p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3345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camera.wav"/>
          </p:stSnd>
        </p:sndAc>
      </p:transition>
    </mc:Choice>
    <mc:Fallback xmlns="">
      <p:transition spd="slow">
        <p:circl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itka\AppData\Local\Microsoft\Windows\Temporary Internet Files\Content.IE5\AR71MN3K\MC9004152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124744"/>
            <a:ext cx="6088371" cy="4409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915816" y="5949280"/>
            <a:ext cx="36617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Praha – hlavní město</a:t>
            </a:r>
            <a:endParaRPr lang="cs-CZ" sz="3200" dirty="0"/>
          </a:p>
        </p:txBody>
      </p:sp>
      <p:pic>
        <p:nvPicPr>
          <p:cNvPr id="4" name="Picture 10" descr="C:\Users\Jitka\AppData\Local\Microsoft\Windows\Temporary Internet Files\Content.IE5\CWPXEW0W\MC9004137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492896"/>
            <a:ext cx="1323416" cy="967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0" descr="C:\Users\Jitka\AppData\Local\Microsoft\Windows\Temporary Internet Files\Content.IE5\CWPXEW0W\MC9004137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3857" y="424839"/>
            <a:ext cx="1323416" cy="967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C:\Users\Jitka\AppData\Local\Microsoft\Windows\Temporary Internet Files\Content.IE5\CWPXEW0W\MC9004137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772" y="786224"/>
            <a:ext cx="1323416" cy="967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C:\Users\Jitka\AppData\Local\Microsoft\Windows\Temporary Internet Files\Content.IE5\CWPXEW0W\MC9004137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7052" y="2009015"/>
            <a:ext cx="1323416" cy="967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6463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camera.wav"/>
          </p:stSnd>
        </p:sndAc>
      </p:transition>
    </mc:Choice>
    <mc:Fallback xmlns="">
      <p:transition spd="slow">
        <p:circle/>
        <p:sndAc>
          <p:stSnd>
            <p:snd r:embed="rId16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27778E-6 -4.04255E-6 C -0.0066 -0.02151 -0.02223 -0.02868 -0.03803 -0.03376 C -0.0507 -0.03307 -0.06337 -0.03353 -0.07605 -0.03191 C -0.07778 -0.03168 -0.07865 -0.02891 -0.08021 -0.02798 C -0.08299 -0.02636 -0.08872 -0.02428 -0.08872 -0.02428 C -0.09879 -0.01526 -0.10174 -0.00046 -0.10695 0.01318 C -0.10747 0.01573 -0.10782 0.01827 -0.10834 0.02081 C -0.10921 0.02451 -0.11112 0.03192 -0.11112 0.03192 C -0.11546 0.07956 -0.12084 0.12928 -0.09983 0.16883 C -0.09758 0.17808 -0.09185 0.18432 -0.08716 0.19149 C -0.08143 0.20051 -0.07657 0.20907 -0.07032 0.21762 C -0.06025 0.23127 -0.04549 0.23427 -0.0323 0.23636 C -0.02848 0.23774 -0.02501 0.24214 -0.02101 0.24214 C -0.00504 0.24214 0.01232 0.23612 0.02829 0.23266 C 0.0335 0.23034 0.03715 0.22572 0.04235 0.2234 C 0.0486 0.21739 0.05347 0.21161 0.06041 0.20837 C 0.06857 0.19357 0.06388 0.19681 0.07187 0.19334 C 0.07569 0.18594 0.08038 0.1797 0.08437 0.17276 C 0.08663 0.16906 0.08767 0.16466 0.09027 0.16142 C 0.09357 0.15703 0.09722 0.1531 0.10017 0.14824 C 0.1059 0.13899 0.10885 0.12743 0.11545 0.11818 C 0.11822 0.108 0.1236 0.09829 0.1269 0.08834 C 0.12864 0.08326 0.13246 0.07331 0.13246 0.07331 C 0.13628 0.05273 0.13489 0.06337 0.13663 0.0414 C 0.13628 0.02683 0.14166 -0.04093 0.12551 -0.06383 C 0.12239 -0.07493 0.11874 -0.08441 0.10989 -0.08811 C 0.10364 -0.09644 0.09426 -0.09806 0.08871 -0.105 C 0.0842 -0.11078 0.07795 -0.11563 0.07187 -0.11818 C 0.07048 -0.11933 0.06926 -0.12095 0.0677 -0.12188 C 0.06631 -0.1228 0.06475 -0.1228 0.06354 -0.12373 C 0.05937 -0.12697 0.05711 -0.13113 0.05225 -0.13321 C 0.04756 -0.13252 0.0427 -0.13275 0.03819 -0.13136 C 0.02829 -0.12835 0.02395 -0.10754 0.01979 -0.09759 C 0.01683 -0.09066 0.01579 -0.08441 0.01423 -0.07678 C 0.01388 -0.07493 0.01284 -0.07123 0.01284 -0.07123 L 0.03663 -0.07123 " pathEditMode="relative" ptsTypes="ffffffffffffffffffffffffffffffffff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7.9556E-7 C -0.00191 -0.0178 -0.00659 -0.02821 -0.01979 -0.03376 C -0.03628 -0.04926 -0.09149 -0.03792 -0.09583 -0.03769 C -0.10694 -0.03145 -0.1151 -0.01942 -0.12118 -0.00578 C -0.11979 0.02799 -0.12465 0.071 -0.10139 0.09367 C -0.09705 0.10269 -0.09357 0.10662 -0.08593 0.11055 C -0.07934 0.1198 -0.07048 0.12443 -0.06198 0.12951 C -0.05503 0.13368 -0.04982 0.13923 -0.04236 0.14247 C -0.03246 0.14686 -0.02152 0.1501 -0.01128 0.15195 C -0.00243 0.15125 0.0066 0.15148 0.01545 0.1501 C 0.01841 0.14963 0.02396 0.1464 0.02396 0.1464 C 0.02813 0.14038 0.03351 0.13668 0.03802 0.13136 C 0.04045 0.12836 0.04254 0.12512 0.04497 0.12188 C 0.04601 0.12049 0.04792 0.11818 0.04792 0.11818 C 0.05157 0.10361 0.05799 0.09136 0.06198 0.07679 C 0.06493 0.06592 0.06632 0.05412 0.06893 0.04302 C 0.06841 0.02753 0.07136 -0.00763 0.06059 -0.02266 C 0.05764 -0.03862 0.04948 -0.03492 0.03664 -0.03769 C 0.02778 -0.037 0.0099 -0.03561 0.0099 -0.03561 L 0.00695 -0.04694 " pathEditMode="relative" ptsTypes="ffffffffffffffffffA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3889E-18 7.9371E-6 C -0.00278 -0.00994 -0.00591 -0.00647 -0.01268 -0.00947 C -0.02657 -0.02728 -0.04723 -0.03075 -0.06494 -0.03769 C -0.1 -0.03283 -0.08907 -0.04162 -0.10157 -0.01688 C -0.10434 0.00463 -0.10834 0.02984 -0.09862 0.0488 C -0.09619 0.05875 -0.09254 0.07956 -0.08733 0.08627 C -0.08386 0.09991 -0.08924 0.08164 -0.079 0.1013 C -0.07119 0.11633 -0.06198 0.13229 -0.04792 0.13692 C -0.03264 0.15033 -0.01198 0.15218 0.00555 0.1538 C 0.0177 0.15311 0.03003 0.15403 0.04218 0.15195 C 0.04444 0.15149 0.04583 0.14802 0.04774 0.14617 C 0.05052 0.14362 0.05625 0.13877 0.05625 0.13877 C 0.05885 0.13345 0.06232 0.12929 0.06475 0.12374 C 0.06788 0.11633 0.06996 0.10917 0.07465 0.10315 C 0.07656 0.09228 0.07829 0.08072 0.08298 0.07124 C 0.08628 0.03608 0.09461 -0.03538 0.05902 -0.05064 C 0.05468 -0.05966 0.05607 -0.06082 0.04357 -0.05457 C 0.04149 -0.05365 0.03784 -0.04023 0.03663 -0.03769 C 0.03559 -0.03515 0.03368 -0.03006 0.03368 -0.03006 L 0.03229 -0.00762 " pathEditMode="relative" ptsTypes="ffffffffffffffffffA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3.70028E-8 C -0.00226 -0.00879 -0.00382 -0.01804 -0.00695 -0.02636 C -0.00851 -0.03076 -0.01302 -0.03192 -0.01545 -0.03562 C -0.02205 -0.04602 -0.02899 -0.06082 -0.03802 -0.06753 C -0.04063 -0.06938 -0.0441 -0.06915 -0.04653 -0.07146 C -0.05486 -0.07886 -0.06632 -0.08303 -0.07604 -0.08626 C -0.10625 -0.08511 -0.11493 -0.08834 -0.13663 -0.07701 C -0.13993 -0.07262 -0.14514 -0.06961 -0.14653 -0.06383 C -0.14705 -0.06198 -0.14705 -0.0599 -0.14792 -0.05828 C -0.15017 -0.05435 -0.15365 -0.05227 -0.15625 -0.0488 C -0.16146 -0.02382 -0.15295 -0.06129 -0.16198 -0.03377 C -0.16458 -0.0259 -0.16545 -0.01411 -0.16754 -0.00578 C -0.16667 0.01734 -0.16632 0.0407 -0.16476 0.06383 C -0.16406 0.07377 -0.15695 0.09135 -0.15486 0.09944 C -0.15208 0.11055 -0.14688 0.12003 -0.14219 0.12951 C -0.13542 0.14315 -0.13073 0.15657 -0.12257 0.16882 C -0.11528 0.17993 -0.11285 0.19265 -0.10139 0.19704 C -0.0849 0.21346 -0.0724 0.2056 -0.04931 0.20444 C -0.03837 0.19496 -0.0283 0.17692 -0.02257 0.16119 C -0.02118 0.14778 -0.0184 0.13506 -0.01684 0.12188 C -0.01736 0.09436 -0.01233 0.04556 -0.02674 0.01688 C -0.03056 -0.00463 -0.02517 0.02128 -0.0309 0.0037 C -0.0316 0.00139 -0.03142 -0.00139 -0.03229 -0.0037 C -0.03299 -0.00532 -0.03524 -0.00763 -0.03524 -0.00763 L -0.03386 -0.02058 " pathEditMode="relative" ptsTypes="fffffffffffffffffffffffA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itka\AppData\Local\Microsoft\Windows\Temporary Internet Files\Content.IE5\AR71MN3K\MC900280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8048" y="734235"/>
            <a:ext cx="4320479" cy="5253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755576" y="1412776"/>
            <a:ext cx="1562472" cy="1332728"/>
          </a:xfrm>
          <a:prstGeom prst="wedgeEllipseCallout">
            <a:avLst>
              <a:gd name="adj1" fmla="val 179359"/>
              <a:gd name="adj2" fmla="val -683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Ahoj děti. Jmenuji se David.</a:t>
            </a:r>
            <a:endParaRPr lang="cs-CZ" dirty="0"/>
          </a:p>
        </p:txBody>
      </p:sp>
      <p:sp>
        <p:nvSpPr>
          <p:cNvPr id="4" name="Oválný popisek 3"/>
          <p:cNvSpPr/>
          <p:nvPr/>
        </p:nvSpPr>
        <p:spPr>
          <a:xfrm>
            <a:off x="6616138" y="856402"/>
            <a:ext cx="2376264" cy="1819556"/>
          </a:xfrm>
          <a:prstGeom prst="wedgeEllipseCallout">
            <a:avLst>
              <a:gd name="adj1" fmla="val -129130"/>
              <a:gd name="adj2" fmla="val 100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Bydlím v Praze blízko Vyšehradu.</a:t>
            </a:r>
            <a:endParaRPr lang="cs-CZ" dirty="0"/>
          </a:p>
        </p:txBody>
      </p:sp>
      <p:sp>
        <p:nvSpPr>
          <p:cNvPr id="5" name="Oválný popisek 4"/>
          <p:cNvSpPr/>
          <p:nvPr/>
        </p:nvSpPr>
        <p:spPr>
          <a:xfrm>
            <a:off x="611560" y="3361184"/>
            <a:ext cx="1706488" cy="1796008"/>
          </a:xfrm>
          <a:prstGeom prst="wedgeEllipseCallout">
            <a:avLst>
              <a:gd name="adj1" fmla="val 169894"/>
              <a:gd name="adj2" fmla="val -12228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Mám problém, vidím strašidla.</a:t>
            </a:r>
            <a:endParaRPr lang="cs-CZ" dirty="0"/>
          </a:p>
        </p:txBody>
      </p:sp>
      <p:sp>
        <p:nvSpPr>
          <p:cNvPr id="6" name="Oválný popisek 5"/>
          <p:cNvSpPr/>
          <p:nvPr/>
        </p:nvSpPr>
        <p:spPr>
          <a:xfrm>
            <a:off x="3313666" y="5145008"/>
            <a:ext cx="1714872" cy="1440160"/>
          </a:xfrm>
          <a:prstGeom prst="wedgeEllipseCallout">
            <a:avLst>
              <a:gd name="adj1" fmla="val 20145"/>
              <a:gd name="adj2" fmla="val -25901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Dost se jich bojím.</a:t>
            </a:r>
            <a:endParaRPr lang="cs-CZ" dirty="0"/>
          </a:p>
        </p:txBody>
      </p:sp>
      <p:pic>
        <p:nvPicPr>
          <p:cNvPr id="1026" name="Picture 2" descr="C:\Users\Jitka\AppData\Local\Microsoft\Windows\Temporary Internet Files\Content.IE5\AR71MN3K\MC9004152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5276" y="2860377"/>
            <a:ext cx="2230919" cy="1615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 descr="C:\Users\Jitka\AppData\Local\Microsoft\Windows\Temporary Internet Files\Content.IE5\CWPXEW0W\MC9004137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096" y="4797152"/>
            <a:ext cx="1323416" cy="967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1333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camera.wav"/>
          </p:stSnd>
        </p:sndAc>
      </p:transition>
    </mc:Choice>
    <mc:Fallback xmlns="">
      <p:transition spd="slow">
        <p:circle/>
        <p:sndAc>
          <p:stSnd>
            <p:snd r:embed="rId6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C:\Users\Jitka\AppData\Local\Microsoft\Windows\Temporary Internet Files\Content.IE5\AR71MN3K\MC900280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8048" y="734235"/>
            <a:ext cx="4320479" cy="5253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válný popisek 9"/>
          <p:cNvSpPr/>
          <p:nvPr/>
        </p:nvSpPr>
        <p:spPr>
          <a:xfrm>
            <a:off x="179512" y="1268760"/>
            <a:ext cx="2138536" cy="1476744"/>
          </a:xfrm>
          <a:prstGeom prst="wedgeEllipseCallout">
            <a:avLst>
              <a:gd name="adj1" fmla="val 122750"/>
              <a:gd name="adj2" fmla="val -1555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Pomůžete mi?</a:t>
            </a:r>
            <a:endParaRPr lang="cs-CZ" dirty="0"/>
          </a:p>
        </p:txBody>
      </p:sp>
      <p:sp>
        <p:nvSpPr>
          <p:cNvPr id="11" name="Oválný popisek 10"/>
          <p:cNvSpPr/>
          <p:nvPr/>
        </p:nvSpPr>
        <p:spPr>
          <a:xfrm>
            <a:off x="6652049" y="856402"/>
            <a:ext cx="2376264" cy="1819556"/>
          </a:xfrm>
          <a:prstGeom prst="wedgeEllipseCallout">
            <a:avLst>
              <a:gd name="adj1" fmla="val -97153"/>
              <a:gd name="adj2" fmla="val 1073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Rozhodl jsem se, že se budu pilně učit.</a:t>
            </a:r>
            <a:endParaRPr lang="cs-CZ" dirty="0"/>
          </a:p>
        </p:txBody>
      </p:sp>
      <p:sp>
        <p:nvSpPr>
          <p:cNvPr id="12" name="Oválný popisek 11"/>
          <p:cNvSpPr/>
          <p:nvPr/>
        </p:nvSpPr>
        <p:spPr>
          <a:xfrm>
            <a:off x="246576" y="3485025"/>
            <a:ext cx="1994520" cy="1796008"/>
          </a:xfrm>
          <a:prstGeom prst="wedgeEllipseCallout">
            <a:avLst>
              <a:gd name="adj1" fmla="val 147940"/>
              <a:gd name="adj2" fmla="val -12156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Myslím, že bychom mohli začít opakováním.</a:t>
            </a:r>
            <a:endParaRPr lang="cs-CZ" dirty="0"/>
          </a:p>
        </p:txBody>
      </p:sp>
      <p:sp>
        <p:nvSpPr>
          <p:cNvPr id="13" name="Oválný popisek 12"/>
          <p:cNvSpPr/>
          <p:nvPr/>
        </p:nvSpPr>
        <p:spPr>
          <a:xfrm>
            <a:off x="3779911" y="4293097"/>
            <a:ext cx="4824537" cy="2564904"/>
          </a:xfrm>
          <a:prstGeom prst="wedgeEllipseCallout">
            <a:avLst>
              <a:gd name="adj1" fmla="val -31648"/>
              <a:gd name="adj2" fmla="val -11966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Mám strašně </a:t>
            </a:r>
            <a:r>
              <a:rPr lang="cs-CZ" dirty="0"/>
              <a:t>c</a:t>
            </a:r>
            <a:r>
              <a:rPr lang="cs-CZ" dirty="0" smtClean="0"/>
              <a:t>hytrou sestřenici Bětku a nechci, aby si o mně myslela , že jsem hlupák</a:t>
            </a:r>
            <a:r>
              <a:rPr lang="cs-CZ" dirty="0" smtClean="0"/>
              <a:t>.</a:t>
            </a:r>
          </a:p>
          <a:p>
            <a:pPr algn="ctr"/>
            <a:r>
              <a:rPr lang="cs-CZ" dirty="0" smtClean="0"/>
              <a:t>Ta mi s těmi strašidly pomáhá.</a:t>
            </a:r>
            <a:endParaRPr lang="cs-CZ" dirty="0"/>
          </a:p>
        </p:txBody>
      </p:sp>
      <p:pic>
        <p:nvPicPr>
          <p:cNvPr id="2050" name="Picture 2" descr="C:\Users\Jitka\AppData\Local\Microsoft\Windows\Temporary Internet Files\Content.IE5\CWPXEW0W\MC900436043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268" t="-6273" b="-1"/>
          <a:stretch/>
        </p:blipFill>
        <p:spPr bwMode="auto">
          <a:xfrm>
            <a:off x="7725101" y="4624644"/>
            <a:ext cx="669356" cy="1565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itka\AppData\Local\Microsoft\Windows\Temporary Internet Files\Content.IE5\CWPXEW0W\MC9004360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24" y="5384800"/>
            <a:ext cx="1873250" cy="147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9490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camera.wav"/>
          </p:stSnd>
        </p:sndAc>
      </p:transition>
    </mc:Choice>
    <mc:Fallback xmlns="">
      <p:transition spd="slow">
        <p:circle/>
        <p:sndAc>
          <p:stSnd>
            <p:snd r:embed="rId5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Skupina 20"/>
          <p:cNvGrpSpPr/>
          <p:nvPr/>
        </p:nvGrpSpPr>
        <p:grpSpPr>
          <a:xfrm>
            <a:off x="4937565" y="4457724"/>
            <a:ext cx="2291450" cy="1714838"/>
            <a:chOff x="251520" y="272788"/>
            <a:chExt cx="2291450" cy="1714838"/>
          </a:xfrm>
        </p:grpSpPr>
        <p:pic>
          <p:nvPicPr>
            <p:cNvPr id="2" name="Picture 10" descr="C:\Users\Jitka\AppData\Local\Microsoft\Windows\Temporary Internet Files\Content.IE5\CWPXEW0W\MC900413700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1520" y="272788"/>
              <a:ext cx="2291450" cy="16756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1115616" y="1279740"/>
              <a:ext cx="700833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KY</a:t>
              </a:r>
              <a:endParaRPr lang="cs-CZ" sz="4000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1307517" y="511951"/>
            <a:ext cx="2160240" cy="1585811"/>
            <a:chOff x="3419873" y="401815"/>
            <a:chExt cx="2160240" cy="1585811"/>
          </a:xfrm>
        </p:grpSpPr>
        <p:pic>
          <p:nvPicPr>
            <p:cNvPr id="8" name="Picture 10" descr="C:\Users\Jitka\AppData\Local\Microsoft\Windows\Temporary Internet Files\Content.IE5\CWPXEW0W\MC900413700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19873" y="401815"/>
              <a:ext cx="2160240" cy="15796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4192171" y="1279740"/>
              <a:ext cx="83124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/>
                <a:t>HY</a:t>
              </a:r>
              <a:endParaRPr lang="cs-CZ" sz="4000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351941" y="2474559"/>
            <a:ext cx="2448272" cy="1773815"/>
            <a:chOff x="251520" y="2337036"/>
            <a:chExt cx="2646831" cy="1935524"/>
          </a:xfrm>
        </p:grpSpPr>
        <p:pic>
          <p:nvPicPr>
            <p:cNvPr id="3" name="Picture 10" descr="C:\Users\Jitka\AppData\Local\Microsoft\Windows\Temporary Internet Files\Content.IE5\CWPXEW0W\MC900413700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1520" y="2337036"/>
              <a:ext cx="2646831" cy="193552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1115615" y="3304798"/>
              <a:ext cx="684803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T</a:t>
              </a:r>
              <a:r>
                <a:rPr lang="cs-CZ" sz="4000" dirty="0" smtClean="0"/>
                <a:t>Y</a:t>
              </a:r>
              <a:endParaRPr lang="cs-CZ" sz="4000" dirty="0"/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3593042" y="2451586"/>
            <a:ext cx="2541360" cy="1773512"/>
            <a:chOff x="3829704" y="2463888"/>
            <a:chExt cx="2541360" cy="1773512"/>
          </a:xfrm>
        </p:grpSpPr>
        <p:pic>
          <p:nvPicPr>
            <p:cNvPr id="7" name="Picture 10" descr="C:\Users\Jitka\AppData\Local\Microsoft\Windows\Temporary Internet Files\Content.IE5\CWPXEW0W\MC900413700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29704" y="2463888"/>
              <a:ext cx="2541360" cy="17735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4379723" y="3254851"/>
              <a:ext cx="13685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/>
                <a:t>CHY</a:t>
              </a:r>
              <a:endParaRPr lang="cs-CZ" sz="4000" dirty="0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372201" y="2539883"/>
            <a:ext cx="2520280" cy="1681206"/>
            <a:chOff x="6372200" y="2539882"/>
            <a:chExt cx="2646831" cy="1820639"/>
          </a:xfrm>
        </p:grpSpPr>
        <p:pic>
          <p:nvPicPr>
            <p:cNvPr id="10" name="Picture 10" descr="C:\Users\Jitka\AppData\Local\Microsoft\Windows\Temporary Internet Files\Content.IE5\CWPXEW0W\MC900413700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72200" y="2539882"/>
              <a:ext cx="2646831" cy="182063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7282814" y="3402965"/>
              <a:ext cx="766557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N</a:t>
              </a:r>
              <a:r>
                <a:rPr lang="cs-CZ" sz="4000" dirty="0" smtClean="0"/>
                <a:t>Y</a:t>
              </a:r>
              <a:endParaRPr lang="cs-CZ" sz="4000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757698" y="398044"/>
            <a:ext cx="2304256" cy="1685012"/>
            <a:chOff x="6228185" y="272788"/>
            <a:chExt cx="2304256" cy="1685012"/>
          </a:xfrm>
        </p:grpSpPr>
        <p:pic>
          <p:nvPicPr>
            <p:cNvPr id="11" name="Picture 10" descr="C:\Users\Jitka\AppData\Local\Microsoft\Windows\Temporary Internet Files\Content.IE5\CWPXEW0W\MC900413700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28185" y="272788"/>
              <a:ext cx="2304256" cy="16850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7201182" y="1240550"/>
              <a:ext cx="74078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D</a:t>
              </a:r>
              <a:r>
                <a:rPr lang="cs-CZ" sz="4000" dirty="0" smtClean="0"/>
                <a:t>Y</a:t>
              </a:r>
              <a:endParaRPr lang="cs-CZ" sz="4000" dirty="0"/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771828" y="4198626"/>
            <a:ext cx="2540242" cy="1822662"/>
            <a:chOff x="340614" y="4355980"/>
            <a:chExt cx="2646831" cy="1935524"/>
          </a:xfrm>
        </p:grpSpPr>
        <p:pic>
          <p:nvPicPr>
            <p:cNvPr id="5" name="Picture 10" descr="C:\Users\Jitka\AppData\Local\Microsoft\Windows\Temporary Internet Files\Content.IE5\CWPXEW0W\MC900413700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0614" y="4355980"/>
              <a:ext cx="2646831" cy="193552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>
              <a:off x="1224518" y="5315143"/>
              <a:ext cx="706155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R</a:t>
              </a:r>
              <a:r>
                <a:rPr lang="cs-CZ" sz="4000" dirty="0" smtClean="0"/>
                <a:t>Y</a:t>
              </a:r>
              <a:endParaRPr lang="cs-CZ" sz="4000" dirty="0"/>
            </a:p>
          </p:txBody>
        </p:sp>
      </p:grpSp>
      <p:sp>
        <p:nvSpPr>
          <p:cNvPr id="29" name="Oválný popisek 28"/>
          <p:cNvSpPr/>
          <p:nvPr/>
        </p:nvSpPr>
        <p:spPr>
          <a:xfrm>
            <a:off x="510073" y="5435162"/>
            <a:ext cx="1541647" cy="1365133"/>
          </a:xfrm>
          <a:prstGeom prst="wedgeEllipseCallout">
            <a:avLst>
              <a:gd name="adj1" fmla="val 234934"/>
              <a:gd name="adj2" fmla="val 5129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Seřaďte slabiky.</a:t>
            </a:r>
            <a:endParaRPr lang="cs-CZ" dirty="0"/>
          </a:p>
        </p:txBody>
      </p:sp>
      <p:sp>
        <p:nvSpPr>
          <p:cNvPr id="31" name="Oválný popisek 30"/>
          <p:cNvSpPr/>
          <p:nvPr/>
        </p:nvSpPr>
        <p:spPr>
          <a:xfrm>
            <a:off x="7632341" y="5295548"/>
            <a:ext cx="1478288" cy="1440160"/>
          </a:xfrm>
          <a:prstGeom prst="wedgeEllipseCallout">
            <a:avLst>
              <a:gd name="adj1" fmla="val -203085"/>
              <a:gd name="adj2" fmla="val 5576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Jde </a:t>
            </a:r>
          </a:p>
          <a:p>
            <a:pPr algn="ctr"/>
            <a:r>
              <a:rPr lang="cs-CZ" dirty="0" smtClean="0"/>
              <a:t>z nich hrůza co?</a:t>
            </a:r>
            <a:endParaRPr lang="cs-CZ" dirty="0"/>
          </a:p>
        </p:txBody>
      </p:sp>
      <p:pic>
        <p:nvPicPr>
          <p:cNvPr id="32" name="Picture 2" descr="C:\Users\Jitka\AppData\Local\Microsoft\Windows\Temporary Internet Files\Content.IE5\AR71MN3K\MC9002803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4655" y="5754530"/>
            <a:ext cx="907425" cy="1103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2756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camera.wav"/>
          </p:stSnd>
        </p:sndAc>
      </p:transition>
    </mc:Choice>
    <mc:Fallback xmlns="">
      <p:transition spd="slow">
        <p:circle/>
        <p:sndAc>
          <p:stSnd>
            <p:snd r:embed="rId5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5" descr="C:\Users\Jitka\AppData\Local\Microsoft\Windows\Temporary Internet Files\Content.IE5\VU1GYBHR\MC90044470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778" l="5036" r="98705">
                        <a14:foregroundMark x1="28058" y1="23000" x2="6475" y2="16333"/>
                        <a14:foregroundMark x1="5036" y1="18222" x2="13525" y2="45000"/>
                        <a14:foregroundMark x1="13813" y1="46222" x2="13813" y2="76444"/>
                        <a14:foregroundMark x1="13813" y1="76000" x2="25036" y2="79333"/>
                        <a14:foregroundMark x1="25036" y1="79333" x2="46043" y2="64222"/>
                        <a14:foregroundMark x1="44892" y1="64778" x2="47194" y2="89667"/>
                        <a14:foregroundMark x1="59424" y1="69000" x2="50360" y2="90778"/>
                        <a14:foregroundMark x1="58849" y1="69000" x2="84892" y2="77222"/>
                        <a14:foregroundMark x1="84892" y1="76889" x2="81007" y2="48778"/>
                        <a14:foregroundMark x1="80719" y1="49889" x2="98705" y2="17778"/>
                        <a14:foregroundMark x1="97698" y1="17778" x2="65180" y2="24111"/>
                        <a14:foregroundMark x1="65180" y1="24556" x2="49065" y2="15889"/>
                        <a14:foregroundMark x1="49353" y1="18000" x2="28058" y2="22667"/>
                      </a14:backgroundRemoval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9348" y="5231417"/>
            <a:ext cx="1584176" cy="2051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válný popisek 13"/>
          <p:cNvSpPr/>
          <p:nvPr/>
        </p:nvSpPr>
        <p:spPr>
          <a:xfrm>
            <a:off x="7632341" y="5295548"/>
            <a:ext cx="1478288" cy="1440160"/>
          </a:xfrm>
          <a:prstGeom prst="wedgeEllipseCallout">
            <a:avLst>
              <a:gd name="adj1" fmla="val -203085"/>
              <a:gd name="adj2" fmla="val 5576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To jsou už lepší strašidla.</a:t>
            </a:r>
            <a:endParaRPr lang="cs-CZ" dirty="0"/>
          </a:p>
        </p:txBody>
      </p:sp>
      <p:sp>
        <p:nvSpPr>
          <p:cNvPr id="15" name="Oválný popisek 14"/>
          <p:cNvSpPr/>
          <p:nvPr/>
        </p:nvSpPr>
        <p:spPr>
          <a:xfrm>
            <a:off x="510073" y="5435162"/>
            <a:ext cx="1541647" cy="1365133"/>
          </a:xfrm>
          <a:prstGeom prst="wedgeEllipseCallout">
            <a:avLst>
              <a:gd name="adj1" fmla="val 234934"/>
              <a:gd name="adj2" fmla="val 5129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Seřaďte! To </a:t>
            </a:r>
            <a:r>
              <a:rPr lang="cs-CZ" dirty="0" smtClean="0"/>
              <a:t>jsou měkké slabiky.</a:t>
            </a:r>
            <a:endParaRPr lang="cs-CZ" dirty="0"/>
          </a:p>
        </p:txBody>
      </p:sp>
      <p:grpSp>
        <p:nvGrpSpPr>
          <p:cNvPr id="19" name="Skupina 18"/>
          <p:cNvGrpSpPr/>
          <p:nvPr/>
        </p:nvGrpSpPr>
        <p:grpSpPr>
          <a:xfrm>
            <a:off x="6743821" y="2229409"/>
            <a:ext cx="1584176" cy="2134547"/>
            <a:chOff x="734366" y="609599"/>
            <a:chExt cx="1584176" cy="2134547"/>
          </a:xfrm>
        </p:grpSpPr>
        <p:pic>
          <p:nvPicPr>
            <p:cNvPr id="2" name="Picture 5" descr="C:\Users\Jitka\AppData\Local\Microsoft\Windows\Temporary Internet Files\Content.IE5\VU1GYBHR\MC900444705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778" l="5036" r="98705">
                          <a14:foregroundMark x1="28058" y1="23000" x2="6475" y2="16333"/>
                          <a14:foregroundMark x1="5036" y1="18222" x2="13525" y2="45000"/>
                          <a14:foregroundMark x1="13813" y1="46222" x2="13813" y2="76444"/>
                          <a14:foregroundMark x1="13813" y1="76000" x2="25036" y2="79333"/>
                          <a14:foregroundMark x1="25036" y1="79333" x2="46043" y2="64222"/>
                          <a14:foregroundMark x1="44892" y1="64778" x2="47194" y2="89667"/>
                          <a14:foregroundMark x1="59424" y1="69000" x2="50360" y2="90778"/>
                          <a14:foregroundMark x1="58849" y1="69000" x2="84892" y2="77222"/>
                          <a14:foregroundMark x1="84892" y1="76889" x2="81007" y2="48778"/>
                          <a14:foregroundMark x1="80719" y1="49889" x2="98705" y2="17778"/>
                          <a14:foregroundMark x1="97698" y1="17778" x2="65180" y2="24111"/>
                          <a14:foregroundMark x1="65180" y1="24556" x2="49065" y2="15889"/>
                          <a14:foregroundMark x1="49353" y1="18000" x2="28058" y2="22667"/>
                        </a14:backgroundRemoval>
                      </a14:imgEffect>
                      <a14:imgEffect>
                        <a14:brightnessContrast bright="4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4366" y="692695"/>
              <a:ext cx="1584176" cy="20514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1280896" y="609599"/>
              <a:ext cx="50366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err="1"/>
                <a:t>ž</a:t>
              </a:r>
              <a:r>
                <a:rPr lang="cs-CZ" sz="4000" dirty="0" err="1" smtClean="0"/>
                <a:t>i</a:t>
              </a:r>
              <a:endParaRPr lang="cs-CZ" sz="4000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090290" y="264085"/>
            <a:ext cx="1733234" cy="2363986"/>
            <a:chOff x="3032071" y="476672"/>
            <a:chExt cx="1733234" cy="2363986"/>
          </a:xfrm>
        </p:grpSpPr>
        <p:pic>
          <p:nvPicPr>
            <p:cNvPr id="21" name="Picture 5" descr="C:\Users\Jitka\AppData\Local\Microsoft\Windows\Temporary Internet Files\Content.IE5\VU1GYBHR\MC900444705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10000" b="90778" l="5036" r="98705">
                          <a14:foregroundMark x1="28058" y1="23000" x2="6475" y2="16333"/>
                          <a14:foregroundMark x1="5036" y1="18222" x2="13525" y2="45000"/>
                          <a14:foregroundMark x1="13813" y1="46222" x2="13813" y2="76444"/>
                          <a14:foregroundMark x1="13813" y1="76000" x2="25036" y2="79333"/>
                          <a14:foregroundMark x1="25036" y1="79333" x2="46043" y2="64222"/>
                          <a14:foregroundMark x1="44892" y1="64778" x2="47194" y2="89667"/>
                          <a14:foregroundMark x1="59424" y1="69000" x2="50360" y2="90778"/>
                          <a14:foregroundMark x1="58849" y1="69000" x2="84892" y2="77222"/>
                          <a14:foregroundMark x1="84892" y1="76889" x2="81007" y2="48778"/>
                          <a14:foregroundMark x1="80719" y1="49889" x2="98705" y2="17778"/>
                          <a14:foregroundMark x1="97698" y1="17778" x2="65180" y2="24111"/>
                          <a14:foregroundMark x1="65180" y1="24556" x2="49065" y2="15889"/>
                          <a14:foregroundMark x1="49353" y1="18000" x2="28058" y2="22667"/>
                        </a14:backgroundRemoval>
                      </a14:imgEffect>
                      <a14:imgEffect>
                        <a14:brightnessContrast bright="4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32071" y="596182"/>
              <a:ext cx="1733234" cy="22444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3647657" y="476672"/>
              <a:ext cx="50206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err="1" smtClean="0"/>
                <a:t>ši</a:t>
              </a:r>
              <a:endParaRPr lang="cs-CZ" sz="4000" dirty="0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520318" y="498915"/>
            <a:ext cx="1733234" cy="2363986"/>
            <a:chOff x="3032071" y="476672"/>
            <a:chExt cx="1733234" cy="2363986"/>
          </a:xfrm>
        </p:grpSpPr>
        <p:pic>
          <p:nvPicPr>
            <p:cNvPr id="25" name="Picture 5" descr="C:\Users\Jitka\AppData\Local\Microsoft\Windows\Temporary Internet Files\Content.IE5\VU1GYBHR\MC900444705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10000" b="90778" l="5036" r="98705">
                          <a14:foregroundMark x1="28058" y1="23000" x2="6475" y2="16333"/>
                          <a14:foregroundMark x1="5036" y1="18222" x2="13525" y2="45000"/>
                          <a14:foregroundMark x1="13813" y1="46222" x2="13813" y2="76444"/>
                          <a14:foregroundMark x1="13813" y1="76000" x2="25036" y2="79333"/>
                          <a14:foregroundMark x1="25036" y1="79333" x2="46043" y2="64222"/>
                          <a14:foregroundMark x1="44892" y1="64778" x2="47194" y2="89667"/>
                          <a14:foregroundMark x1="59424" y1="69000" x2="50360" y2="90778"/>
                          <a14:foregroundMark x1="58849" y1="69000" x2="84892" y2="77222"/>
                          <a14:foregroundMark x1="84892" y1="76889" x2="81007" y2="48778"/>
                          <a14:foregroundMark x1="80719" y1="49889" x2="98705" y2="17778"/>
                          <a14:foregroundMark x1="97698" y1="17778" x2="65180" y2="24111"/>
                          <a14:foregroundMark x1="65180" y1="24556" x2="49065" y2="15889"/>
                          <a14:foregroundMark x1="49353" y1="18000" x2="28058" y2="22667"/>
                        </a14:backgroundRemoval>
                      </a14:imgEffect>
                      <a14:imgEffect>
                        <a14:brightnessContrast bright="4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32071" y="596182"/>
              <a:ext cx="1733234" cy="22444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6" name="TextovéPole 25"/>
            <p:cNvSpPr txBox="1"/>
            <p:nvPr/>
          </p:nvSpPr>
          <p:spPr>
            <a:xfrm>
              <a:off x="3647657" y="476672"/>
              <a:ext cx="51809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č</a:t>
              </a:r>
              <a:r>
                <a:rPr lang="cs-CZ" sz="4000" dirty="0" smtClean="0"/>
                <a:t>i</a:t>
              </a:r>
              <a:endParaRPr lang="cs-CZ" sz="4000" dirty="0"/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5784245" y="204330"/>
            <a:ext cx="1733234" cy="2363986"/>
            <a:chOff x="3032071" y="476672"/>
            <a:chExt cx="1733234" cy="2363986"/>
          </a:xfrm>
        </p:grpSpPr>
        <p:pic>
          <p:nvPicPr>
            <p:cNvPr id="28" name="Picture 5" descr="C:\Users\Jitka\AppData\Local\Microsoft\Windows\Temporary Internet Files\Content.IE5\VU1GYBHR\MC900444705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10000" b="90778" l="5036" r="98705">
                          <a14:foregroundMark x1="28058" y1="23000" x2="6475" y2="16333"/>
                          <a14:foregroundMark x1="5036" y1="18222" x2="13525" y2="45000"/>
                          <a14:foregroundMark x1="13813" y1="46222" x2="13813" y2="76444"/>
                          <a14:foregroundMark x1="13813" y1="76000" x2="25036" y2="79333"/>
                          <a14:foregroundMark x1="25036" y1="79333" x2="46043" y2="64222"/>
                          <a14:foregroundMark x1="44892" y1="64778" x2="47194" y2="89667"/>
                          <a14:foregroundMark x1="59424" y1="69000" x2="50360" y2="90778"/>
                          <a14:foregroundMark x1="58849" y1="69000" x2="84892" y2="77222"/>
                          <a14:foregroundMark x1="84892" y1="76889" x2="81007" y2="48778"/>
                          <a14:foregroundMark x1="80719" y1="49889" x2="98705" y2="17778"/>
                          <a14:foregroundMark x1="97698" y1="17778" x2="65180" y2="24111"/>
                          <a14:foregroundMark x1="65180" y1="24556" x2="49065" y2="15889"/>
                          <a14:foregroundMark x1="49353" y1="18000" x2="28058" y2="22667"/>
                        </a14:backgroundRemoval>
                      </a14:imgEffect>
                      <a14:imgEffect>
                        <a14:brightnessContrast bright="4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32071" y="596182"/>
              <a:ext cx="1733234" cy="22444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9" name="TextovéPole 28"/>
            <p:cNvSpPr txBox="1"/>
            <p:nvPr/>
          </p:nvSpPr>
          <p:spPr>
            <a:xfrm>
              <a:off x="3647657" y="476672"/>
              <a:ext cx="48122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err="1"/>
                <a:t>ř</a:t>
              </a:r>
              <a:r>
                <a:rPr lang="cs-CZ" sz="4000" dirty="0" err="1" smtClean="0"/>
                <a:t>i</a:t>
              </a:r>
              <a:endParaRPr lang="cs-CZ" sz="4000" dirty="0"/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4781957" y="2239637"/>
            <a:ext cx="1825782" cy="2483832"/>
            <a:chOff x="3032071" y="476672"/>
            <a:chExt cx="1825782" cy="2483832"/>
          </a:xfrm>
        </p:grpSpPr>
        <p:pic>
          <p:nvPicPr>
            <p:cNvPr id="31" name="Picture 5" descr="C:\Users\Jitka\AppData\Local\Microsoft\Windows\Temporary Internet Files\Content.IE5\VU1GYBHR\MC900444705[1].jp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10000" b="90778" l="5036" r="98705">
                          <a14:foregroundMark x1="28058" y1="23000" x2="6475" y2="16333"/>
                          <a14:foregroundMark x1="5036" y1="18222" x2="13525" y2="45000"/>
                          <a14:foregroundMark x1="13813" y1="46222" x2="13813" y2="76444"/>
                          <a14:foregroundMark x1="13813" y1="76000" x2="25036" y2="79333"/>
                          <a14:foregroundMark x1="25036" y1="79333" x2="46043" y2="64222"/>
                          <a14:foregroundMark x1="44892" y1="64778" x2="47194" y2="89667"/>
                          <a14:foregroundMark x1="59424" y1="69000" x2="50360" y2="90778"/>
                          <a14:foregroundMark x1="58849" y1="69000" x2="84892" y2="77222"/>
                          <a14:foregroundMark x1="84892" y1="76889" x2="81007" y2="48778"/>
                          <a14:foregroundMark x1="80719" y1="49889" x2="98705" y2="17778"/>
                          <a14:foregroundMark x1="97698" y1="17778" x2="65180" y2="24111"/>
                          <a14:foregroundMark x1="65180" y1="24556" x2="49065" y2="15889"/>
                          <a14:foregroundMark x1="49353" y1="18000" x2="28058" y2="22667"/>
                        </a14:backgroundRemoval>
                      </a14:imgEffect>
                      <a14:imgEffect>
                        <a14:brightnessContrast bright="4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32071" y="596182"/>
              <a:ext cx="1825782" cy="236432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2" name="TextovéPole 31"/>
            <p:cNvSpPr txBox="1"/>
            <p:nvPr/>
          </p:nvSpPr>
          <p:spPr>
            <a:xfrm>
              <a:off x="3647657" y="476672"/>
              <a:ext cx="51809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err="1"/>
                <a:t>c</a:t>
              </a:r>
              <a:r>
                <a:rPr lang="cs-CZ" sz="4000" dirty="0" err="1" smtClean="0"/>
                <a:t>i</a:t>
              </a:r>
              <a:endParaRPr lang="cs-CZ" sz="4000" dirty="0"/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1089467" y="2372732"/>
            <a:ext cx="1733234" cy="2363986"/>
            <a:chOff x="3032071" y="476672"/>
            <a:chExt cx="1733234" cy="2363986"/>
          </a:xfrm>
        </p:grpSpPr>
        <p:pic>
          <p:nvPicPr>
            <p:cNvPr id="34" name="Picture 5" descr="C:\Users\Jitka\AppData\Local\Microsoft\Windows\Temporary Internet Files\Content.IE5\VU1GYBHR\MC900444705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10000" b="90778" l="5036" r="98705">
                          <a14:foregroundMark x1="28058" y1="23000" x2="6475" y2="16333"/>
                          <a14:foregroundMark x1="5036" y1="18222" x2="13525" y2="45000"/>
                          <a14:foregroundMark x1="13813" y1="46222" x2="13813" y2="76444"/>
                          <a14:foregroundMark x1="13813" y1="76000" x2="25036" y2="79333"/>
                          <a14:foregroundMark x1="25036" y1="79333" x2="46043" y2="64222"/>
                          <a14:foregroundMark x1="44892" y1="64778" x2="47194" y2="89667"/>
                          <a14:foregroundMark x1="59424" y1="69000" x2="50360" y2="90778"/>
                          <a14:foregroundMark x1="58849" y1="69000" x2="84892" y2="77222"/>
                          <a14:foregroundMark x1="84892" y1="76889" x2="81007" y2="48778"/>
                          <a14:foregroundMark x1="80719" y1="49889" x2="98705" y2="17778"/>
                          <a14:foregroundMark x1="97698" y1="17778" x2="65180" y2="24111"/>
                          <a14:foregroundMark x1="65180" y1="24556" x2="49065" y2="15889"/>
                          <a14:foregroundMark x1="49353" y1="18000" x2="28058" y2="22667"/>
                        </a14:backgroundRemoval>
                      </a14:imgEffect>
                      <a14:imgEffect>
                        <a14:brightnessContrast bright="4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32071" y="596182"/>
              <a:ext cx="1733234" cy="22444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5" name="TextovéPole 34"/>
            <p:cNvSpPr txBox="1"/>
            <p:nvPr/>
          </p:nvSpPr>
          <p:spPr>
            <a:xfrm>
              <a:off x="3647657" y="476672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j</a:t>
              </a:r>
              <a:r>
                <a:rPr lang="cs-CZ" sz="4000" dirty="0" smtClean="0"/>
                <a:t>i</a:t>
              </a:r>
              <a:endParaRPr lang="cs-CZ" sz="4000" dirty="0"/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3058042" y="2132856"/>
            <a:ext cx="1733234" cy="2363986"/>
            <a:chOff x="3032071" y="476672"/>
            <a:chExt cx="1733234" cy="2363986"/>
          </a:xfrm>
        </p:grpSpPr>
        <p:pic>
          <p:nvPicPr>
            <p:cNvPr id="37" name="Picture 5" descr="C:\Users\Jitka\AppData\Local\Microsoft\Windows\Temporary Internet Files\Content.IE5\VU1GYBHR\MC900444705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10000" b="90778" l="5036" r="98705">
                          <a14:foregroundMark x1="28058" y1="23000" x2="6475" y2="16333"/>
                          <a14:foregroundMark x1="5036" y1="18222" x2="13525" y2="45000"/>
                          <a14:foregroundMark x1="13813" y1="46222" x2="13813" y2="76444"/>
                          <a14:foregroundMark x1="13813" y1="76000" x2="25036" y2="79333"/>
                          <a14:foregroundMark x1="25036" y1="79333" x2="46043" y2="64222"/>
                          <a14:foregroundMark x1="44892" y1="64778" x2="47194" y2="89667"/>
                          <a14:foregroundMark x1="59424" y1="69000" x2="50360" y2="90778"/>
                          <a14:foregroundMark x1="58849" y1="69000" x2="84892" y2="77222"/>
                          <a14:foregroundMark x1="84892" y1="76889" x2="81007" y2="48778"/>
                          <a14:foregroundMark x1="80719" y1="49889" x2="98705" y2="17778"/>
                          <a14:foregroundMark x1="97698" y1="17778" x2="65180" y2="24111"/>
                          <a14:foregroundMark x1="65180" y1="24556" x2="49065" y2="15889"/>
                          <a14:foregroundMark x1="49353" y1="18000" x2="28058" y2="22667"/>
                        </a14:backgroundRemoval>
                      </a14:imgEffect>
                      <a14:imgEffect>
                        <a14:brightnessContrast bright="4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32071" y="596182"/>
              <a:ext cx="1733234" cy="22444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8" name="TextovéPole 37"/>
            <p:cNvSpPr txBox="1"/>
            <p:nvPr/>
          </p:nvSpPr>
          <p:spPr>
            <a:xfrm>
              <a:off x="3647657" y="476672"/>
              <a:ext cx="57099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d</a:t>
              </a:r>
              <a:r>
                <a:rPr lang="cs-CZ" sz="4000" dirty="0" smtClean="0"/>
                <a:t>i</a:t>
              </a:r>
              <a:endParaRPr lang="cs-CZ" sz="4000" dirty="0"/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2191425" y="18558"/>
            <a:ext cx="1733234" cy="2363986"/>
            <a:chOff x="3032071" y="476672"/>
            <a:chExt cx="1733234" cy="2363986"/>
          </a:xfrm>
        </p:grpSpPr>
        <p:pic>
          <p:nvPicPr>
            <p:cNvPr id="40" name="Picture 5" descr="C:\Users\Jitka\AppData\Local\Microsoft\Windows\Temporary Internet Files\Content.IE5\VU1GYBHR\MC900444705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10000" b="90778" l="5036" r="98705">
                          <a14:foregroundMark x1="28058" y1="23000" x2="6475" y2="16333"/>
                          <a14:foregroundMark x1="5036" y1="18222" x2="13525" y2="45000"/>
                          <a14:foregroundMark x1="13813" y1="46222" x2="13813" y2="76444"/>
                          <a14:foregroundMark x1="13813" y1="76000" x2="25036" y2="79333"/>
                          <a14:foregroundMark x1="25036" y1="79333" x2="46043" y2="64222"/>
                          <a14:foregroundMark x1="44892" y1="64778" x2="47194" y2="89667"/>
                          <a14:foregroundMark x1="59424" y1="69000" x2="50360" y2="90778"/>
                          <a14:foregroundMark x1="58849" y1="69000" x2="84892" y2="77222"/>
                          <a14:foregroundMark x1="84892" y1="76889" x2="81007" y2="48778"/>
                          <a14:foregroundMark x1="80719" y1="49889" x2="98705" y2="17778"/>
                          <a14:foregroundMark x1="97698" y1="17778" x2="65180" y2="24111"/>
                          <a14:foregroundMark x1="65180" y1="24556" x2="49065" y2="15889"/>
                          <a14:foregroundMark x1="49353" y1="18000" x2="28058" y2="22667"/>
                        </a14:backgroundRemoval>
                      </a14:imgEffect>
                      <a14:imgEffect>
                        <a14:brightnessContrast bright="4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32071" y="596182"/>
              <a:ext cx="1733234" cy="22444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1" name="TextovéPole 40"/>
            <p:cNvSpPr txBox="1"/>
            <p:nvPr/>
          </p:nvSpPr>
          <p:spPr>
            <a:xfrm>
              <a:off x="3647657" y="476672"/>
              <a:ext cx="47320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t</a:t>
              </a:r>
              <a:r>
                <a:rPr lang="cs-CZ" sz="4000" dirty="0" smtClean="0"/>
                <a:t>i</a:t>
              </a:r>
              <a:endParaRPr lang="cs-CZ" sz="4000" dirty="0"/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7410766" y="547409"/>
            <a:ext cx="1733234" cy="2363986"/>
            <a:chOff x="3032071" y="476672"/>
            <a:chExt cx="1733234" cy="2363986"/>
          </a:xfrm>
        </p:grpSpPr>
        <p:pic>
          <p:nvPicPr>
            <p:cNvPr id="43" name="Picture 5" descr="C:\Users\Jitka\AppData\Local\Microsoft\Windows\Temporary Internet Files\Content.IE5\VU1GYBHR\MC900444705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10000" b="90778" l="5036" r="98705">
                          <a14:foregroundMark x1="28058" y1="23000" x2="6475" y2="16333"/>
                          <a14:foregroundMark x1="5036" y1="18222" x2="13525" y2="45000"/>
                          <a14:foregroundMark x1="13813" y1="46222" x2="13813" y2="76444"/>
                          <a14:foregroundMark x1="13813" y1="76000" x2="25036" y2="79333"/>
                          <a14:foregroundMark x1="25036" y1="79333" x2="46043" y2="64222"/>
                          <a14:foregroundMark x1="44892" y1="64778" x2="47194" y2="89667"/>
                          <a14:foregroundMark x1="59424" y1="69000" x2="50360" y2="90778"/>
                          <a14:foregroundMark x1="58849" y1="69000" x2="84892" y2="77222"/>
                          <a14:foregroundMark x1="84892" y1="76889" x2="81007" y2="48778"/>
                          <a14:foregroundMark x1="80719" y1="49889" x2="98705" y2="17778"/>
                          <a14:foregroundMark x1="97698" y1="17778" x2="65180" y2="24111"/>
                          <a14:foregroundMark x1="65180" y1="24556" x2="49065" y2="15889"/>
                          <a14:foregroundMark x1="49353" y1="18000" x2="28058" y2="22667"/>
                        </a14:backgroundRemoval>
                      </a14:imgEffect>
                      <a14:imgEffect>
                        <a14:brightnessContrast bright="4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32071" y="596182"/>
              <a:ext cx="1733234" cy="22444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4" name="TextovéPole 43"/>
            <p:cNvSpPr txBox="1"/>
            <p:nvPr/>
          </p:nvSpPr>
          <p:spPr>
            <a:xfrm>
              <a:off x="3647657" y="476672"/>
              <a:ext cx="57099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n</a:t>
              </a:r>
              <a:r>
                <a:rPr lang="cs-CZ" sz="4000" dirty="0" smtClean="0"/>
                <a:t>i</a:t>
              </a:r>
              <a:endParaRPr lang="cs-CZ" sz="4000" dirty="0"/>
            </a:p>
          </p:txBody>
        </p:sp>
      </p:grpSp>
    </p:spTree>
    <p:extLst>
      <p:ext uri="{BB962C8B-B14F-4D97-AF65-F5344CB8AC3E}">
        <p14:creationId xmlns:p14="http://schemas.microsoft.com/office/powerpoint/2010/main" val="2166023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camera.wav"/>
          </p:stSnd>
        </p:sndAc>
      </p:transition>
    </mc:Choice>
    <mc:Fallback xmlns="">
      <p:transition spd="slow">
        <p:circle/>
        <p:sndAc>
          <p:stSnd>
            <p:snd r:embed="rId9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Jitka\AppData\Local\Microsoft\Windows\Temporary Internet Files\Content.IE5\CWPXEW0W\MC900436043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1429" y="-171400"/>
            <a:ext cx="3937162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3779911" y="4293097"/>
            <a:ext cx="4824537" cy="2564904"/>
          </a:xfrm>
          <a:prstGeom prst="wedgeEllipseCallout">
            <a:avLst>
              <a:gd name="adj1" fmla="val -31648"/>
              <a:gd name="adj2" fmla="val -11966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Já si vás trošku prozkouším!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3932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camera.wav"/>
          </p:stSnd>
        </p:sndAc>
      </p:transition>
    </mc:Choice>
    <mc:Fallback xmlns="">
      <p:transition spd="slow">
        <p:circle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válný popisek 10"/>
          <p:cNvSpPr/>
          <p:nvPr/>
        </p:nvSpPr>
        <p:spPr>
          <a:xfrm>
            <a:off x="3550580" y="5253488"/>
            <a:ext cx="3240360" cy="1620760"/>
          </a:xfrm>
          <a:prstGeom prst="wedgeEllipseCallout">
            <a:avLst>
              <a:gd name="adj1" fmla="val -67232"/>
              <a:gd name="adj2" fmla="val -32069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Slabiky </a:t>
            </a:r>
            <a:r>
              <a:rPr lang="cs-CZ" dirty="0"/>
              <a:t>dělíme na?</a:t>
            </a:r>
          </a:p>
        </p:txBody>
      </p:sp>
      <p:pic>
        <p:nvPicPr>
          <p:cNvPr id="2" name="Picture 2" descr="C:\Users\Jitka\AppData\Local\Microsoft\Windows\Temporary Internet Files\Content.IE5\AR71MN3K\MC900280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397627"/>
            <a:ext cx="3072841" cy="3736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-108520" y="1124744"/>
            <a:ext cx="2232248" cy="1008112"/>
          </a:xfrm>
          <a:prstGeom prst="wedgeEllipseCallout">
            <a:avLst>
              <a:gd name="adj1" fmla="val 62953"/>
              <a:gd name="adj2" fmla="val -10138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Slova dělíme na?</a:t>
            </a:r>
            <a:endParaRPr lang="cs-CZ" dirty="0"/>
          </a:p>
        </p:txBody>
      </p:sp>
      <p:sp>
        <p:nvSpPr>
          <p:cNvPr id="4" name="Oválný popisek 3"/>
          <p:cNvSpPr/>
          <p:nvPr/>
        </p:nvSpPr>
        <p:spPr>
          <a:xfrm>
            <a:off x="6530350" y="682972"/>
            <a:ext cx="2491951" cy="1787878"/>
          </a:xfrm>
          <a:prstGeom prst="wedgeEllipseCallout">
            <a:avLst>
              <a:gd name="adj1" fmla="val -190697"/>
              <a:gd name="adj2" fmla="val -5049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Hlásky dělíme na</a:t>
            </a:r>
            <a:r>
              <a:rPr lang="cs-CZ" dirty="0"/>
              <a:t>?</a:t>
            </a:r>
          </a:p>
        </p:txBody>
      </p:sp>
      <p:sp>
        <p:nvSpPr>
          <p:cNvPr id="5" name="Oválný popisek 4"/>
          <p:cNvSpPr/>
          <p:nvPr/>
        </p:nvSpPr>
        <p:spPr>
          <a:xfrm>
            <a:off x="19924" y="3265984"/>
            <a:ext cx="1994520" cy="1796008"/>
          </a:xfrm>
          <a:prstGeom prst="wedgeEllipseCallout">
            <a:avLst>
              <a:gd name="adj1" fmla="val 167957"/>
              <a:gd name="adj2" fmla="val -6778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 slabiky.</a:t>
            </a:r>
            <a:endParaRPr lang="cs-CZ" dirty="0"/>
          </a:p>
        </p:txBody>
      </p:sp>
      <p:pic>
        <p:nvPicPr>
          <p:cNvPr id="7" name="Picture 2" descr="C:\Users\Jitka\AppData\Local\Microsoft\Windows\Temporary Internet Files\Content.IE5\CWPXEW0W\MC900436043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268" t="-6273" b="-1"/>
          <a:stretch/>
        </p:blipFill>
        <p:spPr bwMode="auto">
          <a:xfrm>
            <a:off x="2356111" y="-358564"/>
            <a:ext cx="775729" cy="1814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álný popisek 8"/>
          <p:cNvSpPr/>
          <p:nvPr/>
        </p:nvSpPr>
        <p:spPr>
          <a:xfrm>
            <a:off x="7050203" y="4653136"/>
            <a:ext cx="1994520" cy="1796008"/>
          </a:xfrm>
          <a:prstGeom prst="wedgeEllipseCallout">
            <a:avLst>
              <a:gd name="adj1" fmla="val -146506"/>
              <a:gd name="adj2" fmla="val -1294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Hlásky.</a:t>
            </a:r>
            <a:endParaRPr lang="cs-CZ" dirty="0"/>
          </a:p>
        </p:txBody>
      </p:sp>
      <p:sp>
        <p:nvSpPr>
          <p:cNvPr id="10" name="Oválný popisek 9"/>
          <p:cNvSpPr/>
          <p:nvPr/>
        </p:nvSpPr>
        <p:spPr>
          <a:xfrm>
            <a:off x="394264" y="5061992"/>
            <a:ext cx="3240360" cy="1620760"/>
          </a:xfrm>
          <a:prstGeom prst="wedgeEllipseCallout">
            <a:avLst>
              <a:gd name="adj1" fmla="val 67107"/>
              <a:gd name="adj2" fmla="val -16256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STRA-ŠI-DLA</a:t>
            </a:r>
            <a:endParaRPr lang="cs-CZ" dirty="0"/>
          </a:p>
        </p:txBody>
      </p:sp>
      <p:sp>
        <p:nvSpPr>
          <p:cNvPr id="12" name="Oválný popisek 11"/>
          <p:cNvSpPr/>
          <p:nvPr/>
        </p:nvSpPr>
        <p:spPr>
          <a:xfrm>
            <a:off x="6530349" y="2652256"/>
            <a:ext cx="2613651" cy="1521354"/>
          </a:xfrm>
          <a:prstGeom prst="wedgeEllipseCallout">
            <a:avLst>
              <a:gd name="adj1" fmla="val -85506"/>
              <a:gd name="adj2" fmla="val -3378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S-T-R-A-Š-I-D-L-A.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3898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camera.wav"/>
          </p:stSnd>
        </p:sndAc>
      </p:transition>
    </mc:Choice>
    <mc:Fallback xmlns="">
      <p:transition spd="slow">
        <p:circle/>
        <p:sndAc>
          <p:stSnd>
            <p:snd r:embed="rId5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3" grpId="0" animBg="1"/>
      <p:bldP spid="4" grpId="0" animBg="1"/>
      <p:bldP spid="5" grpId="0" animBg="1"/>
      <p:bldP spid="9" grpId="0" animBg="1"/>
      <p:bldP spid="10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itka\AppData\Local\Microsoft\Windows\Temporary Internet Files\Content.IE5\AR71MN3K\MC900280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04664"/>
            <a:ext cx="3046040" cy="3704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395536" y="1412776"/>
            <a:ext cx="2160240" cy="1332728"/>
          </a:xfrm>
          <a:prstGeom prst="wedgeEllipseCallout">
            <a:avLst>
              <a:gd name="adj1" fmla="val 179359"/>
              <a:gd name="adj2" fmla="val -683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SOUHLÁSKY A SAMOHLÁSKY</a:t>
            </a:r>
            <a:endParaRPr lang="cs-CZ" dirty="0"/>
          </a:p>
        </p:txBody>
      </p:sp>
      <p:sp>
        <p:nvSpPr>
          <p:cNvPr id="4" name="Oválný popisek 3"/>
          <p:cNvSpPr/>
          <p:nvPr/>
        </p:nvSpPr>
        <p:spPr>
          <a:xfrm>
            <a:off x="6616138" y="856402"/>
            <a:ext cx="2376264" cy="1819556"/>
          </a:xfrm>
          <a:prstGeom prst="wedgeEllipseCallout">
            <a:avLst>
              <a:gd name="adj1" fmla="val -129130"/>
              <a:gd name="adj2" fmla="val 100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SAMOHLÁSKY:</a:t>
            </a:r>
            <a:endParaRPr lang="cs-CZ" dirty="0"/>
          </a:p>
        </p:txBody>
      </p:sp>
      <p:sp>
        <p:nvSpPr>
          <p:cNvPr id="5" name="Oválný popisek 4"/>
          <p:cNvSpPr/>
          <p:nvPr/>
        </p:nvSpPr>
        <p:spPr>
          <a:xfrm>
            <a:off x="179512" y="3361184"/>
            <a:ext cx="2138536" cy="1796008"/>
          </a:xfrm>
          <a:prstGeom prst="wedgeEllipseCallout">
            <a:avLst>
              <a:gd name="adj1" fmla="val 145805"/>
              <a:gd name="adj2" fmla="val -1136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SOUHLÁSKY:</a:t>
            </a:r>
            <a:endParaRPr lang="cs-CZ" dirty="0"/>
          </a:p>
        </p:txBody>
      </p:sp>
      <p:grpSp>
        <p:nvGrpSpPr>
          <p:cNvPr id="22" name="Skupina 21"/>
          <p:cNvGrpSpPr/>
          <p:nvPr/>
        </p:nvGrpSpPr>
        <p:grpSpPr>
          <a:xfrm>
            <a:off x="3203848" y="5390124"/>
            <a:ext cx="2407998" cy="1387379"/>
            <a:chOff x="3203848" y="5390124"/>
            <a:chExt cx="2407998" cy="1387379"/>
          </a:xfrm>
        </p:grpSpPr>
        <p:sp>
          <p:nvSpPr>
            <p:cNvPr id="18" name="Vývojový diagram: alternativní postup 17"/>
            <p:cNvSpPr/>
            <p:nvPr/>
          </p:nvSpPr>
          <p:spPr>
            <a:xfrm>
              <a:off x="3203848" y="5390124"/>
              <a:ext cx="2407998" cy="1387379"/>
            </a:xfrm>
            <a:prstGeom prst="flowChartAlternate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5" name="Skupina 14"/>
            <p:cNvGrpSpPr/>
            <p:nvPr/>
          </p:nvGrpSpPr>
          <p:grpSpPr>
            <a:xfrm>
              <a:off x="3368676" y="5722888"/>
              <a:ext cx="2031166" cy="967762"/>
              <a:chOff x="4384259" y="5752533"/>
              <a:chExt cx="2031166" cy="967762"/>
            </a:xfrm>
          </p:grpSpPr>
          <p:pic>
            <p:nvPicPr>
              <p:cNvPr id="8" name="Picture 10" descr="C:\Users\Jitka\AppData\Local\Microsoft\Windows\Temporary Internet Files\Content.IE5\CWPXEW0W\MC900413700[1].wmf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384259" y="5752533"/>
                <a:ext cx="1323416" cy="96776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0" name="TextovéPole 9"/>
              <p:cNvSpPr txBox="1"/>
              <p:nvPr/>
            </p:nvSpPr>
            <p:spPr>
              <a:xfrm>
                <a:off x="5607190" y="6113459"/>
                <a:ext cx="80823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TVRDÉ</a:t>
                </a:r>
                <a:endParaRPr lang="cs-CZ" dirty="0"/>
              </a:p>
            </p:txBody>
          </p:sp>
        </p:grpSp>
      </p:grpSp>
      <p:grpSp>
        <p:nvGrpSpPr>
          <p:cNvPr id="23" name="Skupina 22"/>
          <p:cNvGrpSpPr/>
          <p:nvPr/>
        </p:nvGrpSpPr>
        <p:grpSpPr>
          <a:xfrm>
            <a:off x="469384" y="5390123"/>
            <a:ext cx="2446432" cy="1346713"/>
            <a:chOff x="469384" y="5390123"/>
            <a:chExt cx="2446432" cy="1346713"/>
          </a:xfrm>
        </p:grpSpPr>
        <p:sp>
          <p:nvSpPr>
            <p:cNvPr id="16" name="Vývojový diagram: alternativní postup 15"/>
            <p:cNvSpPr/>
            <p:nvPr/>
          </p:nvSpPr>
          <p:spPr>
            <a:xfrm>
              <a:off x="469384" y="5390123"/>
              <a:ext cx="2446432" cy="1346713"/>
            </a:xfrm>
            <a:prstGeom prst="flowChartAlternate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4" name="Skupina 13"/>
            <p:cNvGrpSpPr/>
            <p:nvPr/>
          </p:nvGrpSpPr>
          <p:grpSpPr>
            <a:xfrm>
              <a:off x="623153" y="5390123"/>
              <a:ext cx="1997932" cy="1316170"/>
              <a:chOff x="605743" y="5548684"/>
              <a:chExt cx="1997932" cy="1316170"/>
            </a:xfrm>
          </p:grpSpPr>
          <p:pic>
            <p:nvPicPr>
              <p:cNvPr id="9" name="Picture 5" descr="C:\Users\Jitka\AppData\Local\Microsoft\Windows\Temporary Internet Files\Content.IE5\VU1GYBHR\MC900444705[1].jp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ackgroundRemoval t="10000" b="90778" l="5036" r="98705">
                            <a14:foregroundMark x1="28058" y1="23000" x2="6475" y2="16333"/>
                            <a14:foregroundMark x1="5036" y1="18222" x2="13525" y2="45000"/>
                            <a14:foregroundMark x1="13813" y1="46222" x2="13813" y2="76444"/>
                            <a14:foregroundMark x1="13813" y1="76000" x2="25036" y2="79333"/>
                            <a14:foregroundMark x1="25036" y1="79333" x2="46043" y2="64222"/>
                            <a14:foregroundMark x1="44892" y1="64778" x2="47194" y2="89667"/>
                            <a14:foregroundMark x1="59424" y1="69000" x2="50360" y2="90778"/>
                            <a14:foregroundMark x1="58849" y1="69000" x2="84892" y2="77222"/>
                            <a14:foregroundMark x1="84892" y1="76889" x2="81007" y2="48778"/>
                            <a14:foregroundMark x1="80719" y1="49889" x2="98705" y2="17778"/>
                            <a14:foregroundMark x1="97698" y1="17778" x2="65180" y2="24111"/>
                            <a14:foregroundMark x1="65180" y1="24556" x2="49065" y2="15889"/>
                            <a14:foregroundMark x1="49353" y1="18000" x2="28058" y2="22667"/>
                          </a14:backgroundRemoval>
                        </a14:imgEffect>
                        <a14:imgEffect>
                          <a14:brightnessContrast bright="40000" contrast="-4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05743" y="5548684"/>
                <a:ext cx="1016376" cy="131617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1" name="TextovéPole 10"/>
              <p:cNvSpPr txBox="1"/>
              <p:nvPr/>
            </p:nvSpPr>
            <p:spPr>
              <a:xfrm>
                <a:off x="1756968" y="6298125"/>
                <a:ext cx="84670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MĚKKÉ</a:t>
                </a:r>
                <a:endParaRPr lang="cs-CZ" dirty="0"/>
              </a:p>
            </p:txBody>
          </p:sp>
        </p:grpSp>
      </p:grpSp>
      <p:grpSp>
        <p:nvGrpSpPr>
          <p:cNvPr id="24" name="Skupina 23"/>
          <p:cNvGrpSpPr/>
          <p:nvPr/>
        </p:nvGrpSpPr>
        <p:grpSpPr>
          <a:xfrm>
            <a:off x="6105872" y="5390123"/>
            <a:ext cx="2970323" cy="1401422"/>
            <a:chOff x="6105872" y="5390123"/>
            <a:chExt cx="2970323" cy="1401422"/>
          </a:xfrm>
        </p:grpSpPr>
        <p:sp>
          <p:nvSpPr>
            <p:cNvPr id="19" name="Vývojový diagram: alternativní postup 18"/>
            <p:cNvSpPr/>
            <p:nvPr/>
          </p:nvSpPr>
          <p:spPr>
            <a:xfrm>
              <a:off x="6105872" y="5390123"/>
              <a:ext cx="2970323" cy="1369539"/>
            </a:xfrm>
            <a:prstGeom prst="flowChartAlternate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2" name="Picture 11" descr="C:\Users\Jitka\AppData\Local\Microsoft\Windows\Temporary Internet Files\Content.IE5\AR71MN3K\MC900436145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05872" y="5559645"/>
              <a:ext cx="1854200" cy="12319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7661224" y="6175595"/>
              <a:ext cx="141497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OBOJETNÉ</a:t>
              </a:r>
              <a:endParaRPr lang="cs-CZ" dirty="0"/>
            </a:p>
          </p:txBody>
        </p:sp>
      </p:grpSp>
      <p:sp>
        <p:nvSpPr>
          <p:cNvPr id="20" name="Vývojový diagram: alternativní postup 19"/>
          <p:cNvSpPr/>
          <p:nvPr/>
        </p:nvSpPr>
        <p:spPr>
          <a:xfrm>
            <a:off x="6821310" y="2745504"/>
            <a:ext cx="1965920" cy="99774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DLOUHÉ</a:t>
            </a:r>
            <a:endParaRPr lang="cs-CZ" dirty="0"/>
          </a:p>
        </p:txBody>
      </p:sp>
      <p:sp>
        <p:nvSpPr>
          <p:cNvPr id="21" name="Vývojový diagram: alternativní postup 20"/>
          <p:cNvSpPr/>
          <p:nvPr/>
        </p:nvSpPr>
        <p:spPr>
          <a:xfrm>
            <a:off x="6821310" y="3933056"/>
            <a:ext cx="1965920" cy="99774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KRÁTKÉ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5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camera.wav"/>
          </p:stSnd>
        </p:sndAc>
      </p:transition>
    </mc:Choice>
    <mc:Fallback xmlns="">
      <p:transition spd="slow">
        <p:circle/>
        <p:sndAc>
          <p:stSnd>
            <p:snd r:embed="rId8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20" grpId="0" animBg="1"/>
      <p:bldP spid="2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itka\AppData\Local\Microsoft\Windows\Temporary Internet Files\Content.IE5\AR71MN3K\MC900280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-69289"/>
            <a:ext cx="1614020" cy="1962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4211960" y="-69290"/>
            <a:ext cx="1989760" cy="1338049"/>
          </a:xfrm>
          <a:prstGeom prst="wedgeEllipseCallout">
            <a:avLst>
              <a:gd name="adj1" fmla="val 131954"/>
              <a:gd name="adj2" fmla="val 607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SOUHLÁSKY:</a:t>
            </a:r>
            <a:endParaRPr lang="cs-CZ" dirty="0"/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202279" y="330070"/>
            <a:ext cx="2446432" cy="1346713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409119" y="253986"/>
            <a:ext cx="1997932" cy="1316170"/>
            <a:chOff x="605743" y="5548684"/>
            <a:chExt cx="1997932" cy="1316170"/>
          </a:xfrm>
        </p:grpSpPr>
        <p:pic>
          <p:nvPicPr>
            <p:cNvPr id="6" name="Picture 5" descr="C:\Users\Jitka\AppData\Local\Microsoft\Windows\Temporary Internet Files\Content.IE5\VU1GYBHR\MC900444705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10000" b="90778" l="5036" r="98705">
                          <a14:foregroundMark x1="28058" y1="23000" x2="6475" y2="16333"/>
                          <a14:foregroundMark x1="5036" y1="18222" x2="13525" y2="45000"/>
                          <a14:foregroundMark x1="13813" y1="46222" x2="13813" y2="76444"/>
                          <a14:foregroundMark x1="13813" y1="76000" x2="25036" y2="79333"/>
                          <a14:foregroundMark x1="25036" y1="79333" x2="46043" y2="64222"/>
                          <a14:foregroundMark x1="44892" y1="64778" x2="47194" y2="89667"/>
                          <a14:foregroundMark x1="59424" y1="69000" x2="50360" y2="90778"/>
                          <a14:foregroundMark x1="58849" y1="69000" x2="84892" y2="77222"/>
                          <a14:foregroundMark x1="84892" y1="76889" x2="81007" y2="48778"/>
                          <a14:foregroundMark x1="80719" y1="49889" x2="98705" y2="17778"/>
                          <a14:foregroundMark x1="97698" y1="17778" x2="65180" y2="24111"/>
                          <a14:foregroundMark x1="65180" y1="24556" x2="49065" y2="15889"/>
                          <a14:foregroundMark x1="49353" y1="18000" x2="28058" y2="22667"/>
                        </a14:backgroundRemoval>
                      </a14:imgEffect>
                      <a14:imgEffect>
                        <a14:brightnessContrast bright="4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5743" y="5548684"/>
              <a:ext cx="1016376" cy="131617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1756968" y="6298125"/>
              <a:ext cx="84670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MĚKKÉ</a:t>
              </a:r>
              <a:endParaRPr lang="cs-CZ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-12090" y="2100803"/>
            <a:ext cx="1584176" cy="2134547"/>
            <a:chOff x="734366" y="609599"/>
            <a:chExt cx="1584176" cy="2134547"/>
          </a:xfrm>
        </p:grpSpPr>
        <p:pic>
          <p:nvPicPr>
            <p:cNvPr id="9" name="Picture 5" descr="C:\Users\Jitka\AppData\Local\Microsoft\Windows\Temporary Internet Files\Content.IE5\VU1GYBHR\MC900444705[1]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778" l="5036" r="98705">
                          <a14:foregroundMark x1="28058" y1="23000" x2="6475" y2="16333"/>
                          <a14:foregroundMark x1="5036" y1="18222" x2="13525" y2="45000"/>
                          <a14:foregroundMark x1="13813" y1="46222" x2="13813" y2="76444"/>
                          <a14:foregroundMark x1="13813" y1="76000" x2="25036" y2="79333"/>
                          <a14:foregroundMark x1="25036" y1="79333" x2="46043" y2="64222"/>
                          <a14:foregroundMark x1="44892" y1="64778" x2="47194" y2="89667"/>
                          <a14:foregroundMark x1="59424" y1="69000" x2="50360" y2="90778"/>
                          <a14:foregroundMark x1="58849" y1="69000" x2="84892" y2="77222"/>
                          <a14:foregroundMark x1="84892" y1="76889" x2="81007" y2="48778"/>
                          <a14:foregroundMark x1="80719" y1="49889" x2="98705" y2="17778"/>
                          <a14:foregroundMark x1="97698" y1="17778" x2="65180" y2="24111"/>
                          <a14:foregroundMark x1="65180" y1="24556" x2="49065" y2="15889"/>
                          <a14:foregroundMark x1="49353" y1="18000" x2="28058" y2="22667"/>
                        </a14:backgroundRemoval>
                      </a14:imgEffect>
                      <a14:imgEffect>
                        <a14:brightnessContrast bright="4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4366" y="692695"/>
              <a:ext cx="1584176" cy="20514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1280896" y="609599"/>
              <a:ext cx="50366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err="1"/>
                <a:t>ž</a:t>
              </a:r>
              <a:r>
                <a:rPr lang="cs-CZ" sz="4000" dirty="0" err="1" smtClean="0"/>
                <a:t>i</a:t>
              </a:r>
              <a:endParaRPr lang="cs-CZ" sz="4000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517258" y="1848826"/>
            <a:ext cx="1733234" cy="2363986"/>
            <a:chOff x="3032071" y="476672"/>
            <a:chExt cx="1733234" cy="2363986"/>
          </a:xfrm>
        </p:grpSpPr>
        <p:pic>
          <p:nvPicPr>
            <p:cNvPr id="12" name="Picture 5" descr="C:\Users\Jitka\AppData\Local\Microsoft\Windows\Temporary Internet Files\Content.IE5\VU1GYBHR\MC900444705[1].jp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10000" b="90778" l="5036" r="98705">
                          <a14:foregroundMark x1="28058" y1="23000" x2="6475" y2="16333"/>
                          <a14:foregroundMark x1="5036" y1="18222" x2="13525" y2="45000"/>
                          <a14:foregroundMark x1="13813" y1="46222" x2="13813" y2="76444"/>
                          <a14:foregroundMark x1="13813" y1="76000" x2="25036" y2="79333"/>
                          <a14:foregroundMark x1="25036" y1="79333" x2="46043" y2="64222"/>
                          <a14:foregroundMark x1="44892" y1="64778" x2="47194" y2="89667"/>
                          <a14:foregroundMark x1="59424" y1="69000" x2="50360" y2="90778"/>
                          <a14:foregroundMark x1="58849" y1="69000" x2="84892" y2="77222"/>
                          <a14:foregroundMark x1="84892" y1="76889" x2="81007" y2="48778"/>
                          <a14:foregroundMark x1="80719" y1="49889" x2="98705" y2="17778"/>
                          <a14:foregroundMark x1="97698" y1="17778" x2="65180" y2="24111"/>
                          <a14:foregroundMark x1="65180" y1="24556" x2="49065" y2="15889"/>
                          <a14:foregroundMark x1="49353" y1="18000" x2="28058" y2="22667"/>
                        </a14:backgroundRemoval>
                      </a14:imgEffect>
                      <a14:imgEffect>
                        <a14:brightnessContrast bright="4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32071" y="596182"/>
              <a:ext cx="1733234" cy="22444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3647657" y="476672"/>
              <a:ext cx="50206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err="1" smtClean="0"/>
                <a:t>ši</a:t>
              </a:r>
              <a:endParaRPr lang="cs-CZ" sz="4000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3113410" y="1774811"/>
            <a:ext cx="1733234" cy="2460539"/>
            <a:chOff x="3032071" y="476672"/>
            <a:chExt cx="1733234" cy="2363986"/>
          </a:xfrm>
        </p:grpSpPr>
        <p:pic>
          <p:nvPicPr>
            <p:cNvPr id="15" name="Picture 5" descr="C:\Users\Jitka\AppData\Local\Microsoft\Windows\Temporary Internet Files\Content.IE5\VU1GYBHR\MC900444705[1].jp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10000" b="90778" l="5036" r="98705">
                          <a14:foregroundMark x1="28058" y1="23000" x2="6475" y2="16333"/>
                          <a14:foregroundMark x1="5036" y1="18222" x2="13525" y2="45000"/>
                          <a14:foregroundMark x1="13813" y1="46222" x2="13813" y2="76444"/>
                          <a14:foregroundMark x1="13813" y1="76000" x2="25036" y2="79333"/>
                          <a14:foregroundMark x1="25036" y1="79333" x2="46043" y2="64222"/>
                          <a14:foregroundMark x1="44892" y1="64778" x2="47194" y2="89667"/>
                          <a14:foregroundMark x1="59424" y1="69000" x2="50360" y2="90778"/>
                          <a14:foregroundMark x1="58849" y1="69000" x2="84892" y2="77222"/>
                          <a14:foregroundMark x1="84892" y1="76889" x2="81007" y2="48778"/>
                          <a14:foregroundMark x1="80719" y1="49889" x2="98705" y2="17778"/>
                          <a14:foregroundMark x1="97698" y1="17778" x2="65180" y2="24111"/>
                          <a14:foregroundMark x1="65180" y1="24556" x2="49065" y2="15889"/>
                          <a14:foregroundMark x1="49353" y1="18000" x2="28058" y2="22667"/>
                        </a14:backgroundRemoval>
                      </a14:imgEffect>
                      <a14:imgEffect>
                        <a14:brightnessContrast bright="4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32071" y="596183"/>
              <a:ext cx="1733234" cy="22444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3647657" y="476672"/>
              <a:ext cx="51809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č</a:t>
              </a:r>
              <a:r>
                <a:rPr lang="cs-CZ" sz="4000" dirty="0" smtClean="0"/>
                <a:t>i</a:t>
              </a:r>
              <a:endParaRPr lang="cs-CZ" sz="4000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4577965" y="1815022"/>
            <a:ext cx="1733234" cy="2363986"/>
            <a:chOff x="3032071" y="476672"/>
            <a:chExt cx="1733234" cy="2363986"/>
          </a:xfrm>
        </p:grpSpPr>
        <p:pic>
          <p:nvPicPr>
            <p:cNvPr id="18" name="Picture 5" descr="C:\Users\Jitka\AppData\Local\Microsoft\Windows\Temporary Internet Files\Content.IE5\VU1GYBHR\MC900444705[1].jp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10000" b="90778" l="5036" r="98705">
                          <a14:foregroundMark x1="28058" y1="23000" x2="6475" y2="16333"/>
                          <a14:foregroundMark x1="5036" y1="18222" x2="13525" y2="45000"/>
                          <a14:foregroundMark x1="13813" y1="46222" x2="13813" y2="76444"/>
                          <a14:foregroundMark x1="13813" y1="76000" x2="25036" y2="79333"/>
                          <a14:foregroundMark x1="25036" y1="79333" x2="46043" y2="64222"/>
                          <a14:foregroundMark x1="44892" y1="64778" x2="47194" y2="89667"/>
                          <a14:foregroundMark x1="59424" y1="69000" x2="50360" y2="90778"/>
                          <a14:foregroundMark x1="58849" y1="69000" x2="84892" y2="77222"/>
                          <a14:foregroundMark x1="84892" y1="76889" x2="81007" y2="48778"/>
                          <a14:foregroundMark x1="80719" y1="49889" x2="98705" y2="17778"/>
                          <a14:foregroundMark x1="97698" y1="17778" x2="65180" y2="24111"/>
                          <a14:foregroundMark x1="65180" y1="24556" x2="49065" y2="15889"/>
                          <a14:foregroundMark x1="49353" y1="18000" x2="28058" y2="22667"/>
                        </a14:backgroundRemoval>
                      </a14:imgEffect>
                      <a14:imgEffect>
                        <a14:brightnessContrast bright="4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32071" y="596182"/>
              <a:ext cx="1733234" cy="22444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3647657" y="476672"/>
              <a:ext cx="48122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err="1"/>
                <a:t>ř</a:t>
              </a:r>
              <a:r>
                <a:rPr lang="cs-CZ" sz="4000" dirty="0" err="1" smtClean="0"/>
                <a:t>i</a:t>
              </a:r>
              <a:endParaRPr lang="cs-CZ" sz="4000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6092938" y="1833946"/>
            <a:ext cx="1825782" cy="2483832"/>
            <a:chOff x="3032071" y="476672"/>
            <a:chExt cx="1825782" cy="2483832"/>
          </a:xfrm>
        </p:grpSpPr>
        <p:pic>
          <p:nvPicPr>
            <p:cNvPr id="21" name="Picture 5" descr="C:\Users\Jitka\AppData\Local\Microsoft\Windows\Temporary Internet Files\Content.IE5\VU1GYBHR\MC900444705[1].jpg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10000" b="90778" l="5036" r="98705">
                          <a14:foregroundMark x1="28058" y1="23000" x2="6475" y2="16333"/>
                          <a14:foregroundMark x1="5036" y1="18222" x2="13525" y2="45000"/>
                          <a14:foregroundMark x1="13813" y1="46222" x2="13813" y2="76444"/>
                          <a14:foregroundMark x1="13813" y1="76000" x2="25036" y2="79333"/>
                          <a14:foregroundMark x1="25036" y1="79333" x2="46043" y2="64222"/>
                          <a14:foregroundMark x1="44892" y1="64778" x2="47194" y2="89667"/>
                          <a14:foregroundMark x1="59424" y1="69000" x2="50360" y2="90778"/>
                          <a14:foregroundMark x1="58849" y1="69000" x2="84892" y2="77222"/>
                          <a14:foregroundMark x1="84892" y1="76889" x2="81007" y2="48778"/>
                          <a14:foregroundMark x1="80719" y1="49889" x2="98705" y2="17778"/>
                          <a14:foregroundMark x1="97698" y1="17778" x2="65180" y2="24111"/>
                          <a14:foregroundMark x1="65180" y1="24556" x2="49065" y2="15889"/>
                          <a14:foregroundMark x1="49353" y1="18000" x2="28058" y2="22667"/>
                        </a14:backgroundRemoval>
                      </a14:imgEffect>
                      <a14:imgEffect>
                        <a14:brightnessContrast bright="4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32071" y="596182"/>
              <a:ext cx="1825782" cy="236432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3647657" y="476672"/>
              <a:ext cx="51809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err="1"/>
                <a:t>c</a:t>
              </a:r>
              <a:r>
                <a:rPr lang="cs-CZ" sz="4000" dirty="0" err="1" smtClean="0"/>
                <a:t>i</a:t>
              </a:r>
              <a:endParaRPr lang="cs-CZ" sz="4000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7489477" y="1751027"/>
            <a:ext cx="1733234" cy="2363986"/>
            <a:chOff x="3032071" y="476672"/>
            <a:chExt cx="1733234" cy="2363986"/>
          </a:xfrm>
        </p:grpSpPr>
        <p:pic>
          <p:nvPicPr>
            <p:cNvPr id="24" name="Picture 5" descr="C:\Users\Jitka\AppData\Local\Microsoft\Windows\Temporary Internet Files\Content.IE5\VU1GYBHR\MC900444705[1].jp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10000" b="90778" l="5036" r="98705">
                          <a14:foregroundMark x1="28058" y1="23000" x2="6475" y2="16333"/>
                          <a14:foregroundMark x1="5036" y1="18222" x2="13525" y2="45000"/>
                          <a14:foregroundMark x1="13813" y1="46222" x2="13813" y2="76444"/>
                          <a14:foregroundMark x1="13813" y1="76000" x2="25036" y2="79333"/>
                          <a14:foregroundMark x1="25036" y1="79333" x2="46043" y2="64222"/>
                          <a14:foregroundMark x1="44892" y1="64778" x2="47194" y2="89667"/>
                          <a14:foregroundMark x1="59424" y1="69000" x2="50360" y2="90778"/>
                          <a14:foregroundMark x1="58849" y1="69000" x2="84892" y2="77222"/>
                          <a14:foregroundMark x1="84892" y1="76889" x2="81007" y2="48778"/>
                          <a14:foregroundMark x1="80719" y1="49889" x2="98705" y2="17778"/>
                          <a14:foregroundMark x1="97698" y1="17778" x2="65180" y2="24111"/>
                          <a14:foregroundMark x1="65180" y1="24556" x2="49065" y2="15889"/>
                          <a14:foregroundMark x1="49353" y1="18000" x2="28058" y2="22667"/>
                        </a14:backgroundRemoval>
                      </a14:imgEffect>
                      <a14:imgEffect>
                        <a14:brightnessContrast bright="4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32071" y="596182"/>
              <a:ext cx="1733234" cy="22444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3647657" y="476672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j</a:t>
              </a:r>
              <a:r>
                <a:rPr lang="cs-CZ" sz="4000" dirty="0" smtClean="0"/>
                <a:t>i</a:t>
              </a:r>
              <a:endParaRPr lang="cs-CZ" sz="4000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1580212" y="4115013"/>
            <a:ext cx="1733234" cy="2363986"/>
            <a:chOff x="3032071" y="476672"/>
            <a:chExt cx="1733234" cy="2363986"/>
          </a:xfrm>
        </p:grpSpPr>
        <p:pic>
          <p:nvPicPr>
            <p:cNvPr id="27" name="Picture 5" descr="C:\Users\Jitka\AppData\Local\Microsoft\Windows\Temporary Internet Files\Content.IE5\VU1GYBHR\MC900444705[1].jp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10000" b="90778" l="5036" r="98705">
                          <a14:foregroundMark x1="28058" y1="23000" x2="6475" y2="16333"/>
                          <a14:foregroundMark x1="5036" y1="18222" x2="13525" y2="45000"/>
                          <a14:foregroundMark x1="13813" y1="46222" x2="13813" y2="76444"/>
                          <a14:foregroundMark x1="13813" y1="76000" x2="25036" y2="79333"/>
                          <a14:foregroundMark x1="25036" y1="79333" x2="46043" y2="64222"/>
                          <a14:foregroundMark x1="44892" y1="64778" x2="47194" y2="89667"/>
                          <a14:foregroundMark x1="59424" y1="69000" x2="50360" y2="90778"/>
                          <a14:foregroundMark x1="58849" y1="69000" x2="84892" y2="77222"/>
                          <a14:foregroundMark x1="84892" y1="76889" x2="81007" y2="48778"/>
                          <a14:foregroundMark x1="80719" y1="49889" x2="98705" y2="17778"/>
                          <a14:foregroundMark x1="97698" y1="17778" x2="65180" y2="24111"/>
                          <a14:foregroundMark x1="65180" y1="24556" x2="49065" y2="15889"/>
                          <a14:foregroundMark x1="49353" y1="18000" x2="28058" y2="22667"/>
                        </a14:backgroundRemoval>
                      </a14:imgEffect>
                      <a14:imgEffect>
                        <a14:brightnessContrast bright="4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32071" y="596182"/>
              <a:ext cx="1733234" cy="22444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TextovéPole 27"/>
            <p:cNvSpPr txBox="1"/>
            <p:nvPr/>
          </p:nvSpPr>
          <p:spPr>
            <a:xfrm>
              <a:off x="3647657" y="476672"/>
              <a:ext cx="57099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d</a:t>
              </a:r>
              <a:r>
                <a:rPr lang="cs-CZ" sz="4000" dirty="0" smtClean="0"/>
                <a:t>i</a:t>
              </a:r>
              <a:endParaRPr lang="cs-CZ" sz="4000" dirty="0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4808156" y="4049113"/>
            <a:ext cx="1733234" cy="2363986"/>
            <a:chOff x="3032071" y="476672"/>
            <a:chExt cx="1733234" cy="2363986"/>
          </a:xfrm>
        </p:grpSpPr>
        <p:pic>
          <p:nvPicPr>
            <p:cNvPr id="30" name="Picture 5" descr="C:\Users\Jitka\AppData\Local\Microsoft\Windows\Temporary Internet Files\Content.IE5\VU1GYBHR\MC900444705[1].jp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10000" b="90778" l="5036" r="98705">
                          <a14:foregroundMark x1="28058" y1="23000" x2="6475" y2="16333"/>
                          <a14:foregroundMark x1="5036" y1="18222" x2="13525" y2="45000"/>
                          <a14:foregroundMark x1="13813" y1="46222" x2="13813" y2="76444"/>
                          <a14:foregroundMark x1="13813" y1="76000" x2="25036" y2="79333"/>
                          <a14:foregroundMark x1="25036" y1="79333" x2="46043" y2="64222"/>
                          <a14:foregroundMark x1="44892" y1="64778" x2="47194" y2="89667"/>
                          <a14:foregroundMark x1="59424" y1="69000" x2="50360" y2="90778"/>
                          <a14:foregroundMark x1="58849" y1="69000" x2="84892" y2="77222"/>
                          <a14:foregroundMark x1="84892" y1="76889" x2="81007" y2="48778"/>
                          <a14:foregroundMark x1="80719" y1="49889" x2="98705" y2="17778"/>
                          <a14:foregroundMark x1="97698" y1="17778" x2="65180" y2="24111"/>
                          <a14:foregroundMark x1="65180" y1="24556" x2="49065" y2="15889"/>
                          <a14:foregroundMark x1="49353" y1="18000" x2="28058" y2="22667"/>
                        </a14:backgroundRemoval>
                      </a14:imgEffect>
                      <a14:imgEffect>
                        <a14:brightnessContrast bright="4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32071" y="596182"/>
              <a:ext cx="1733234" cy="22444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ovéPole 30"/>
            <p:cNvSpPr txBox="1"/>
            <p:nvPr/>
          </p:nvSpPr>
          <p:spPr>
            <a:xfrm>
              <a:off x="3647657" y="476672"/>
              <a:ext cx="57099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n</a:t>
              </a:r>
              <a:r>
                <a:rPr lang="cs-CZ" sz="4000" dirty="0" smtClean="0"/>
                <a:t>i</a:t>
              </a:r>
              <a:endParaRPr lang="cs-CZ" sz="4000" dirty="0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3250492" y="4108868"/>
            <a:ext cx="1733234" cy="2363986"/>
            <a:chOff x="3032071" y="476672"/>
            <a:chExt cx="1733234" cy="2363986"/>
          </a:xfrm>
        </p:grpSpPr>
        <p:pic>
          <p:nvPicPr>
            <p:cNvPr id="33" name="Picture 5" descr="C:\Users\Jitka\AppData\Local\Microsoft\Windows\Temporary Internet Files\Content.IE5\VU1GYBHR\MC900444705[1].jp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10000" b="90778" l="5036" r="98705">
                          <a14:foregroundMark x1="28058" y1="23000" x2="6475" y2="16333"/>
                          <a14:foregroundMark x1="5036" y1="18222" x2="13525" y2="45000"/>
                          <a14:foregroundMark x1="13813" y1="46222" x2="13813" y2="76444"/>
                          <a14:foregroundMark x1="13813" y1="76000" x2="25036" y2="79333"/>
                          <a14:foregroundMark x1="25036" y1="79333" x2="46043" y2="64222"/>
                          <a14:foregroundMark x1="44892" y1="64778" x2="47194" y2="89667"/>
                          <a14:foregroundMark x1="59424" y1="69000" x2="50360" y2="90778"/>
                          <a14:foregroundMark x1="58849" y1="69000" x2="84892" y2="77222"/>
                          <a14:foregroundMark x1="84892" y1="76889" x2="81007" y2="48778"/>
                          <a14:foregroundMark x1="80719" y1="49889" x2="98705" y2="17778"/>
                          <a14:foregroundMark x1="97698" y1="17778" x2="65180" y2="24111"/>
                          <a14:foregroundMark x1="65180" y1="24556" x2="49065" y2="15889"/>
                          <a14:foregroundMark x1="49353" y1="18000" x2="28058" y2="22667"/>
                        </a14:backgroundRemoval>
                      </a14:imgEffect>
                      <a14:imgEffect>
                        <a14:brightnessContrast bright="4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32071" y="596182"/>
              <a:ext cx="1733234" cy="22444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TextovéPole 33"/>
            <p:cNvSpPr txBox="1"/>
            <p:nvPr/>
          </p:nvSpPr>
          <p:spPr>
            <a:xfrm>
              <a:off x="3647657" y="476672"/>
              <a:ext cx="47320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t</a:t>
              </a:r>
              <a:r>
                <a:rPr lang="cs-CZ" sz="4000" dirty="0" smtClean="0"/>
                <a:t>i</a:t>
              </a:r>
              <a:endParaRPr lang="cs-CZ" sz="4000" dirty="0"/>
            </a:p>
          </p:txBody>
        </p:sp>
      </p:grpSp>
    </p:spTree>
    <p:extLst>
      <p:ext uri="{BB962C8B-B14F-4D97-AF65-F5344CB8AC3E}">
        <p14:creationId xmlns:p14="http://schemas.microsoft.com/office/powerpoint/2010/main" val="111336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camera.wav"/>
          </p:stSnd>
        </p:sndAc>
      </p:transition>
    </mc:Choice>
    <mc:Fallback xmlns="">
      <p:transition spd="slow">
        <p:circle/>
        <p:sndAc>
          <p:stSnd>
            <p:snd r:embed="rId1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itka\AppData\Local\Microsoft\Windows\Temporary Internet Files\Content.IE5\AR71MN3K\MC900280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-69289"/>
            <a:ext cx="1614020" cy="1962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4211960" y="-69290"/>
            <a:ext cx="1989760" cy="1338049"/>
          </a:xfrm>
          <a:prstGeom prst="wedgeEllipseCallout">
            <a:avLst>
              <a:gd name="adj1" fmla="val 131954"/>
              <a:gd name="adj2" fmla="val 607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SOUHLÁSKY:</a:t>
            </a:r>
            <a:endParaRPr lang="cs-CZ" dirty="0"/>
          </a:p>
        </p:txBody>
      </p:sp>
      <p:grpSp>
        <p:nvGrpSpPr>
          <p:cNvPr id="35" name="Skupina 34"/>
          <p:cNvGrpSpPr/>
          <p:nvPr/>
        </p:nvGrpSpPr>
        <p:grpSpPr>
          <a:xfrm>
            <a:off x="467544" y="122955"/>
            <a:ext cx="2407998" cy="1387379"/>
            <a:chOff x="3203848" y="5390124"/>
            <a:chExt cx="2407998" cy="1387379"/>
          </a:xfrm>
        </p:grpSpPr>
        <p:sp>
          <p:nvSpPr>
            <p:cNvPr id="36" name="Vývojový diagram: alternativní postup 35"/>
            <p:cNvSpPr/>
            <p:nvPr/>
          </p:nvSpPr>
          <p:spPr>
            <a:xfrm>
              <a:off x="3203848" y="5390124"/>
              <a:ext cx="2407998" cy="1387379"/>
            </a:xfrm>
            <a:prstGeom prst="flowChartAlternate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7" name="Skupina 36"/>
            <p:cNvGrpSpPr/>
            <p:nvPr/>
          </p:nvGrpSpPr>
          <p:grpSpPr>
            <a:xfrm>
              <a:off x="3368676" y="5722888"/>
              <a:ext cx="2031166" cy="967762"/>
              <a:chOff x="4384259" y="5752533"/>
              <a:chExt cx="2031166" cy="967762"/>
            </a:xfrm>
          </p:grpSpPr>
          <p:pic>
            <p:nvPicPr>
              <p:cNvPr id="38" name="Picture 10" descr="C:\Users\Jitka\AppData\Local\Microsoft\Windows\Temporary Internet Files\Content.IE5\CWPXEW0W\MC900413700[1].wmf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384259" y="5752533"/>
                <a:ext cx="1323416" cy="96776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9" name="TextovéPole 38"/>
              <p:cNvSpPr txBox="1"/>
              <p:nvPr/>
            </p:nvSpPr>
            <p:spPr>
              <a:xfrm>
                <a:off x="5607190" y="6113459"/>
                <a:ext cx="80823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TVRDÉ</a:t>
                </a:r>
                <a:endParaRPr lang="cs-CZ" dirty="0"/>
              </a:p>
            </p:txBody>
          </p:sp>
        </p:grpSp>
      </p:grpSp>
      <p:grpSp>
        <p:nvGrpSpPr>
          <p:cNvPr id="40" name="Skupina 39"/>
          <p:cNvGrpSpPr/>
          <p:nvPr/>
        </p:nvGrpSpPr>
        <p:grpSpPr>
          <a:xfrm>
            <a:off x="4971340" y="1617340"/>
            <a:ext cx="2291450" cy="1714838"/>
            <a:chOff x="251520" y="272788"/>
            <a:chExt cx="2291450" cy="1714838"/>
          </a:xfrm>
        </p:grpSpPr>
        <p:pic>
          <p:nvPicPr>
            <p:cNvPr id="41" name="Picture 10" descr="C:\Users\Jitka\AppData\Local\Microsoft\Windows\Temporary Internet Files\Content.IE5\CWPXEW0W\MC900413700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1520" y="272788"/>
              <a:ext cx="2291450" cy="16756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2" name="TextovéPole 41"/>
            <p:cNvSpPr txBox="1"/>
            <p:nvPr/>
          </p:nvSpPr>
          <p:spPr>
            <a:xfrm>
              <a:off x="1115616" y="1279740"/>
              <a:ext cx="700833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KY</a:t>
              </a:r>
              <a:endParaRPr lang="cs-CZ" sz="4000" dirty="0"/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632372" y="1665314"/>
            <a:ext cx="2160240" cy="1579699"/>
            <a:chOff x="3417944" y="458423"/>
            <a:chExt cx="2160240" cy="1579699"/>
          </a:xfrm>
        </p:grpSpPr>
        <p:pic>
          <p:nvPicPr>
            <p:cNvPr id="44" name="Picture 10" descr="C:\Users\Jitka\AppData\Local\Microsoft\Windows\Temporary Internet Files\Content.IE5\CWPXEW0W\MC900413700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17944" y="458423"/>
              <a:ext cx="2160240" cy="15796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5" name="TextovéPole 44"/>
            <p:cNvSpPr txBox="1"/>
            <p:nvPr/>
          </p:nvSpPr>
          <p:spPr>
            <a:xfrm>
              <a:off x="4192171" y="1279740"/>
              <a:ext cx="83124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/>
                <a:t>HY</a:t>
              </a:r>
              <a:endParaRPr lang="cs-CZ" sz="4000" dirty="0"/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5194470" y="3270090"/>
            <a:ext cx="2448272" cy="1773815"/>
            <a:chOff x="251520" y="2337036"/>
            <a:chExt cx="2646831" cy="1935524"/>
          </a:xfrm>
        </p:grpSpPr>
        <p:pic>
          <p:nvPicPr>
            <p:cNvPr id="47" name="Picture 10" descr="C:\Users\Jitka\AppData\Local\Microsoft\Windows\Temporary Internet Files\Content.IE5\CWPXEW0W\MC900413700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1520" y="2337036"/>
              <a:ext cx="2646831" cy="193552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8" name="TextovéPole 47"/>
            <p:cNvSpPr txBox="1"/>
            <p:nvPr/>
          </p:nvSpPr>
          <p:spPr>
            <a:xfrm>
              <a:off x="1115615" y="3304798"/>
              <a:ext cx="684803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T</a:t>
              </a:r>
              <a:r>
                <a:rPr lang="cs-CZ" sz="4000" dirty="0" smtClean="0"/>
                <a:t>Y</a:t>
              </a:r>
              <a:endParaRPr lang="cs-CZ" sz="4000" dirty="0"/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2689168" y="1571496"/>
            <a:ext cx="2541360" cy="1773512"/>
            <a:chOff x="3829704" y="2463888"/>
            <a:chExt cx="2541360" cy="1773512"/>
          </a:xfrm>
        </p:grpSpPr>
        <p:pic>
          <p:nvPicPr>
            <p:cNvPr id="50" name="Picture 10" descr="C:\Users\Jitka\AppData\Local\Microsoft\Windows\Temporary Internet Files\Content.IE5\CWPXEW0W\MC900413700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29704" y="2463888"/>
              <a:ext cx="2541360" cy="17735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1" name="TextovéPole 50"/>
            <p:cNvSpPr txBox="1"/>
            <p:nvPr/>
          </p:nvSpPr>
          <p:spPr>
            <a:xfrm>
              <a:off x="4379723" y="3254851"/>
              <a:ext cx="136853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/>
                <a:t>CHY</a:t>
              </a:r>
              <a:endParaRPr lang="cs-CZ" sz="4000" dirty="0"/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3103728" y="4990922"/>
            <a:ext cx="2520280" cy="1681206"/>
            <a:chOff x="6372200" y="2539882"/>
            <a:chExt cx="2646831" cy="1820639"/>
          </a:xfrm>
        </p:grpSpPr>
        <p:pic>
          <p:nvPicPr>
            <p:cNvPr id="53" name="Picture 10" descr="C:\Users\Jitka\AppData\Local\Microsoft\Windows\Temporary Internet Files\Content.IE5\CWPXEW0W\MC900413700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72200" y="2539882"/>
              <a:ext cx="2646831" cy="182063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4" name="TextovéPole 53"/>
            <p:cNvSpPr txBox="1"/>
            <p:nvPr/>
          </p:nvSpPr>
          <p:spPr>
            <a:xfrm>
              <a:off x="7282814" y="3402965"/>
              <a:ext cx="766557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N</a:t>
              </a:r>
              <a:r>
                <a:rPr lang="cs-CZ" sz="4000" dirty="0" smtClean="0"/>
                <a:t>Y</a:t>
              </a:r>
              <a:endParaRPr lang="cs-CZ" sz="4000" dirty="0"/>
            </a:p>
          </p:txBody>
        </p:sp>
      </p:grpSp>
      <p:grpSp>
        <p:nvGrpSpPr>
          <p:cNvPr id="55" name="Skupina 54"/>
          <p:cNvGrpSpPr/>
          <p:nvPr/>
        </p:nvGrpSpPr>
        <p:grpSpPr>
          <a:xfrm>
            <a:off x="2926272" y="3358893"/>
            <a:ext cx="2304256" cy="1685012"/>
            <a:chOff x="6228185" y="272788"/>
            <a:chExt cx="2304256" cy="1685012"/>
          </a:xfrm>
        </p:grpSpPr>
        <p:pic>
          <p:nvPicPr>
            <p:cNvPr id="56" name="Picture 10" descr="C:\Users\Jitka\AppData\Local\Microsoft\Windows\Temporary Internet Files\Content.IE5\CWPXEW0W\MC900413700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28185" y="272788"/>
              <a:ext cx="2304256" cy="16850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7" name="TextovéPole 56"/>
            <p:cNvSpPr txBox="1"/>
            <p:nvPr/>
          </p:nvSpPr>
          <p:spPr>
            <a:xfrm>
              <a:off x="7201182" y="1240550"/>
              <a:ext cx="74078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D</a:t>
              </a:r>
              <a:r>
                <a:rPr lang="cs-CZ" sz="4000" dirty="0" smtClean="0"/>
                <a:t>Y</a:t>
              </a:r>
              <a:endParaRPr lang="cs-CZ" sz="4000" dirty="0"/>
            </a:p>
          </p:txBody>
        </p:sp>
      </p:grpSp>
      <p:grpSp>
        <p:nvGrpSpPr>
          <p:cNvPr id="58" name="Skupina 57"/>
          <p:cNvGrpSpPr/>
          <p:nvPr/>
        </p:nvGrpSpPr>
        <p:grpSpPr>
          <a:xfrm>
            <a:off x="632372" y="3366402"/>
            <a:ext cx="2540242" cy="1822662"/>
            <a:chOff x="340614" y="4355980"/>
            <a:chExt cx="2646831" cy="1935524"/>
          </a:xfrm>
        </p:grpSpPr>
        <p:pic>
          <p:nvPicPr>
            <p:cNvPr id="59" name="Picture 10" descr="C:\Users\Jitka\AppData\Local\Microsoft\Windows\Temporary Internet Files\Content.IE5\CWPXEW0W\MC900413700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0614" y="4355980"/>
              <a:ext cx="2646831" cy="193552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0" name="TextovéPole 59"/>
            <p:cNvSpPr txBox="1"/>
            <p:nvPr/>
          </p:nvSpPr>
          <p:spPr>
            <a:xfrm>
              <a:off x="1224518" y="5315143"/>
              <a:ext cx="706155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R</a:t>
              </a:r>
              <a:r>
                <a:rPr lang="cs-CZ" sz="4000" dirty="0" smtClean="0"/>
                <a:t>Y</a:t>
              </a:r>
              <a:endParaRPr lang="cs-CZ" sz="4000" dirty="0"/>
            </a:p>
          </p:txBody>
        </p:sp>
      </p:grpSp>
    </p:spTree>
    <p:extLst>
      <p:ext uri="{BB962C8B-B14F-4D97-AF65-F5344CB8AC3E}">
        <p14:creationId xmlns:p14="http://schemas.microsoft.com/office/powerpoint/2010/main" val="1792548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camera.wav"/>
          </p:stSnd>
        </p:sndAc>
      </p:transition>
    </mc:Choice>
    <mc:Fallback xmlns="">
      <p:transition spd="slow">
        <p:circle/>
        <p:sndAc>
          <p:stSnd>
            <p:snd r:embed="rId5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itka\AppData\Local\Microsoft\Windows\Temporary Internet Files\Content.IE5\AR71MN3K\MC900280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-69289"/>
            <a:ext cx="1614020" cy="1962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4211960" y="-69290"/>
            <a:ext cx="1989760" cy="1338049"/>
          </a:xfrm>
          <a:prstGeom prst="wedgeEllipseCallout">
            <a:avLst>
              <a:gd name="adj1" fmla="val 131954"/>
              <a:gd name="adj2" fmla="val 607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SOUHLÁSKY:</a:t>
            </a:r>
            <a:endParaRPr lang="cs-CZ" dirty="0"/>
          </a:p>
        </p:txBody>
      </p:sp>
      <p:grpSp>
        <p:nvGrpSpPr>
          <p:cNvPr id="30" name="Skupina 29"/>
          <p:cNvGrpSpPr/>
          <p:nvPr/>
        </p:nvGrpSpPr>
        <p:grpSpPr>
          <a:xfrm>
            <a:off x="611560" y="211360"/>
            <a:ext cx="2970323" cy="1401422"/>
            <a:chOff x="6105872" y="5390123"/>
            <a:chExt cx="2970323" cy="1401422"/>
          </a:xfrm>
        </p:grpSpPr>
        <p:sp>
          <p:nvSpPr>
            <p:cNvPr id="31" name="Vývojový diagram: alternativní postup 30"/>
            <p:cNvSpPr/>
            <p:nvPr/>
          </p:nvSpPr>
          <p:spPr>
            <a:xfrm>
              <a:off x="6105872" y="5390123"/>
              <a:ext cx="2970323" cy="1369539"/>
            </a:xfrm>
            <a:prstGeom prst="flowChartAlternate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2" name="Picture 11" descr="C:\Users\Jitka\AppData\Local\Microsoft\Windows\Temporary Internet Files\Content.IE5\AR71MN3K\MC900436145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05872" y="5559645"/>
              <a:ext cx="1854200" cy="12319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3" name="TextovéPole 32"/>
            <p:cNvSpPr txBox="1"/>
            <p:nvPr/>
          </p:nvSpPr>
          <p:spPr>
            <a:xfrm>
              <a:off x="7661224" y="6175595"/>
              <a:ext cx="141497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OBOJETNÉ</a:t>
              </a:r>
              <a:endParaRPr lang="cs-CZ" dirty="0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602121" y="2260484"/>
            <a:ext cx="1854200" cy="1323836"/>
            <a:chOff x="611560" y="2204864"/>
            <a:chExt cx="1854200" cy="1323836"/>
          </a:xfrm>
        </p:grpSpPr>
        <p:pic>
          <p:nvPicPr>
            <p:cNvPr id="62" name="Picture 11" descr="C:\Users\Jitka\AppData\Local\Microsoft\Windows\Temporary Internet Files\Content.IE5\AR71MN3K\MC900436145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1560" y="2204864"/>
              <a:ext cx="1854200" cy="12319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1403648" y="2820814"/>
              <a:ext cx="50405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/>
                <a:t>B</a:t>
              </a:r>
              <a:endParaRPr lang="cs-CZ" sz="4000" dirty="0"/>
            </a:p>
          </p:txBody>
        </p:sp>
      </p:grpSp>
      <p:grpSp>
        <p:nvGrpSpPr>
          <p:cNvPr id="64" name="Skupina 63"/>
          <p:cNvGrpSpPr/>
          <p:nvPr/>
        </p:nvGrpSpPr>
        <p:grpSpPr>
          <a:xfrm>
            <a:off x="719137" y="4091105"/>
            <a:ext cx="1854200" cy="1247037"/>
            <a:chOff x="423614" y="2281663"/>
            <a:chExt cx="1854200" cy="1247037"/>
          </a:xfrm>
        </p:grpSpPr>
        <p:pic>
          <p:nvPicPr>
            <p:cNvPr id="65" name="Picture 11" descr="C:\Users\Jitka\AppData\Local\Microsoft\Windows\Temporary Internet Files\Content.IE5\AR71MN3K\MC900436145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3614" y="2281663"/>
              <a:ext cx="1854200" cy="12319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6" name="TextovéPole 65"/>
            <p:cNvSpPr txBox="1"/>
            <p:nvPr/>
          </p:nvSpPr>
          <p:spPr>
            <a:xfrm>
              <a:off x="1403648" y="2820814"/>
              <a:ext cx="50405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/>
                <a:t>P</a:t>
              </a:r>
            </a:p>
          </p:txBody>
        </p:sp>
      </p:grpSp>
      <p:grpSp>
        <p:nvGrpSpPr>
          <p:cNvPr id="67" name="Skupina 66"/>
          <p:cNvGrpSpPr/>
          <p:nvPr/>
        </p:nvGrpSpPr>
        <p:grpSpPr>
          <a:xfrm>
            <a:off x="2917206" y="3960145"/>
            <a:ext cx="1854200" cy="1377997"/>
            <a:chOff x="153436" y="4868451"/>
            <a:chExt cx="1854200" cy="1377997"/>
          </a:xfrm>
        </p:grpSpPr>
        <p:pic>
          <p:nvPicPr>
            <p:cNvPr id="68" name="Picture 11" descr="C:\Users\Jitka\AppData\Local\Microsoft\Windows\Temporary Internet Files\Content.IE5\AR71MN3K\MC900436145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3436" y="4868451"/>
              <a:ext cx="1854200" cy="12319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9" name="TextovéPole 68"/>
            <p:cNvSpPr txBox="1"/>
            <p:nvPr/>
          </p:nvSpPr>
          <p:spPr>
            <a:xfrm>
              <a:off x="949670" y="5538562"/>
              <a:ext cx="50405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/>
                <a:t>S</a:t>
              </a:r>
            </a:p>
          </p:txBody>
        </p:sp>
      </p:grpSp>
      <p:grpSp>
        <p:nvGrpSpPr>
          <p:cNvPr id="70" name="Skupina 69"/>
          <p:cNvGrpSpPr/>
          <p:nvPr/>
        </p:nvGrpSpPr>
        <p:grpSpPr>
          <a:xfrm>
            <a:off x="2654783" y="2204864"/>
            <a:ext cx="1854200" cy="1323836"/>
            <a:chOff x="611560" y="2204864"/>
            <a:chExt cx="1854200" cy="1323836"/>
          </a:xfrm>
        </p:grpSpPr>
        <p:pic>
          <p:nvPicPr>
            <p:cNvPr id="71" name="Picture 11" descr="C:\Users\Jitka\AppData\Local\Microsoft\Windows\Temporary Internet Files\Content.IE5\AR71MN3K\MC900436145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1560" y="2204864"/>
              <a:ext cx="1854200" cy="12319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2" name="TextovéPole 71"/>
            <p:cNvSpPr txBox="1"/>
            <p:nvPr/>
          </p:nvSpPr>
          <p:spPr>
            <a:xfrm>
              <a:off x="1403648" y="2820814"/>
              <a:ext cx="50405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/>
                <a:t>F</a:t>
              </a:r>
            </a:p>
          </p:txBody>
        </p:sp>
      </p:grpSp>
      <p:grpSp>
        <p:nvGrpSpPr>
          <p:cNvPr id="76" name="Skupina 75"/>
          <p:cNvGrpSpPr/>
          <p:nvPr/>
        </p:nvGrpSpPr>
        <p:grpSpPr>
          <a:xfrm>
            <a:off x="7038123" y="3875615"/>
            <a:ext cx="1854200" cy="1323836"/>
            <a:chOff x="611560" y="2204864"/>
            <a:chExt cx="1854200" cy="1323836"/>
          </a:xfrm>
        </p:grpSpPr>
        <p:pic>
          <p:nvPicPr>
            <p:cNvPr id="77" name="Picture 11" descr="C:\Users\Jitka\AppData\Local\Microsoft\Windows\Temporary Internet Files\Content.IE5\AR71MN3K\MC900436145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1560" y="2204864"/>
              <a:ext cx="1854200" cy="12319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8" name="TextovéPole 77"/>
            <p:cNvSpPr txBox="1"/>
            <p:nvPr/>
          </p:nvSpPr>
          <p:spPr>
            <a:xfrm>
              <a:off x="1403648" y="2820814"/>
              <a:ext cx="50405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/>
                <a:t>Z</a:t>
              </a:r>
            </a:p>
          </p:txBody>
        </p:sp>
      </p:grpSp>
      <p:grpSp>
        <p:nvGrpSpPr>
          <p:cNvPr id="79" name="Skupina 78"/>
          <p:cNvGrpSpPr/>
          <p:nvPr/>
        </p:nvGrpSpPr>
        <p:grpSpPr>
          <a:xfrm>
            <a:off x="4924396" y="3914177"/>
            <a:ext cx="1854200" cy="1323836"/>
            <a:chOff x="611560" y="2204864"/>
            <a:chExt cx="1854200" cy="1323836"/>
          </a:xfrm>
        </p:grpSpPr>
        <p:pic>
          <p:nvPicPr>
            <p:cNvPr id="80" name="Picture 11" descr="C:\Users\Jitka\AppData\Local\Microsoft\Windows\Temporary Internet Files\Content.IE5\AR71MN3K\MC900436145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1560" y="2204864"/>
              <a:ext cx="1854200" cy="12319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1" name="TextovéPole 80"/>
            <p:cNvSpPr txBox="1"/>
            <p:nvPr/>
          </p:nvSpPr>
          <p:spPr>
            <a:xfrm>
              <a:off x="1403648" y="2820814"/>
              <a:ext cx="50405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/>
                <a:t>V</a:t>
              </a:r>
            </a:p>
          </p:txBody>
        </p:sp>
      </p:grpSp>
      <p:grpSp>
        <p:nvGrpSpPr>
          <p:cNvPr id="82" name="Skupina 81"/>
          <p:cNvGrpSpPr/>
          <p:nvPr/>
        </p:nvGrpSpPr>
        <p:grpSpPr>
          <a:xfrm>
            <a:off x="4807380" y="2158896"/>
            <a:ext cx="1854200" cy="1323836"/>
            <a:chOff x="611560" y="2204864"/>
            <a:chExt cx="1854200" cy="1323836"/>
          </a:xfrm>
        </p:grpSpPr>
        <p:pic>
          <p:nvPicPr>
            <p:cNvPr id="83" name="Picture 11" descr="C:\Users\Jitka\AppData\Local\Microsoft\Windows\Temporary Internet Files\Content.IE5\AR71MN3K\MC900436145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1560" y="2204864"/>
              <a:ext cx="1854200" cy="12319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4" name="TextovéPole 83"/>
            <p:cNvSpPr txBox="1"/>
            <p:nvPr/>
          </p:nvSpPr>
          <p:spPr>
            <a:xfrm>
              <a:off x="1403648" y="2820814"/>
              <a:ext cx="50405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/>
                <a:t>L</a:t>
              </a:r>
              <a:endParaRPr lang="cs-CZ" sz="4000" dirty="0"/>
            </a:p>
          </p:txBody>
        </p:sp>
      </p:grpSp>
      <p:grpSp>
        <p:nvGrpSpPr>
          <p:cNvPr id="85" name="Skupina 84"/>
          <p:cNvGrpSpPr/>
          <p:nvPr/>
        </p:nvGrpSpPr>
        <p:grpSpPr>
          <a:xfrm>
            <a:off x="6913461" y="2158896"/>
            <a:ext cx="1854200" cy="1464149"/>
            <a:chOff x="5914359" y="2941797"/>
            <a:chExt cx="1854200" cy="1464149"/>
          </a:xfrm>
        </p:grpSpPr>
        <p:pic>
          <p:nvPicPr>
            <p:cNvPr id="86" name="Picture 11" descr="C:\Users\Jitka\AppData\Local\Microsoft\Windows\Temporary Internet Files\Content.IE5\AR71MN3K\MC900436145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14359" y="2941797"/>
              <a:ext cx="1854200" cy="12319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7" name="TextovéPole 86"/>
            <p:cNvSpPr txBox="1"/>
            <p:nvPr/>
          </p:nvSpPr>
          <p:spPr>
            <a:xfrm>
              <a:off x="6597077" y="3698060"/>
              <a:ext cx="50405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/>
                <a:t>M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11123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camera.wav"/>
          </p:stSnd>
        </p:sndAc>
      </p:transition>
    </mc:Choice>
    <mc:Fallback xmlns="">
      <p:transition spd="slow">
        <p:circle/>
        <p:sndAc>
          <p:stSnd>
            <p:snd r:embed="rId5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Jitka\AppData\Local\Microsoft\Windows\Temporary Internet Files\Content.IE5\CWPXEW0W\MC900436043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1429" y="-171400"/>
            <a:ext cx="3937162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3779911" y="4293097"/>
            <a:ext cx="4824537" cy="2564904"/>
          </a:xfrm>
          <a:prstGeom prst="wedgeEllipseCallout">
            <a:avLst>
              <a:gd name="adj1" fmla="val -31648"/>
              <a:gd name="adj2" fmla="val -11966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Zkusíme něco!</a:t>
            </a:r>
            <a:endParaRPr lang="cs-CZ" dirty="0"/>
          </a:p>
        </p:txBody>
      </p:sp>
      <p:sp>
        <p:nvSpPr>
          <p:cNvPr id="4" name="Oválný popisek 3"/>
          <p:cNvSpPr/>
          <p:nvPr/>
        </p:nvSpPr>
        <p:spPr>
          <a:xfrm>
            <a:off x="-416913" y="3933056"/>
            <a:ext cx="4824537" cy="2564904"/>
          </a:xfrm>
          <a:prstGeom prst="wedgeEllipseCallout">
            <a:avLst>
              <a:gd name="adj1" fmla="val 39626"/>
              <a:gd name="adj2" fmla="val -10510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Já už to umím, buď klidná!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525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camera.wav"/>
          </p:stSnd>
        </p:sndAc>
      </p:transition>
    </mc:Choice>
    <mc:Fallback xmlns="">
      <p:transition spd="slow">
        <p:circle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Jitka\AppData\Local\Microsoft\Windows\Temporary Internet Files\Content.IE5\CWPXEW0W\MC900436043[1].wmf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799" t="10528" r="5594"/>
          <a:stretch/>
        </p:blipFill>
        <p:spPr bwMode="auto">
          <a:xfrm>
            <a:off x="7308304" y="32388"/>
            <a:ext cx="1313646" cy="2834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71600" y="764704"/>
            <a:ext cx="1850186" cy="69865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s</a:t>
            </a:r>
            <a:r>
              <a:rPr lang="cs-CZ" sz="3200" dirty="0" smtClean="0"/>
              <a:t>traš-</a:t>
            </a:r>
            <a:r>
              <a:rPr lang="cs-CZ" sz="3200" dirty="0" err="1" smtClean="0"/>
              <a:t>dlo</a:t>
            </a:r>
            <a:endParaRPr lang="cs-CZ" sz="3200" dirty="0" smtClean="0"/>
          </a:p>
          <a:p>
            <a:r>
              <a:rPr lang="cs-CZ" sz="3200" dirty="0"/>
              <a:t>ž</a:t>
            </a:r>
            <a:r>
              <a:rPr lang="cs-CZ" sz="3200" dirty="0" smtClean="0"/>
              <a:t>-</a:t>
            </a:r>
            <a:r>
              <a:rPr lang="cs-CZ" sz="3200" dirty="0" err="1" smtClean="0"/>
              <a:t>vot</a:t>
            </a:r>
            <a:endParaRPr lang="cs-CZ" sz="3200" dirty="0" smtClean="0"/>
          </a:p>
          <a:p>
            <a:r>
              <a:rPr lang="cs-CZ" sz="3200" dirty="0" err="1" smtClean="0"/>
              <a:t>hrn-ček</a:t>
            </a:r>
            <a:endParaRPr lang="cs-CZ" sz="3200" dirty="0" smtClean="0"/>
          </a:p>
          <a:p>
            <a:r>
              <a:rPr lang="cs-CZ" sz="3200" dirty="0" err="1" smtClean="0"/>
              <a:t>pomn-ček</a:t>
            </a:r>
            <a:endParaRPr lang="cs-CZ" sz="3200" dirty="0" smtClean="0"/>
          </a:p>
          <a:p>
            <a:r>
              <a:rPr lang="cs-CZ" sz="3200" dirty="0"/>
              <a:t>d</a:t>
            </a:r>
            <a:r>
              <a:rPr lang="cs-CZ" sz="3200" dirty="0" smtClean="0"/>
              <a:t>-lna</a:t>
            </a:r>
            <a:endParaRPr lang="cs-CZ" sz="3200" dirty="0" smtClean="0"/>
          </a:p>
          <a:p>
            <a:r>
              <a:rPr lang="cs-CZ" sz="3200" dirty="0" err="1" smtClean="0"/>
              <a:t>nádraž</a:t>
            </a:r>
            <a:r>
              <a:rPr lang="cs-CZ" sz="3200" dirty="0" smtClean="0"/>
              <a:t>-</a:t>
            </a:r>
          </a:p>
          <a:p>
            <a:r>
              <a:rPr lang="cs-CZ" sz="3200" dirty="0"/>
              <a:t>ž</a:t>
            </a:r>
            <a:r>
              <a:rPr lang="cs-CZ" sz="3200" dirty="0" smtClean="0"/>
              <a:t>-</a:t>
            </a:r>
            <a:r>
              <a:rPr lang="cs-CZ" sz="3200" dirty="0" err="1" smtClean="0"/>
              <a:t>něnka</a:t>
            </a:r>
            <a:endParaRPr lang="cs-CZ" sz="3200" dirty="0" smtClean="0"/>
          </a:p>
          <a:p>
            <a:r>
              <a:rPr lang="cs-CZ" sz="3200" dirty="0"/>
              <a:t>ž</a:t>
            </a:r>
            <a:r>
              <a:rPr lang="cs-CZ" sz="3200" dirty="0" smtClean="0"/>
              <a:t>-žala</a:t>
            </a:r>
            <a:endParaRPr lang="cs-CZ" sz="3200" dirty="0" smtClean="0"/>
          </a:p>
          <a:p>
            <a:r>
              <a:rPr lang="cs-CZ" sz="3200" dirty="0" err="1"/>
              <a:t>p</a:t>
            </a:r>
            <a:r>
              <a:rPr lang="cs-CZ" sz="3200" dirty="0" err="1" smtClean="0"/>
              <a:t>oč-tač</a:t>
            </a:r>
            <a:endParaRPr lang="cs-CZ" sz="3200" dirty="0" smtClean="0"/>
          </a:p>
          <a:p>
            <a:r>
              <a:rPr lang="cs-CZ" sz="3200" dirty="0"/>
              <a:t>r</a:t>
            </a:r>
            <a:r>
              <a:rPr lang="cs-CZ" sz="3200" dirty="0" smtClean="0"/>
              <a:t>od-</a:t>
            </a:r>
            <a:r>
              <a:rPr lang="cs-CZ" sz="3200" dirty="0" err="1" smtClean="0"/>
              <a:t>če</a:t>
            </a:r>
            <a:endParaRPr lang="cs-CZ" sz="3200" dirty="0" smtClean="0"/>
          </a:p>
          <a:p>
            <a:r>
              <a:rPr lang="cs-CZ" sz="3200" dirty="0" err="1"/>
              <a:t>t</a:t>
            </a:r>
            <a:r>
              <a:rPr lang="cs-CZ" sz="3200" dirty="0" err="1" smtClean="0"/>
              <a:t>at-nek</a:t>
            </a:r>
            <a:endParaRPr lang="cs-CZ" sz="3200" dirty="0" smtClean="0"/>
          </a:p>
          <a:p>
            <a:r>
              <a:rPr lang="cs-CZ" sz="3200" dirty="0"/>
              <a:t>t</a:t>
            </a:r>
            <a:r>
              <a:rPr lang="cs-CZ" sz="3200" dirty="0" smtClean="0"/>
              <a:t>-</a:t>
            </a:r>
            <a:r>
              <a:rPr lang="cs-CZ" sz="3200" dirty="0" err="1" smtClean="0"/>
              <a:t>cho</a:t>
            </a:r>
            <a:endParaRPr lang="cs-CZ" sz="3200" dirty="0" smtClean="0"/>
          </a:p>
          <a:p>
            <a:endParaRPr lang="cs-CZ" sz="3200" dirty="0"/>
          </a:p>
          <a:p>
            <a:endParaRPr lang="cs-CZ" sz="32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3275856" y="733418"/>
            <a:ext cx="1761636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b</a:t>
            </a:r>
            <a:r>
              <a:rPr lang="cs-CZ" sz="3200" dirty="0" smtClean="0"/>
              <a:t>ot-</a:t>
            </a:r>
          </a:p>
          <a:p>
            <a:r>
              <a:rPr lang="cs-CZ" sz="3200" dirty="0" err="1"/>
              <a:t>h</a:t>
            </a:r>
            <a:r>
              <a:rPr lang="cs-CZ" sz="3200" dirty="0" err="1" smtClean="0"/>
              <a:t>ranolk</a:t>
            </a:r>
            <a:r>
              <a:rPr lang="cs-CZ" sz="3200" dirty="0" smtClean="0"/>
              <a:t>-</a:t>
            </a:r>
          </a:p>
          <a:p>
            <a:r>
              <a:rPr lang="cs-CZ" sz="3200" dirty="0"/>
              <a:t>n</a:t>
            </a:r>
            <a:r>
              <a:rPr lang="cs-CZ" sz="3200" dirty="0" smtClean="0"/>
              <a:t>ot-</a:t>
            </a:r>
          </a:p>
          <a:p>
            <a:r>
              <a:rPr lang="cs-CZ" sz="3200" dirty="0"/>
              <a:t>k</a:t>
            </a:r>
            <a:r>
              <a:rPr lang="cs-CZ" sz="3200" dirty="0" smtClean="0"/>
              <a:t>-tara</a:t>
            </a:r>
          </a:p>
          <a:p>
            <a:r>
              <a:rPr lang="cs-CZ" sz="3200" dirty="0" err="1"/>
              <a:t>s</a:t>
            </a:r>
            <a:r>
              <a:rPr lang="cs-CZ" sz="3200" dirty="0" err="1" smtClean="0"/>
              <a:t>ušenk</a:t>
            </a:r>
            <a:r>
              <a:rPr lang="cs-CZ" sz="3200" dirty="0" smtClean="0"/>
              <a:t>-</a:t>
            </a:r>
          </a:p>
          <a:p>
            <a:r>
              <a:rPr lang="cs-CZ" sz="3200" dirty="0"/>
              <a:t>r</a:t>
            </a:r>
            <a:r>
              <a:rPr lang="cs-CZ" sz="3200" dirty="0" smtClean="0"/>
              <a:t>-ba</a:t>
            </a:r>
          </a:p>
          <a:p>
            <a:r>
              <a:rPr lang="cs-CZ" sz="3200" dirty="0"/>
              <a:t>k</a:t>
            </a:r>
            <a:r>
              <a:rPr lang="cs-CZ" sz="3200" dirty="0" smtClean="0"/>
              <a:t>lád-</a:t>
            </a:r>
          </a:p>
          <a:p>
            <a:r>
              <a:rPr lang="cs-CZ" sz="3200" dirty="0" smtClean="0"/>
              <a:t>r-</a:t>
            </a:r>
            <a:r>
              <a:rPr lang="cs-CZ" sz="3200" dirty="0" err="1" smtClean="0"/>
              <a:t>bíz</a:t>
            </a:r>
            <a:endParaRPr lang="cs-CZ" sz="3200" dirty="0" smtClean="0"/>
          </a:p>
          <a:p>
            <a:r>
              <a:rPr lang="cs-CZ" sz="3200" dirty="0"/>
              <a:t>b</a:t>
            </a:r>
            <a:r>
              <a:rPr lang="cs-CZ" sz="3200" dirty="0" smtClean="0"/>
              <a:t>rambor-</a:t>
            </a:r>
          </a:p>
          <a:p>
            <a:r>
              <a:rPr lang="cs-CZ" sz="3200" dirty="0" smtClean="0"/>
              <a:t>zvon-</a:t>
            </a:r>
          </a:p>
          <a:p>
            <a:r>
              <a:rPr lang="cs-CZ" sz="3200" dirty="0" smtClean="0"/>
              <a:t>ch</a:t>
            </a:r>
            <a:r>
              <a:rPr lang="cs-CZ" sz="3200" dirty="0" smtClean="0"/>
              <a:t>-ba</a:t>
            </a:r>
            <a:endParaRPr lang="cs-CZ" sz="3200" dirty="0" smtClean="0"/>
          </a:p>
          <a:p>
            <a:r>
              <a:rPr lang="cs-CZ" sz="3200" dirty="0" smtClean="0"/>
              <a:t>ch</a:t>
            </a:r>
            <a:r>
              <a:rPr lang="cs-CZ" sz="3200" dirty="0" smtClean="0"/>
              <a:t>-</a:t>
            </a:r>
            <a:r>
              <a:rPr lang="cs-CZ" sz="3200" dirty="0" err="1" smtClean="0"/>
              <a:t>trost</a:t>
            </a:r>
            <a:endParaRPr lang="cs-CZ" sz="3200" dirty="0" smtClean="0"/>
          </a:p>
        </p:txBody>
      </p:sp>
      <p:sp>
        <p:nvSpPr>
          <p:cNvPr id="5" name="Oválný popisek 4"/>
          <p:cNvSpPr/>
          <p:nvPr/>
        </p:nvSpPr>
        <p:spPr>
          <a:xfrm>
            <a:off x="4355976" y="0"/>
            <a:ext cx="2736304" cy="1268759"/>
          </a:xfrm>
          <a:prstGeom prst="wedgeEllipseCallout">
            <a:avLst>
              <a:gd name="adj1" fmla="val 75474"/>
              <a:gd name="adj2" fmla="val -509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Doplň správné i, y, í, ý:</a:t>
            </a:r>
            <a:endParaRPr lang="cs-CZ" dirty="0"/>
          </a:p>
        </p:txBody>
      </p:sp>
      <p:pic>
        <p:nvPicPr>
          <p:cNvPr id="6" name="Picture 10" descr="C:\Users\Jitka\AppData\Local\Microsoft\Windows\Temporary Internet Files\Content.IE5\CWPXEW0W\MC9004137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388" y="32388"/>
            <a:ext cx="1323416" cy="967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330644" y="834462"/>
            <a:ext cx="1744388" cy="6494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z</a:t>
            </a:r>
            <a:r>
              <a:rPr lang="cs-CZ" sz="3200" dirty="0" smtClean="0"/>
              <a:t>ázrak_</a:t>
            </a:r>
          </a:p>
          <a:p>
            <a:r>
              <a:rPr lang="cs-CZ" sz="3200" dirty="0" smtClean="0"/>
              <a:t>hod-n-</a:t>
            </a:r>
          </a:p>
          <a:p>
            <a:r>
              <a:rPr lang="cs-CZ" sz="3200" dirty="0"/>
              <a:t>t</a:t>
            </a:r>
            <a:r>
              <a:rPr lang="cs-CZ" sz="3200" dirty="0" smtClean="0"/>
              <a:t>-den</a:t>
            </a:r>
          </a:p>
          <a:p>
            <a:r>
              <a:rPr lang="cs-CZ" sz="3200" dirty="0"/>
              <a:t>c</a:t>
            </a:r>
            <a:r>
              <a:rPr lang="cs-CZ" sz="3200" dirty="0" smtClean="0"/>
              <a:t>est-</a:t>
            </a:r>
            <a:r>
              <a:rPr lang="cs-CZ" sz="3200" dirty="0" err="1" smtClean="0"/>
              <a:t>čka</a:t>
            </a:r>
            <a:endParaRPr lang="cs-CZ" sz="3200" dirty="0" smtClean="0"/>
          </a:p>
          <a:p>
            <a:r>
              <a:rPr lang="cs-CZ" sz="3200" dirty="0" smtClean="0"/>
              <a:t>j-</a:t>
            </a:r>
            <a:r>
              <a:rPr lang="cs-CZ" sz="3200" dirty="0" err="1" smtClean="0"/>
              <a:t>trnice</a:t>
            </a:r>
            <a:endParaRPr lang="cs-CZ" sz="3200" dirty="0" smtClean="0"/>
          </a:p>
          <a:p>
            <a:r>
              <a:rPr lang="cs-CZ" sz="3200" dirty="0" smtClean="0"/>
              <a:t>Mart-</a:t>
            </a:r>
            <a:r>
              <a:rPr lang="cs-CZ" sz="3200" dirty="0" err="1" smtClean="0"/>
              <a:t>nek</a:t>
            </a:r>
            <a:endParaRPr lang="cs-CZ" sz="3200" dirty="0" smtClean="0"/>
          </a:p>
          <a:p>
            <a:r>
              <a:rPr lang="cs-CZ" sz="3200" dirty="0" err="1" smtClean="0"/>
              <a:t>Žož</a:t>
            </a:r>
            <a:r>
              <a:rPr lang="cs-CZ" sz="3200" dirty="0" smtClean="0"/>
              <a:t>-</a:t>
            </a:r>
          </a:p>
          <a:p>
            <a:r>
              <a:rPr lang="cs-CZ" sz="3200" dirty="0" smtClean="0"/>
              <a:t>brzd-</a:t>
            </a:r>
          </a:p>
          <a:p>
            <a:r>
              <a:rPr lang="cs-CZ" sz="3200" dirty="0" smtClean="0"/>
              <a:t>pan-</a:t>
            </a:r>
          </a:p>
          <a:p>
            <a:r>
              <a:rPr lang="cs-CZ" sz="3200" dirty="0"/>
              <a:t>b</a:t>
            </a:r>
            <a:r>
              <a:rPr lang="cs-CZ" sz="3200" dirty="0" smtClean="0"/>
              <a:t>r-</a:t>
            </a:r>
            <a:r>
              <a:rPr lang="cs-CZ" sz="3200" dirty="0" err="1" smtClean="0"/>
              <a:t>le</a:t>
            </a:r>
            <a:endParaRPr lang="cs-CZ" sz="3200" dirty="0" smtClean="0"/>
          </a:p>
          <a:p>
            <a:r>
              <a:rPr lang="cs-CZ" sz="3200" dirty="0" smtClean="0"/>
              <a:t>d</a:t>
            </a:r>
            <a:r>
              <a:rPr lang="cs-CZ" sz="3200" dirty="0" smtClean="0"/>
              <a:t>-</a:t>
            </a:r>
            <a:r>
              <a:rPr lang="cs-CZ" sz="3200" dirty="0" err="1" smtClean="0"/>
              <a:t>vák</a:t>
            </a:r>
            <a:endParaRPr lang="cs-CZ" sz="3200" dirty="0" smtClean="0"/>
          </a:p>
          <a:p>
            <a:r>
              <a:rPr lang="cs-CZ" sz="3200" dirty="0"/>
              <a:t>š</a:t>
            </a:r>
            <a:r>
              <a:rPr lang="cs-CZ" sz="3200" dirty="0" smtClean="0"/>
              <a:t>paget-</a:t>
            </a:r>
            <a:endParaRPr lang="cs-CZ" sz="3200" dirty="0" smtClean="0"/>
          </a:p>
          <a:p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val="1741077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camera.wav"/>
          </p:stSnd>
        </p:sndAc>
      </p:transition>
    </mc:Choice>
    <mc:Fallback xmlns="">
      <p:transition spd="slow">
        <p:circle/>
        <p:sndAc>
          <p:stSnd>
            <p:snd r:embed="rId5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 animBg="1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C:\Users\Jitka\AppData\Local\Microsoft\Windows\Temporary Internet Files\Content.IE5\VU1GYBHR\MC9002331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537250"/>
            <a:ext cx="4248472" cy="5275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179512" y="2540450"/>
            <a:ext cx="2736304" cy="1268759"/>
          </a:xfrm>
          <a:prstGeom prst="wedgeEllipseCallout">
            <a:avLst>
              <a:gd name="adj1" fmla="val 82063"/>
              <a:gd name="adj2" fmla="val -731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Dáme si malou pauzu?</a:t>
            </a:r>
            <a:endParaRPr lang="cs-CZ" dirty="0"/>
          </a:p>
        </p:txBody>
      </p:sp>
      <p:sp>
        <p:nvSpPr>
          <p:cNvPr id="5" name="Oválný popisek 4"/>
          <p:cNvSpPr/>
          <p:nvPr/>
        </p:nvSpPr>
        <p:spPr>
          <a:xfrm>
            <a:off x="6224773" y="4076673"/>
            <a:ext cx="2736304" cy="1268759"/>
          </a:xfrm>
          <a:prstGeom prst="wedgeEllipseCallout">
            <a:avLst>
              <a:gd name="adj1" fmla="val -92555"/>
              <a:gd name="adj2" fmla="val -19288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Rád bych chvíli na počítač.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8777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camera.wav"/>
          </p:stSnd>
        </p:sndAc>
      </p:transition>
    </mc:Choice>
    <mc:Fallback xmlns="">
      <p:transition spd="slow">
        <p:circle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Jitka\AppData\Local\Microsoft\Windows\Temporary Internet Files\Content.IE5\6LOBZKJE\MC9004330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11560" y="672196"/>
            <a:ext cx="2385213" cy="2385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Jitka\AppData\Local\Microsoft\Windows\Temporary Internet Files\Content.IE5\AR71MN3K\MC9002803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5199" y="2924944"/>
            <a:ext cx="2536949" cy="3085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2555776" y="6009988"/>
            <a:ext cx="3312368" cy="636605"/>
          </a:xfrm>
          <a:prstGeom prst="wedgeEllipseCallout">
            <a:avLst>
              <a:gd name="adj1" fmla="val 48584"/>
              <a:gd name="adj2" fmla="val -23739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 to rozumné?</a:t>
            </a:r>
            <a:endParaRPr lang="cs-CZ" dirty="0"/>
          </a:p>
        </p:txBody>
      </p:sp>
      <p:pic>
        <p:nvPicPr>
          <p:cNvPr id="7" name="Picture 10" descr="C:\Users\Jitka\AppData\Local\Microsoft\Windows\Temporary Internet Files\Content.IE5\CWPXEW0W\MC9004137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0164" y="672196"/>
            <a:ext cx="2291450" cy="1675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álný popisek 8"/>
          <p:cNvSpPr/>
          <p:nvPr/>
        </p:nvSpPr>
        <p:spPr>
          <a:xfrm>
            <a:off x="147982" y="2347844"/>
            <a:ext cx="3312368" cy="636605"/>
          </a:xfrm>
          <a:prstGeom prst="wedgeEllipseCallout">
            <a:avLst>
              <a:gd name="adj1" fmla="val -14792"/>
              <a:gd name="adj2" fmla="val -15849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Húúúúúúúúúúúúúú</a:t>
            </a:r>
            <a:r>
              <a:rPr lang="cs-CZ" dirty="0" smtClean="0"/>
              <a:t>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497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camera.wav"/>
          </p:stSnd>
        </p:sndAc>
      </p:transition>
    </mc:Choice>
    <mc:Fallback xmlns="">
      <p:transition spd="slow">
        <p:circle/>
        <p:sndAc>
          <p:stSnd>
            <p:snd r:embed="rId6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84 -0.04972 C -0.01632 -0.06522 -0.01355 -0.06175 -0.00382 -0.07031 C 0.00225 -0.07586 0.00607 -0.08118 0.01302 -0.08349 C 0.02135 -0.09505 0.0335 -0.10014 0.04253 -0.1117 C 0.04739 -0.11795 0.05277 -0.1235 0.05816 -0.12859 C 0.06927 -0.13899 0.05885 -0.12627 0.06788 -0.13599 C 0.07257 -0.14154 0.07725 -0.14639 0.08316 -0.14917 C 0.08923 -0.15703 0.09218 -0.15981 0.10034 -0.16235 C 0.10781 -0.16883 0.11267 -0.17276 0.12135 -0.17553 C 0.16145 -0.17206 0.12986 -0.1797 0.14826 -0.1642 C 0.15121 -0.14292 0.15191 -0.142 0.14826 -0.108 C 0.14757 -0.10245 0.14461 -0.09783 0.14236 -0.09297 C 0.13767 -0.08118 0.12986 -0.07123 0.12569 -0.05921 C 0.12291 -0.05227 0.11892 -0.04348 0.11441 -0.03862 C 0.10538 -0.02914 0.09618 -0.02452 0.08628 -0.01781 C 0.07639 -0.0111 0.06944 -0.00278 0.05816 0.00092 C 0.04982 0.00809 0.0401 0.01202 0.03125 0.01781 C 0.02378 0.02266 0.01857 0.02659 0.01024 0.02891 C 0.00416 0.03746 0.01111 0.02914 -0.00243 0.03654 C -0.01511 0.04348 -0.02639 0.05411 -0.03907 0.06082 C -0.0441 0.07146 -0.03889 0.0629 -0.04896 0.0703 C -0.05452 0.07447 -0.05695 0.08071 -0.06302 0.08349 C -0.06684 0.09135 -0.07153 0.09667 -0.07709 0.10222 C -0.0816 0.11725 -0.07813 0.10916 -0.08976 0.12465 L -0.08976 0.12488 C -0.09271 0.13066 -0.09445 0.13691 -0.09688 0.14315 C -0.09775 0.14847 -0.10105 0.1531 -0.10105 0.15842 C -0.10174 0.20097 -0.10816 0.26156 -0.07014 0.27844 C -0.05782 0.28954 -0.03907 0.28862 -0.025 0.29163 C -0.0125 0.29047 0.00034 0.28954 0.01302 0.28793 C 0.01441 0.28769 0.01614 0.28746 0.01718 0.28608 C 0.01823 0.28469 0.01753 0.28191 0.01857 0.28053 C 0.02083 0.27752 0.02899 0.27474 0.03125 0.27289 C 0.04878 0.25856 0.03611 0.26364 0.04826 0.25971 C 0.05972 0.25208 0.06805 0.23913 0.07916 0.23173 C 0.08333 0.22525 0.08993 0.22271 0.09479 0.2167 C 0.11128 0.19634 0.1 0.20675 0.11024 0.19796 C 0.11423 0.18987 0.1184 0.1827 0.1243 0.17715 C 0.12934 0.1672 0.13489 0.15888 0.13958 0.14917 C 0.14253 0.13691 0.14878 0.12905 0.15225 0.11725 C 0.15573 0.10661 0.15711 0.09644 0.16215 0.08719 C 0.1651 0.07724 0.16632 0.06452 0.17204 0.05712 C 0.17586 0.03793 0.18073 0.01549 0.18906 -0.00093 C 0.18958 -0.00347 0.18975 -0.00601 0.19045 -0.00856 C 0.19114 -0.0111 0.19253 -0.01342 0.19323 -0.01596 C 0.20017 -0.0451 0.19375 -0.03099 0.20034 -0.04417 C 0.20486 -0.06268 0.20121 -0.05689 0.20746 -0.06476 C 0.20989 -0.07447 0.21302 -0.08349 0.21579 -0.09297 C 0.2184 -0.10153 0.21909 -0.10962 0.22291 -0.11725 C 0.22465 -0.12489 0.22795 -0.13044 0.22986 -0.13807 C 0.23246 -0.14848 0.23229 -0.15865 0.23698 -0.1679 C 0.23941 -0.17785 0.24461 -0.19427 0.24965 -0.20167 C 0.25329 -0.20768 0.25902 -0.21184 0.26232 -0.21855 C 0.26614 -0.22664 0.26996 -0.23127 0.27604 -0.23543 C 0.28593 -0.24885 0.30052 -0.25046 0.31267 -0.25625 C 0.35382 -0.25278 0.32361 -0.25694 0.34253 -0.24861 C 0.34826 -0.24121 0.3427 -0.24931 0.34826 -0.23751 C 0.35 -0.23289 0.35486 -0.22433 0.35486 -0.2241 C 0.35538 -0.22248 0.35538 -0.22017 0.35659 -0.21855 C 0.35729 -0.21693 0.35885 -0.21647 0.35954 -0.21485 C 0.36545 -0.19982 0.35659 -0.21346 0.36371 -0.20352 C 0.36527 -0.19357 0.36788 -0.18525 0.37048 -0.17553 C 0.36996 -0.14431 0.37031 -0.11286 0.36892 -0.08164 C 0.36875 -0.07886 0.36475 -0.071 0.36371 -0.06846 C 0.35885 -0.05666 0.35746 -0.04441 0.35208 -0.03284 C 0.34965 -0.01989 0.34288 -0.0111 0.33836 0.00092 C 0.33559 0.00763 0.3335 0.01272 0.32951 0.01781 C 0.32795 0.02312 0.32465 0.02752 0.32291 0.03284 C 0.32152 0.037 0.32118 0.04163 0.32014 0.04602 C 0.3184 0.05296 0.31684 0.06013 0.31406 0.0666 C 0.31215 0.07169 0.30954 0.07632 0.30885 0.08164 C 0.30833 0.08418 0.3085 0.08695 0.30746 0.08904 C 0.30503 0.09459 0.29635 0.10569 0.29288 0.10962 C 0.28732 0.11609 0.28559 0.12488 0.27777 0.12812 C 0.27448 0.13413 0.2585 0.15448 0.25208 0.15842 C 0.24843 0.16374 0.23923 0.17345 0.23559 0.18108 C 0.22986 0.19311 0.22413 0.2049 0.21857 0.2167 C 0.21527 0.22363 0.21024 0.23011 0.20746 0.23728 C 0.1993 0.25879 0.20468 0.24977 0.19895 0.26364 C 0.19461 0.27428 0.18958 0.28492 0.18489 0.29533 C 0.18177 0.3129 0.17534 0.32493 0.17204 0.34412 C 0.17222 0.34852 0.1743 0.41512 0.17777 0.43432 C 0.17829 0.43732 0.18298 0.44311 0.18489 0.44565 C 0.22014 0.44426 0.23385 0.46045 0.24965 0.43247 C 0.25208 0.4172 0.25746 0.4024 0.26093 0.38737 C 0.26441 0.37211 0.26632 0.35708 0.27083 0.34227 C 0.27343 0.29833 0.28264 0.2567 0.29583 0.2167 C 0.30104 0.20236 0.30312 0.18917 0.31128 0.17715 C 0.31406 0.16235 0.31041 0.17738 0.31857 0.16027 C 0.32934 0.13598 0.31493 0.1642 0.32291 0.14315 C 0.32621 0.13413 0.33125 0.12743 0.33524 0.1191 C 0.34392 0.10152 0.34652 0.08025 0.35486 0.0629 C 0.35833 0.05018 0.36545 0.03816 0.3677 0.02521 C 0.36927 0.01596 0.3677 0.01966 0.37187 0.01411 C 0.38003 -0.01804 0.40416 -0.04695 0.42673 -0.05921 C 0.44027 -0.05805 0.45347 -0.05967 0.46632 -0.05551 C 0.46961 -0.05435 0.47014 -0.04787 0.47204 -0.04417 C 0.47569 -0.0377 0.47847 -0.02984 0.48194 -0.02359 C 0.48316 -0.02128 0.48507 -0.02012 0.48611 -0.01781 C 0.49149 -0.00648 0.49739 0.00786 0.50173 0.01966 C 0.50399 0.02613 0.50833 0.03145 0.51007 0.03839 C 0.51059 0.04024 0.51145 0.04394 0.51145 0.04417 " pathEditMode="relative" rAng="0" ptsTypes="fffffffffffffffffffffffFffffffffffffffffff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257" y="151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7778E-6 -4.94912E-6 C -0.03454 0.02498 -0.00624 0.00902 -0.06614 0.01665 C -0.06909 0.01711 -0.07447 0.02035 -0.07447 0.02035 C -0.08263 0.02775 -0.09027 0.03145 -0.09982 0.03377 C -0.10398 0.03885 -0.10832 0.04093 -0.11266 0.0451 C -0.11961 0.05227 -0.12516 0.06105 -0.13228 0.06753 C -0.13593 0.07493 -0.13923 0.08372 -0.14357 0.09019 C -0.1453 0.09968 -0.14825 0.10893 -0.15051 0.11818 C -0.14999 0.13506 -0.15034 0.15171 -0.14912 0.16859 C -0.14878 0.17276 -0.14687 0.17599 -0.14635 0.18016 C -0.14496 0.18918 -0.14565 0.18941 -0.14218 0.19704 C -0.14062 0.20074 -0.13645 0.20814 -0.13645 0.20814 C -0.13385 0.2197 -0.13159 0.23011 -0.1269 0.24029 C -0.12447 0.25069 -0.12256 0.25671 -0.11683 0.26457 C -0.11423 0.27544 -0.11735 0.26457 -0.1111 0.27775 C -0.10728 0.28608 -0.10537 0.29533 -0.10121 0.30389 C -0.09878 0.31684 -0.09582 0.32956 -0.09166 0.34135 C -0.08819 0.36425 -0.08124 0.41674 -0.09565 0.42969 C -0.10312 0.4445 -0.12013 0.4445 -0.13228 0.44658 C -0.14218 0.44565 -0.1519 0.44565 -0.1618 0.44473 C -0.17447 0.44334 -0.18402 0.429 -0.19565 0.42414 C -0.20103 0.41166 -0.20815 0.40426 -0.21405 0.39223 C -0.21683 0.38668 -0.21961 0.3809 -0.22239 0.37535 C -0.22325 0.3735 -0.22516 0.36933 -0.22516 0.36933 C -0.22777 0.35708 -0.23298 0.3469 -0.23506 0.33395 C -0.23975 0.30412 -0.23732 0.26018 -0.25763 0.24029 C -0.25815 0.23844 -0.25798 0.23589 -0.25902 0.23427 C -0.26145 0.23127 -0.26753 0.22687 -0.26753 0.22687 C -0.32291 0.23011 -0.29027 0.22086 -0.30971 0.23797 C -0.31579 0.25093 -0.31753 0.26665 -0.31961 0.28145 C -0.31874 0.31707 -0.31874 0.35245 -0.31683 0.3883 C -0.31596 0.40287 -0.30919 0.4371 -0.30694 0.45213 C -0.3078 0.47895 -0.30798 0.50601 -0.30971 0.53284 C -0.30989 0.53538 -0.3118 0.5377 -0.31249 0.54047 C -0.31388 0.54602 -0.31319 0.5525 -0.31562 0.55735 C -0.33645 0.59921 -0.36614 0.60106 -0.40121 0.60615 C -0.41492 0.6043 -0.41961 0.60338 -0.43089 0.59852 C -0.43228 0.59667 -0.4335 0.59459 -0.43506 0.59297 C -0.43732 0.59066 -0.4401 0.58927 -0.44218 0.58719 C -0.44339 0.58557 -0.44374 0.58279 -0.44496 0.58164 C -0.44704 0.57909 -0.44964 0.57794 -0.45207 0.57609 C -0.467 0.54741 -0.48385 0.52174 -0.49148 0.48774 C -0.4927 0.46785 -0.4986 0.43871 -0.49148 0.42021 C -0.48141 0.39385 -0.45468 0.37835 -0.43645 0.36401 C -0.42395 0.35407 -0.41284 0.33858 -0.39843 0.33395 C -0.39235 0.32979 -0.39044 0.32493 -0.38437 0.32077 C -0.36996 0.29533 -0.38888 0.32701 -0.37586 0.30967 C -0.37464 0.30805 -0.3743 0.3055 -0.37308 0.30389 C -0.36648 0.2951 -0.35971 0.28723 -0.35346 0.27775 C -0.34148 0.25948 -0.33593 0.23682 -0.32812 0.21577 C -0.32707 0.20722 -0.32447 0.20305 -0.32239 0.19519 C -0.32048 0.17646 -0.31666 0.15634 -0.31128 0.13899 C -0.30902 0.12188 -0.30676 0.10777 -0.30555 0.09019 C -0.30676 0.00879 -0.29374 -0.00208 -0.31839 -0.04695 C -0.32013 -0.05851 -0.32239 -0.06244 -0.32968 -0.06938 C -0.33645 -0.08511 -0.34374 -0.09759 -0.35346 -0.11055 C -0.35694 -0.11517 -0.35937 -0.12142 -0.36319 -0.12558 C -0.36527 -0.12766 -0.36805 -0.12766 -0.3703 -0.12951 C -0.37291 -0.13159 -0.37534 -0.13413 -0.37742 -0.13691 C -0.37864 -0.13853 -0.37898 -0.14107 -0.3802 -0.14246 C -0.38141 -0.14362 -0.38315 -0.14339 -0.38437 -0.14454 C -0.38836 -0.14801 -0.39131 -0.15333 -0.39565 -0.15564 C -0.40589 -0.16096 -0.41579 -0.16605 -0.42673 -0.16882 C -0.47013 -0.16512 -0.45815 -0.16998 -0.4802 -0.15934 C -0.48523 -0.15449 -0.48784 -0.14894 -0.49287 -0.14454 C -0.49635 -0.13714 -0.50034 -0.12812 -0.50277 -0.12003 C -0.50381 -0.11633 -0.50468 -0.1124 -0.50555 -0.1087 C -0.50607 -0.10685 -0.50694 -0.10315 -0.50694 -0.10315 C -0.50694 -0.10245 -0.50971 -0.02775 -0.50971 0.0037 L -0.50121 0.00185 " pathEditMode="relative" ptsTypes="ffffffffffffffffffffffffffffffffffffffffffffffffffffffffffffffffffffAA">
                                      <p:cBhvr>
                                        <p:cTn id="1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ný popisek 2"/>
          <p:cNvSpPr/>
          <p:nvPr/>
        </p:nvSpPr>
        <p:spPr>
          <a:xfrm>
            <a:off x="6377173" y="4229073"/>
            <a:ext cx="2736304" cy="1268759"/>
          </a:xfrm>
          <a:prstGeom prst="wedgeEllipseCallout">
            <a:avLst>
              <a:gd name="adj1" fmla="val -92555"/>
              <a:gd name="adj2" fmla="val -19288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Tak zas někdy!</a:t>
            </a:r>
            <a:endParaRPr lang="cs-CZ" dirty="0"/>
          </a:p>
        </p:txBody>
      </p:sp>
      <p:pic>
        <p:nvPicPr>
          <p:cNvPr id="4" name="Picture 2" descr="C:\Users\Jitka\AppData\Local\Microsoft\Windows\Temporary Internet Files\Content.IE5\AR71MN3K\MC900280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704489"/>
            <a:ext cx="3816424" cy="4640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1943708" y="5497832"/>
            <a:ext cx="2736304" cy="1268759"/>
          </a:xfrm>
          <a:prstGeom prst="wedgeEllipseCallout">
            <a:avLst>
              <a:gd name="adj1" fmla="val 7697"/>
              <a:gd name="adj2" fmla="val -25683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bacha na strašidla!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6031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camera.wav"/>
          </p:stSnd>
        </p:sndAc>
      </p:transition>
    </mc:Choice>
    <mc:Fallback xmlns="">
      <p:transition spd="slow">
        <p:circle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764704"/>
            <a:ext cx="712879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b="1" dirty="0">
                <a:solidFill>
                  <a:prstClr val="black"/>
                </a:solidFill>
              </a:rPr>
              <a:t>Použité zdroje:</a:t>
            </a:r>
          </a:p>
          <a:p>
            <a:pPr lvl="0"/>
            <a:endParaRPr lang="cs-CZ" sz="3600" dirty="0">
              <a:solidFill>
                <a:prstClr val="black"/>
              </a:solidFill>
            </a:endParaRPr>
          </a:p>
          <a:p>
            <a:pPr lvl="0"/>
            <a:r>
              <a:rPr lang="cs-CZ" sz="3600" dirty="0">
                <a:solidFill>
                  <a:prstClr val="black"/>
                </a:solidFill>
              </a:rPr>
              <a:t>Otevřená galerie Microsoft Office</a:t>
            </a:r>
          </a:p>
          <a:p>
            <a:pPr lvl="0"/>
            <a:r>
              <a:rPr lang="cs-CZ" sz="3600" b="1" u="sng" dirty="0">
                <a:solidFill>
                  <a:prstClr val="black"/>
                </a:solidFill>
                <a:hlinkClick r:id="rId3"/>
              </a:rPr>
              <a:t>www.microsoft.office.com</a:t>
            </a:r>
            <a:endParaRPr lang="cs-CZ" sz="3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0671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camera.wav"/>
          </p:stSnd>
        </p:sndAc>
      </p:transition>
    </mc:Choice>
    <mc:Fallback xmlns="">
      <p:transition spd="slow">
        <p:circle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693</TotalTime>
  <Words>351</Words>
  <Application>Microsoft Office PowerPoint</Application>
  <PresentationFormat>Předvádění na obrazovce (4:3)</PresentationFormat>
  <Paragraphs>156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Jitka</cp:lastModifiedBy>
  <cp:revision>136</cp:revision>
  <dcterms:created xsi:type="dcterms:W3CDTF">2012-03-26T21:10:22Z</dcterms:created>
  <dcterms:modified xsi:type="dcterms:W3CDTF">2012-08-08T10:07:55Z</dcterms:modified>
</cp:coreProperties>
</file>