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FF3300"/>
    <a:srgbClr val="FFFFFF"/>
    <a:srgbClr val="99CC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B370F-7F65-4FC1-B1B2-B4B4493BC74B}" type="datetimeFigureOut">
              <a:rPr lang="cs-CZ" smtClean="0"/>
              <a:pPr/>
              <a:t>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F9E1A8-9001-449A-AE34-547140E0C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498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F9E1A8-9001-449A-AE34-547140E0CE1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45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6CDDE-D8A8-4656-BBA0-283B45F211F0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6C716-4CF7-4591-A22D-1D8F7D5FD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22FA3-AB49-41AA-927B-E5456E3B75D2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88E53-D975-4C90-B7DC-382C029CA1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8C1CA-751C-42A9-BE5B-77CF00A6F1B7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BDEFB-6965-43AA-95FD-CCCCA8EB7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DAFA2-06B4-4A24-9DCD-89F090D1F4F2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B6D4A-2D77-4E13-B688-828106E99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A614D-4D4A-4B68-8CC1-71CD47AC6FA2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7270D-40A6-474C-8D62-8FAB3F76E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BD20E-B28C-4FF2-B91A-EB311A1D0D76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421C2-86A9-4695-8443-86240E9E0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9757E-ACE7-4FA2-A92E-883E51A8B19C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CA4AB-116C-4869-A2F2-153B83E56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C1767-EC73-47F5-96F5-86C6E040AF7F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DC0B2-BFCE-4545-9295-F0B85ACA1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4E07A-93C6-4279-AB18-14FD57AE146F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E6283-6F25-4E27-92BF-945761D80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500E28-420D-49BE-947B-8EEDDBD82838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2C751-1042-4EAD-968C-A3568D350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5C307-9BD1-4FB7-9F1D-32BF3B0673B9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ACD5B-233C-4232-ADDD-93F6DD4B1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32099C-E1FC-44EF-B706-2ABCDE804087}" type="datetimeFigureOut">
              <a:rPr lang="cs-CZ"/>
              <a:pPr>
                <a:defRPr/>
              </a:pPr>
              <a:t>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0747EA-AACF-444A-8D70-D5DF2AA92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r>
              <a:rPr lang="cs-CZ" sz="9600" b="1" dirty="0" smtClean="0"/>
              <a:t>ČLOVĚK</a:t>
            </a:r>
            <a:br>
              <a:rPr lang="cs-CZ" sz="9600" b="1" dirty="0" smtClean="0"/>
            </a:br>
            <a:r>
              <a:rPr lang="cs-CZ" sz="9600" b="1" dirty="0" smtClean="0"/>
              <a:t>SRDCE - PLÍCE</a:t>
            </a:r>
            <a:endParaRPr lang="cs-CZ" sz="96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VY_32_INOVACE_II-C-11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1" y="923236"/>
            <a:ext cx="417646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SRDCE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16016" y="851228"/>
            <a:ext cx="417646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PLÍCE</a:t>
            </a:r>
          </a:p>
        </p:txBody>
      </p:sp>
      <p:pic>
        <p:nvPicPr>
          <p:cNvPr id="2052" name="obrázek 1" descr="C:\Documents and Settings\Milan\Local Settings\Temporary Internet Files\Content.IE5\H4T9THTW\MC9004387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708275"/>
            <a:ext cx="4176713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4" descr="C:\Documents and Settings\Milan\Local Settings\Temporary Internet Files\Content.IE5\HZ8FVW49\MC9004387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1700" y="2708275"/>
            <a:ext cx="4181475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z="7200" b="1" smtClean="0">
                <a:solidFill>
                  <a:srgbClr val="FF0000"/>
                </a:solidFill>
              </a:rPr>
              <a:t>S R D C 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1900237"/>
          </a:xfrm>
        </p:spPr>
        <p:txBody>
          <a:bodyPr/>
          <a:lstStyle/>
          <a:p>
            <a:pPr algn="ctr" eaLnBrk="1" hangingPunct="1">
              <a:buFont typeface="Wingdings" pitchFamily="2" charset="2"/>
              <a:buChar char="ü"/>
            </a:pPr>
            <a:r>
              <a:rPr lang="cs-CZ" dirty="0" smtClean="0"/>
              <a:t>  je mohutný dutý sval</a:t>
            </a:r>
          </a:p>
          <a:p>
            <a:pPr algn="ctr" eaLnBrk="1" hangingPunct="1">
              <a:buFont typeface="Wingdings" pitchFamily="2" charset="2"/>
              <a:buChar char="ü"/>
            </a:pPr>
            <a:r>
              <a:rPr lang="cs-CZ" dirty="0" smtClean="0"/>
              <a:t>  pumpuje krev do celého těla</a:t>
            </a:r>
          </a:p>
          <a:p>
            <a:pPr algn="ctr" eaLnBrk="1" hangingPunct="1">
              <a:buFont typeface="Wingdings" pitchFamily="2" charset="2"/>
              <a:buChar char="ü"/>
            </a:pPr>
            <a:r>
              <a:rPr lang="cs-CZ" dirty="0" smtClean="0"/>
              <a:t>  skládá se ze čtyř částí</a:t>
            </a:r>
          </a:p>
          <a:p>
            <a:pPr algn="ctr" eaLnBrk="1" hangingPunct="1">
              <a:buFont typeface="Wingdings" pitchFamily="2" charset="2"/>
              <a:buChar char="ü"/>
            </a:pPr>
            <a:endParaRPr lang="cs-CZ" dirty="0" smtClean="0"/>
          </a:p>
        </p:txBody>
      </p:sp>
      <p:pic>
        <p:nvPicPr>
          <p:cNvPr id="3076" name="Picture 2" descr="C:\Documents and Settings\Milan\Local Settings\Temporary Internet Files\Content.IE5\ZWC610Y2\MC9004387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1050" y="3068638"/>
            <a:ext cx="2501900" cy="333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971550" y="3284538"/>
            <a:ext cx="2376488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     Levá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>
                <a:latin typeface="Calibri" pitchFamily="34" charset="0"/>
              </a:rPr>
              <a:t>  předsíň</a:t>
            </a:r>
          </a:p>
          <a:p>
            <a:pPr>
              <a:buFont typeface="Wingdings" pitchFamily="2" charset="2"/>
              <a:buChar char="v"/>
            </a:pPr>
            <a:r>
              <a:rPr lang="cs-CZ" sz="3600">
                <a:latin typeface="Calibri" pitchFamily="34" charset="0"/>
              </a:rPr>
              <a:t>  komora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078" name="TextovéPole 6"/>
          <p:cNvSpPr txBox="1">
            <a:spLocks noChangeArrowheads="1"/>
          </p:cNvSpPr>
          <p:nvPr/>
        </p:nvSpPr>
        <p:spPr bwMode="auto">
          <a:xfrm>
            <a:off x="6011863" y="3284538"/>
            <a:ext cx="2376487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     Pravá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3600">
                <a:latin typeface="Calibri" pitchFamily="34" charset="0"/>
              </a:rPr>
              <a:t>  předsíň</a:t>
            </a:r>
          </a:p>
          <a:p>
            <a:pPr>
              <a:buFont typeface="Wingdings" pitchFamily="2" charset="2"/>
              <a:buChar char="v"/>
            </a:pPr>
            <a:r>
              <a:rPr lang="cs-CZ" sz="3600">
                <a:latin typeface="Calibri" pitchFamily="34" charset="0"/>
              </a:rPr>
              <a:t>  komora</a:t>
            </a:r>
          </a:p>
          <a:p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3079" name="TextovéPole 7"/>
          <p:cNvSpPr txBox="1">
            <a:spLocks noChangeArrowheads="1"/>
          </p:cNvSpPr>
          <p:nvPr/>
        </p:nvSpPr>
        <p:spPr bwMode="auto">
          <a:xfrm>
            <a:off x="250825" y="6237288"/>
            <a:ext cx="8642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Přepážky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(chlopně) </a:t>
            </a:r>
            <a:r>
              <a:rPr lang="cs-CZ" sz="2800" b="1" dirty="0">
                <a:latin typeface="Calibri" pitchFamily="34" charset="0"/>
              </a:rPr>
              <a:t>se pravidelně </a:t>
            </a:r>
            <a:r>
              <a:rPr lang="cs-CZ" sz="2800" b="1" dirty="0" smtClean="0">
                <a:latin typeface="Calibri" pitchFamily="34" charset="0"/>
              </a:rPr>
              <a:t>otevírají </a:t>
            </a:r>
            <a:r>
              <a:rPr lang="cs-CZ" sz="2800" b="1" dirty="0">
                <a:latin typeface="Calibri" pitchFamily="34" charset="0"/>
              </a:rPr>
              <a:t>a </a:t>
            </a:r>
            <a:r>
              <a:rPr lang="cs-CZ" sz="2800" b="1" dirty="0" smtClean="0">
                <a:latin typeface="Calibri" pitchFamily="34" charset="0"/>
              </a:rPr>
              <a:t>zavírají. </a:t>
            </a:r>
            <a:endParaRPr lang="cs-CZ" sz="2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7200" b="1" dirty="0" smtClean="0">
                <a:solidFill>
                  <a:srgbClr val="0070C0"/>
                </a:solidFill>
              </a:rPr>
              <a:t>P L Í C E</a:t>
            </a:r>
          </a:p>
        </p:txBody>
      </p:sp>
      <p:pic>
        <p:nvPicPr>
          <p:cNvPr id="4099" name="Zástupný symbol pro obsah 3" descr="plíce 1.jp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2032000" y="1957388"/>
            <a:ext cx="5080000" cy="3810000"/>
          </a:xfrm>
        </p:spPr>
      </p:pic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250825" y="1268413"/>
            <a:ext cx="86423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 dirty="0">
                <a:solidFill>
                  <a:srgbClr val="99CCFF"/>
                </a:solidFill>
                <a:latin typeface="Calibri" pitchFamily="34" charset="0"/>
              </a:rPr>
              <a:t>t</a:t>
            </a:r>
            <a:r>
              <a:rPr lang="cs-CZ" sz="3600" b="1" dirty="0" smtClean="0">
                <a:solidFill>
                  <a:srgbClr val="99CCFF"/>
                </a:solidFill>
                <a:latin typeface="Calibri" pitchFamily="34" charset="0"/>
              </a:rPr>
              <a:t>voří </a:t>
            </a:r>
            <a:r>
              <a:rPr lang="cs-CZ" sz="3600" b="1" dirty="0">
                <a:solidFill>
                  <a:srgbClr val="99CCFF"/>
                </a:solidFill>
                <a:latin typeface="Calibri" pitchFamily="34" charset="0"/>
              </a:rPr>
              <a:t>hlavní část dýchacího ústrojí</a:t>
            </a:r>
          </a:p>
        </p:txBody>
      </p:sp>
      <p:sp>
        <p:nvSpPr>
          <p:cNvPr id="4101" name="TextovéPole 5"/>
          <p:cNvSpPr txBox="1">
            <a:spLocks noChangeArrowheads="1"/>
          </p:cNvSpPr>
          <p:nvPr/>
        </p:nvSpPr>
        <p:spPr bwMode="auto">
          <a:xfrm>
            <a:off x="250825" y="5949950"/>
            <a:ext cx="86423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9CCFF"/>
                </a:solidFill>
                <a:latin typeface="Calibri" pitchFamily="34" charset="0"/>
              </a:rPr>
              <a:t>Plíce přijímají kyslík ze vzduchu a vylučují oxid uhličitý.</a:t>
            </a:r>
            <a:endParaRPr lang="cs-CZ" sz="2800" dirty="0">
              <a:solidFill>
                <a:srgbClr val="99CCFF"/>
              </a:solidFill>
              <a:latin typeface="Calibri" pitchFamily="34" charset="0"/>
            </a:endParaRPr>
          </a:p>
        </p:txBody>
      </p:sp>
      <p:sp>
        <p:nvSpPr>
          <p:cNvPr id="9" name="Popisek se šipkou doprava 8"/>
          <p:cNvSpPr/>
          <p:nvPr/>
        </p:nvSpPr>
        <p:spPr>
          <a:xfrm>
            <a:off x="250825" y="2708275"/>
            <a:ext cx="2449513" cy="1728837"/>
          </a:xfrm>
          <a:prstGeom prst="rightArrowCallou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 smtClean="0">
                <a:solidFill>
                  <a:srgbClr val="0070C0"/>
                </a:solidFill>
              </a:rPr>
              <a:t>NÁDECH </a:t>
            </a:r>
            <a:r>
              <a:rPr lang="cs-CZ" sz="2400" b="1" dirty="0" smtClean="0">
                <a:solidFill>
                  <a:srgbClr val="0070C0"/>
                </a:solidFill>
              </a:rPr>
              <a:t>plíce se rozpínají, nasávají vzduch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Popisek se šipkou doprava 9"/>
          <p:cNvSpPr/>
          <p:nvPr/>
        </p:nvSpPr>
        <p:spPr>
          <a:xfrm>
            <a:off x="6588224" y="2276872"/>
            <a:ext cx="2447925" cy="2232248"/>
          </a:xfrm>
          <a:prstGeom prst="rightArrowCallou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 smtClean="0">
                <a:solidFill>
                  <a:srgbClr val="0070C0"/>
                </a:solidFill>
              </a:rPr>
              <a:t>VÝDECH </a:t>
            </a:r>
            <a:r>
              <a:rPr lang="cs-CZ" sz="2400" b="1" dirty="0" smtClean="0">
                <a:solidFill>
                  <a:srgbClr val="0070C0"/>
                </a:solidFill>
              </a:rPr>
              <a:t> vzduch je vytlačován průdušnicí  do nosu,úst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20000">
                <a:srgbClr val="0070C0"/>
              </a:gs>
              <a:gs pos="59000">
                <a:srgbClr val="0070C0"/>
              </a:gs>
              <a:gs pos="20000">
                <a:srgbClr val="FF3300"/>
              </a:gs>
              <a:gs pos="100000">
                <a:schemeClr val="bg2">
                  <a:shade val="3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b="1" dirty="0" smtClean="0"/>
              <a:t>KREVNÍ  OBĚH</a:t>
            </a:r>
          </a:p>
        </p:txBody>
      </p:sp>
      <p:pic>
        <p:nvPicPr>
          <p:cNvPr id="5125" name="Zástupný symbol pro obsah 3" descr="krevní obě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55875" y="1439863"/>
            <a:ext cx="3986213" cy="5399087"/>
          </a:xfrm>
        </p:spPr>
      </p:pic>
      <p:sp>
        <p:nvSpPr>
          <p:cNvPr id="5126" name="TextovéPole 4"/>
          <p:cNvSpPr txBox="1">
            <a:spLocks noChangeArrowheads="1"/>
          </p:cNvSpPr>
          <p:nvPr/>
        </p:nvSpPr>
        <p:spPr bwMode="auto">
          <a:xfrm>
            <a:off x="250825" y="5949950"/>
            <a:ext cx="86423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 dirty="0">
                <a:solidFill>
                  <a:srgbClr val="FFFFFF"/>
                </a:solidFill>
                <a:latin typeface="Calibri" pitchFamily="34" charset="0"/>
              </a:rPr>
              <a:t>Krev protéká </a:t>
            </a:r>
            <a:r>
              <a:rPr lang="cs-CZ" sz="3600" b="1" dirty="0" smtClean="0">
                <a:solidFill>
                  <a:srgbClr val="FFFFFF"/>
                </a:solidFill>
                <a:latin typeface="Calibri" pitchFamily="34" charset="0"/>
              </a:rPr>
              <a:t>tepnami, </a:t>
            </a:r>
            <a:r>
              <a:rPr lang="cs-CZ" sz="3600" b="1" dirty="0">
                <a:solidFill>
                  <a:srgbClr val="FFFFFF"/>
                </a:solidFill>
                <a:latin typeface="Calibri" pitchFamily="34" charset="0"/>
              </a:rPr>
              <a:t>žílami a </a:t>
            </a:r>
            <a:r>
              <a:rPr lang="cs-CZ" sz="3600" b="1" dirty="0" smtClean="0">
                <a:solidFill>
                  <a:srgbClr val="FFFFFF"/>
                </a:solidFill>
                <a:latin typeface="Calibri" pitchFamily="34" charset="0"/>
              </a:rPr>
              <a:t>vlásečnicemi. </a:t>
            </a:r>
            <a:endParaRPr lang="cs-CZ" sz="3600" dirty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5127" name="TextovéPole 5"/>
          <p:cNvSpPr txBox="1">
            <a:spLocks noChangeArrowheads="1"/>
          </p:cNvSpPr>
          <p:nvPr/>
        </p:nvSpPr>
        <p:spPr bwMode="auto">
          <a:xfrm>
            <a:off x="323850" y="1628775"/>
            <a:ext cx="208756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dirty="0">
                <a:solidFill>
                  <a:srgbClr val="FF3300"/>
                </a:solidFill>
                <a:latin typeface="Calibri" pitchFamily="34" charset="0"/>
              </a:rPr>
              <a:t>TEPNY</a:t>
            </a:r>
          </a:p>
          <a:p>
            <a:pPr algn="ctr"/>
            <a:r>
              <a:rPr lang="cs-CZ" sz="2400" b="1" dirty="0">
                <a:latin typeface="Calibri" pitchFamily="34" charset="0"/>
              </a:rPr>
              <a:t>jsou cévy </a:t>
            </a:r>
            <a:r>
              <a:rPr lang="cs-CZ" sz="2400" b="1" dirty="0" smtClean="0">
                <a:latin typeface="Calibri" pitchFamily="34" charset="0"/>
              </a:rPr>
              <a:t>vedoucí krev </a:t>
            </a:r>
            <a:r>
              <a:rPr lang="cs-CZ" sz="2400" b="1" dirty="0">
                <a:latin typeface="Calibri" pitchFamily="34" charset="0"/>
              </a:rPr>
              <a:t>od srdce</a:t>
            </a:r>
          </a:p>
        </p:txBody>
      </p:sp>
      <p:sp>
        <p:nvSpPr>
          <p:cNvPr id="5128" name="TextovéPole 6"/>
          <p:cNvSpPr txBox="1">
            <a:spLocks noChangeArrowheads="1"/>
          </p:cNvSpPr>
          <p:nvPr/>
        </p:nvSpPr>
        <p:spPr bwMode="auto">
          <a:xfrm>
            <a:off x="323850" y="3548063"/>
            <a:ext cx="2087563" cy="218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 dirty="0">
                <a:solidFill>
                  <a:srgbClr val="0070C0"/>
                </a:solidFill>
                <a:latin typeface="Calibri" pitchFamily="34" charset="0"/>
              </a:rPr>
              <a:t>ŽÍLY</a:t>
            </a:r>
          </a:p>
          <a:p>
            <a:pPr algn="ctr"/>
            <a:r>
              <a:rPr lang="cs-CZ" sz="2400" b="1" dirty="0">
                <a:latin typeface="Calibri" pitchFamily="34" charset="0"/>
              </a:rPr>
              <a:t>jsou cévy, </a:t>
            </a:r>
            <a:r>
              <a:rPr lang="cs-CZ" sz="2400" b="1" dirty="0" smtClean="0">
                <a:latin typeface="Calibri" pitchFamily="34" charset="0"/>
              </a:rPr>
              <a:t>které přivádějí </a:t>
            </a:r>
            <a:r>
              <a:rPr lang="cs-CZ" sz="2400" b="1" dirty="0">
                <a:latin typeface="Calibri" pitchFamily="34" charset="0"/>
              </a:rPr>
              <a:t>krev </a:t>
            </a:r>
            <a:r>
              <a:rPr lang="cs-CZ" sz="2400" b="1" dirty="0" smtClean="0">
                <a:latin typeface="Calibri" pitchFamily="34" charset="0"/>
              </a:rPr>
              <a:t>zpátky  do srdce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5129" name="TextovéPole 7"/>
          <p:cNvSpPr txBox="1">
            <a:spLocks noChangeArrowheads="1"/>
          </p:cNvSpPr>
          <p:nvPr/>
        </p:nvSpPr>
        <p:spPr bwMode="auto">
          <a:xfrm>
            <a:off x="6084168" y="2133600"/>
            <a:ext cx="2951882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solidFill>
                  <a:srgbClr val="00B0F0"/>
                </a:solidFill>
                <a:latin typeface="Calibri" pitchFamily="34" charset="0"/>
              </a:rPr>
              <a:t>VLÁSEČNICE</a:t>
            </a:r>
          </a:p>
          <a:p>
            <a:pPr algn="ctr"/>
            <a:r>
              <a:rPr lang="cs-CZ" sz="2400" b="1" dirty="0">
                <a:latin typeface="Calibri" pitchFamily="34" charset="0"/>
              </a:rPr>
              <a:t>jsou </a:t>
            </a:r>
          </a:p>
          <a:p>
            <a:pPr algn="ctr"/>
            <a:r>
              <a:rPr lang="cs-CZ" sz="2400" b="1" dirty="0">
                <a:latin typeface="Calibri" pitchFamily="34" charset="0"/>
              </a:rPr>
              <a:t>nejjemnější</a:t>
            </a:r>
          </a:p>
          <a:p>
            <a:pPr algn="ctr"/>
            <a:r>
              <a:rPr lang="cs-CZ" sz="2400" b="1" dirty="0">
                <a:latin typeface="Calibri" pitchFamily="34" charset="0"/>
              </a:rPr>
              <a:t>cévy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b="1" dirty="0" smtClean="0"/>
              <a:t>DÝCHACÍ  SOUSTAVA</a:t>
            </a:r>
            <a:br>
              <a:rPr lang="cs-CZ" sz="6600" b="1" dirty="0" smtClean="0"/>
            </a:br>
            <a:r>
              <a:rPr lang="cs-CZ" sz="4000" dirty="0" smtClean="0"/>
              <a:t>soustava všech orgánů zajišťující dýchání </a:t>
            </a:r>
            <a:endParaRPr lang="cs-CZ" sz="6600" dirty="0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539750" y="2420938"/>
            <a:ext cx="8229600" cy="1223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dirty="0" smtClean="0"/>
              <a:t>Funkce</a:t>
            </a:r>
            <a:r>
              <a:rPr lang="cs-CZ" dirty="0" smtClean="0"/>
              <a:t>: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zajištění dýchání</a:t>
            </a:r>
          </a:p>
          <a:p>
            <a:pPr eaLnBrk="1" hangingPunct="1">
              <a:buFont typeface="Wingdings" pitchFamily="2" charset="2"/>
              <a:buChar char="ü"/>
            </a:pPr>
            <a:endParaRPr lang="cs-CZ" sz="2800" dirty="0" smtClean="0"/>
          </a:p>
        </p:txBody>
      </p:sp>
      <p:sp>
        <p:nvSpPr>
          <p:cNvPr id="6148" name="Zástupný symbol pro obsah 2"/>
          <p:cNvSpPr txBox="1">
            <a:spLocks/>
          </p:cNvSpPr>
          <p:nvPr/>
        </p:nvSpPr>
        <p:spPr bwMode="auto">
          <a:xfrm>
            <a:off x="557651" y="4792074"/>
            <a:ext cx="8229600" cy="166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 b="1" u="sng" dirty="0">
                <a:latin typeface="Calibri" pitchFamily="34" charset="0"/>
              </a:rPr>
              <a:t>Stavba dýchací soustavy</a:t>
            </a:r>
            <a:r>
              <a:rPr lang="cs-CZ" sz="3200" dirty="0">
                <a:latin typeface="Calibri" pitchFamily="34" charset="0"/>
              </a:rPr>
              <a:t>: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800" dirty="0" smtClean="0">
                <a:latin typeface="Calibri" pitchFamily="34" charset="0"/>
              </a:rPr>
              <a:t>nos – dutina nosní – hltan – hrtan – průdušnice 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800" dirty="0" smtClean="0">
                <a:latin typeface="Calibri" pitchFamily="34" charset="0"/>
              </a:rPr>
              <a:t>– průdušky  </a:t>
            </a:r>
            <a:r>
              <a:rPr lang="cs-CZ" sz="2800" dirty="0">
                <a:latin typeface="Calibri" pitchFamily="34" charset="0"/>
              </a:rPr>
              <a:t>– plíce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6149" name="Zástupný symbol pro obsah 2"/>
          <p:cNvSpPr txBox="1">
            <a:spLocks/>
          </p:cNvSpPr>
          <p:nvPr/>
        </p:nvSpPr>
        <p:spPr bwMode="auto">
          <a:xfrm>
            <a:off x="557651" y="3573016"/>
            <a:ext cx="82296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 b="1" u="sng" dirty="0">
                <a:latin typeface="Calibri" pitchFamily="34" charset="0"/>
              </a:rPr>
              <a:t>D</a:t>
            </a:r>
            <a:r>
              <a:rPr lang="cs-CZ" sz="3200" b="1" u="sng" dirty="0" smtClean="0">
                <a:latin typeface="Calibri" pitchFamily="34" charset="0"/>
              </a:rPr>
              <a:t>ýchání</a:t>
            </a:r>
            <a:r>
              <a:rPr lang="cs-CZ" sz="3200" dirty="0">
                <a:latin typeface="Calibri" pitchFamily="34" charset="0"/>
              </a:rPr>
              <a:t>: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200" dirty="0">
                <a:latin typeface="Calibri" pitchFamily="34" charset="0"/>
              </a:rPr>
              <a:t>výměna dýchacích plynů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Char char="ü"/>
            </a:pPr>
            <a:endParaRPr lang="cs-CZ" sz="3200" dirty="0">
              <a:latin typeface="Calibri" pitchFamily="34" charset="0"/>
            </a:endParaRPr>
          </a:p>
        </p:txBody>
      </p:sp>
      <p:pic>
        <p:nvPicPr>
          <p:cNvPr id="6" name="Obrázek 5" descr="Dýchací soustava prezenta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5292079" y="1988840"/>
            <a:ext cx="3182147" cy="356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5"/>
          <p:cNvSpPr txBox="1">
            <a:spLocks noChangeArrowheads="1"/>
          </p:cNvSpPr>
          <p:nvPr/>
        </p:nvSpPr>
        <p:spPr bwMode="auto">
          <a:xfrm>
            <a:off x="971550" y="549275"/>
            <a:ext cx="7416874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+mn-lt"/>
              </a:rPr>
              <a:t>Srdce</a:t>
            </a:r>
          </a:p>
          <a:p>
            <a:r>
              <a:rPr lang="pt-BR" sz="1200" dirty="0" smtClean="0">
                <a:solidFill>
                  <a:srgbClr val="0070C0"/>
                </a:solidFill>
              </a:rPr>
              <a:t>AUTOR NEUVEDEN. </a:t>
            </a:r>
            <a:r>
              <a:rPr lang="pt-BR" sz="1200" i="1" dirty="0" smtClean="0">
                <a:solidFill>
                  <a:srgbClr val="0070C0"/>
                </a:solidFill>
              </a:rPr>
              <a:t>pesina</a:t>
            </a:r>
            <a:r>
              <a:rPr lang="pt-BR" sz="1200" dirty="0" smtClean="0">
                <a:solidFill>
                  <a:srgbClr val="0070C0"/>
                </a:solidFill>
              </a:rPr>
              <a:t> [online]. [cit. 8.8.2012]. Dostupný na WWW: &lt;http://www.pesina.medikus.cz/o-nemocech/srdecni-arytmie-1884&gt;.</a:t>
            </a:r>
            <a:endParaRPr lang="cs-CZ" sz="1200" dirty="0" smtClean="0">
              <a:solidFill>
                <a:srgbClr val="0070C0"/>
              </a:solidFill>
            </a:endParaRPr>
          </a:p>
          <a:p>
            <a:endParaRPr lang="cs-CZ" sz="1200" dirty="0" smtClean="0">
              <a:latin typeface="+mn-lt"/>
            </a:endParaRPr>
          </a:p>
          <a:p>
            <a:r>
              <a:rPr lang="cs-CZ" sz="1200" dirty="0" smtClean="0">
                <a:latin typeface="+mn-lt"/>
              </a:rPr>
              <a:t>Plíce</a:t>
            </a:r>
          </a:p>
          <a:p>
            <a:r>
              <a:rPr lang="cs-CZ" sz="1200" dirty="0" smtClean="0">
                <a:solidFill>
                  <a:srgbClr val="0070C0"/>
                </a:solidFill>
              </a:rPr>
              <a:t>AUTOR NEUVEDEN. </a:t>
            </a:r>
            <a:r>
              <a:rPr lang="cs-CZ" sz="1200" i="1" dirty="0" err="1" smtClean="0">
                <a:solidFill>
                  <a:srgbClr val="0070C0"/>
                </a:solidFill>
              </a:rPr>
              <a:t>inquisitr</a:t>
            </a:r>
            <a:r>
              <a:rPr lang="cs-CZ" sz="1200" dirty="0" smtClean="0">
                <a:solidFill>
                  <a:srgbClr val="0070C0"/>
                </a:solidFill>
              </a:rPr>
              <a:t> [online]. [cit. 8.8.2012]. Dostupný na WWW: &lt;http://www.</a:t>
            </a:r>
            <a:r>
              <a:rPr lang="cs-CZ" sz="1200" dirty="0" err="1" smtClean="0">
                <a:solidFill>
                  <a:srgbClr val="0070C0"/>
                </a:solidFill>
              </a:rPr>
              <a:t>inquisitr.com</a:t>
            </a:r>
            <a:r>
              <a:rPr lang="cs-CZ" sz="1200" dirty="0" smtClean="0">
                <a:solidFill>
                  <a:srgbClr val="0070C0"/>
                </a:solidFill>
              </a:rPr>
              <a:t>/168247/</a:t>
            </a:r>
            <a:r>
              <a:rPr lang="cs-CZ" sz="1200" dirty="0" err="1" smtClean="0">
                <a:solidFill>
                  <a:srgbClr val="0070C0"/>
                </a:solidFill>
              </a:rPr>
              <a:t>doctors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keep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donated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lungs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breathing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while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waiting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for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patient</a:t>
            </a:r>
            <a:r>
              <a:rPr lang="cs-CZ" sz="1200" dirty="0" smtClean="0">
                <a:solidFill>
                  <a:srgbClr val="0070C0"/>
                </a:solidFill>
              </a:rPr>
              <a:t>/&gt;.</a:t>
            </a:r>
            <a:endParaRPr lang="cs-CZ" sz="1200" dirty="0" smtClean="0">
              <a:solidFill>
                <a:srgbClr val="0070C0"/>
              </a:solidFill>
              <a:latin typeface="+mn-lt"/>
            </a:endParaRPr>
          </a:p>
          <a:p>
            <a:endParaRPr lang="cs-CZ" sz="1200" dirty="0" smtClean="0">
              <a:latin typeface="+mn-lt"/>
            </a:endParaRPr>
          </a:p>
          <a:p>
            <a:r>
              <a:rPr lang="cs-CZ" sz="1200" dirty="0" smtClean="0">
                <a:latin typeface="+mn-lt"/>
              </a:rPr>
              <a:t>Srdce</a:t>
            </a:r>
          </a:p>
          <a:p>
            <a:r>
              <a:rPr lang="cs-CZ" sz="1200" dirty="0" smtClean="0">
                <a:solidFill>
                  <a:srgbClr val="0070C0"/>
                </a:solidFill>
                <a:latin typeface="+mn-lt"/>
              </a:rPr>
              <a:t>AUTOR NEUVEDEN. </a:t>
            </a:r>
            <a:r>
              <a:rPr lang="cs-CZ" sz="1200" i="1" dirty="0" smtClean="0">
                <a:solidFill>
                  <a:srgbClr val="0070C0"/>
                </a:solidFill>
                <a:latin typeface="+mn-lt"/>
              </a:rPr>
              <a:t>Microsoft</a:t>
            </a:r>
            <a:r>
              <a:rPr lang="cs-CZ" sz="1200" dirty="0" smtClean="0">
                <a:solidFill>
                  <a:srgbClr val="0070C0"/>
                </a:solidFill>
                <a:latin typeface="+mn-lt"/>
              </a:rPr>
              <a:t> [online]. [cit. 8.8.2012]. Dostupný na WWW: &lt;http://office.</a:t>
            </a:r>
            <a:r>
              <a:rPr lang="cs-CZ" sz="1200" dirty="0" err="1" smtClean="0">
                <a:solidFill>
                  <a:srgbClr val="0070C0"/>
                </a:solidFill>
                <a:latin typeface="+mn-lt"/>
              </a:rPr>
              <a:t>microsoft.com</a:t>
            </a:r>
            <a:r>
              <a:rPr lang="cs-CZ" sz="1200" dirty="0" smtClean="0">
                <a:solidFill>
                  <a:srgbClr val="0070C0"/>
                </a:solidFill>
                <a:latin typeface="+mn-lt"/>
              </a:rPr>
              <a:t>&gt;.</a:t>
            </a:r>
          </a:p>
          <a:p>
            <a:endParaRPr lang="cs-CZ" sz="1200" dirty="0" smtClean="0">
              <a:latin typeface="+mn-lt"/>
            </a:endParaRPr>
          </a:p>
          <a:p>
            <a:r>
              <a:rPr lang="cs-CZ" sz="1200" dirty="0" smtClean="0">
                <a:latin typeface="+mn-lt"/>
              </a:rPr>
              <a:t>Plíce</a:t>
            </a:r>
            <a:endParaRPr lang="cs-CZ" sz="1200" dirty="0">
              <a:latin typeface="+mn-lt"/>
            </a:endParaRPr>
          </a:p>
          <a:p>
            <a:r>
              <a:rPr lang="cs-CZ" sz="1200" dirty="0" smtClean="0">
                <a:solidFill>
                  <a:srgbClr val="0070C0"/>
                </a:solidFill>
              </a:rPr>
              <a:t>AUTOR NEUVEDEN. </a:t>
            </a:r>
            <a:r>
              <a:rPr lang="cs-CZ" sz="1200" i="1" dirty="0" smtClean="0">
                <a:solidFill>
                  <a:srgbClr val="0070C0"/>
                </a:solidFill>
              </a:rPr>
              <a:t>online-</a:t>
            </a:r>
            <a:r>
              <a:rPr lang="cs-CZ" sz="1200" i="1" dirty="0" err="1" smtClean="0">
                <a:solidFill>
                  <a:srgbClr val="0070C0"/>
                </a:solidFill>
              </a:rPr>
              <a:t>medical</a:t>
            </a:r>
            <a:r>
              <a:rPr lang="cs-CZ" sz="1200" i="1" dirty="0" smtClean="0">
                <a:solidFill>
                  <a:srgbClr val="0070C0"/>
                </a:solidFill>
              </a:rPr>
              <a:t>-</a:t>
            </a:r>
            <a:r>
              <a:rPr lang="cs-CZ" sz="1200" i="1" dirty="0" err="1" smtClean="0">
                <a:solidFill>
                  <a:srgbClr val="0070C0"/>
                </a:solidFill>
              </a:rPr>
              <a:t>advice</a:t>
            </a:r>
            <a:r>
              <a:rPr lang="cs-CZ" sz="1200" dirty="0" smtClean="0">
                <a:solidFill>
                  <a:srgbClr val="0070C0"/>
                </a:solidFill>
              </a:rPr>
              <a:t> [online]. [cit. 8.8.2012]. Dostupný na WWW: &lt;http://www.online-</a:t>
            </a:r>
            <a:r>
              <a:rPr lang="cs-CZ" sz="1200" dirty="0" err="1" smtClean="0">
                <a:solidFill>
                  <a:srgbClr val="0070C0"/>
                </a:solidFill>
              </a:rPr>
              <a:t>medical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advice.com</a:t>
            </a:r>
            <a:r>
              <a:rPr lang="cs-CZ" sz="1200" dirty="0" smtClean="0">
                <a:solidFill>
                  <a:srgbClr val="0070C0"/>
                </a:solidFill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</a:rPr>
              <a:t>lung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disease.html</a:t>
            </a:r>
            <a:r>
              <a:rPr lang="cs-CZ" sz="1200" dirty="0" smtClean="0">
                <a:solidFill>
                  <a:srgbClr val="0070C0"/>
                </a:solidFill>
              </a:rPr>
              <a:t>&gt;.</a:t>
            </a:r>
            <a:endParaRPr lang="cs-CZ" sz="1200" dirty="0" smtClean="0">
              <a:solidFill>
                <a:srgbClr val="0070C0"/>
              </a:solidFill>
              <a:latin typeface="+mn-lt"/>
            </a:endParaRPr>
          </a:p>
          <a:p>
            <a:endParaRPr lang="cs-CZ" sz="1200" dirty="0" smtClean="0">
              <a:latin typeface="+mn-lt"/>
            </a:endParaRPr>
          </a:p>
          <a:p>
            <a:r>
              <a:rPr lang="cs-CZ" sz="1200" dirty="0" smtClean="0">
                <a:latin typeface="+mn-lt"/>
              </a:rPr>
              <a:t>Krevní </a:t>
            </a:r>
            <a:r>
              <a:rPr lang="cs-CZ" sz="1200" dirty="0">
                <a:latin typeface="+mn-lt"/>
              </a:rPr>
              <a:t>oběh</a:t>
            </a:r>
          </a:p>
          <a:p>
            <a:r>
              <a:rPr lang="cs-CZ" sz="1200" dirty="0" smtClean="0">
                <a:solidFill>
                  <a:srgbClr val="0070C0"/>
                </a:solidFill>
              </a:rPr>
              <a:t>AUTOR NEUVEDEN. </a:t>
            </a:r>
            <a:r>
              <a:rPr lang="cs-CZ" sz="1200" i="1" dirty="0" err="1" smtClean="0">
                <a:solidFill>
                  <a:srgbClr val="0070C0"/>
                </a:solidFill>
              </a:rPr>
              <a:t>buzzle</a:t>
            </a:r>
            <a:r>
              <a:rPr lang="cs-CZ" sz="1200" dirty="0" smtClean="0">
                <a:solidFill>
                  <a:srgbClr val="0070C0"/>
                </a:solidFill>
              </a:rPr>
              <a:t> [online]. [cit. 8.8.2012]. Dostupný na WWW: &lt;http://www.</a:t>
            </a:r>
            <a:r>
              <a:rPr lang="cs-CZ" sz="1200" dirty="0" err="1" smtClean="0">
                <a:solidFill>
                  <a:srgbClr val="0070C0"/>
                </a:solidFill>
              </a:rPr>
              <a:t>buzzle.com</a:t>
            </a:r>
            <a:r>
              <a:rPr lang="cs-CZ" sz="1200" dirty="0" smtClean="0">
                <a:solidFill>
                  <a:srgbClr val="0070C0"/>
                </a:solidFill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</a:rPr>
              <a:t>articles</a:t>
            </a:r>
            <a:r>
              <a:rPr lang="cs-CZ" sz="1200" dirty="0" smtClean="0">
                <a:solidFill>
                  <a:srgbClr val="0070C0"/>
                </a:solidFill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</a:rPr>
              <a:t>blood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flow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through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the</a:t>
            </a:r>
            <a:r>
              <a:rPr lang="cs-CZ" sz="1200" dirty="0" smtClean="0">
                <a:solidFill>
                  <a:srgbClr val="0070C0"/>
                </a:solidFill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</a:rPr>
              <a:t>heart.html</a:t>
            </a:r>
            <a:r>
              <a:rPr lang="cs-CZ" sz="1200" dirty="0" smtClean="0">
                <a:solidFill>
                  <a:srgbClr val="0070C0"/>
                </a:solidFill>
              </a:rPr>
              <a:t>&gt;.</a:t>
            </a:r>
            <a:endParaRPr lang="cs-CZ" sz="1200" dirty="0" smtClean="0">
              <a:solidFill>
                <a:srgbClr val="0070C0"/>
              </a:solidFill>
              <a:latin typeface="+mn-lt"/>
            </a:endParaRPr>
          </a:p>
          <a:p>
            <a:endParaRPr lang="cs-CZ" sz="1200" dirty="0" smtClean="0">
              <a:latin typeface="+mn-lt"/>
            </a:endParaRPr>
          </a:p>
          <a:p>
            <a:r>
              <a:rPr lang="cs-CZ" sz="1200" dirty="0" smtClean="0">
                <a:latin typeface="+mn-lt"/>
              </a:rPr>
              <a:t>Dýchací </a:t>
            </a:r>
            <a:r>
              <a:rPr lang="cs-CZ" sz="1200" dirty="0">
                <a:latin typeface="+mn-lt"/>
              </a:rPr>
              <a:t>soustava</a:t>
            </a:r>
          </a:p>
          <a:p>
            <a:r>
              <a:rPr lang="cs-CZ" sz="1200" dirty="0" smtClean="0">
                <a:solidFill>
                  <a:srgbClr val="0070C0"/>
                </a:solidFill>
              </a:rPr>
              <a:t>AUTOR NEUVEDEN. </a:t>
            </a:r>
            <a:r>
              <a:rPr lang="cs-CZ" sz="1200" i="1" dirty="0" err="1" smtClean="0">
                <a:solidFill>
                  <a:srgbClr val="0070C0"/>
                </a:solidFill>
              </a:rPr>
              <a:t>medindia</a:t>
            </a:r>
            <a:r>
              <a:rPr lang="cs-CZ" sz="1200" dirty="0" smtClean="0">
                <a:solidFill>
                  <a:srgbClr val="0070C0"/>
                </a:solidFill>
              </a:rPr>
              <a:t> [online]. [cit. 8.8.2012]. Dostupný na WWW: &lt;http://www.</a:t>
            </a:r>
            <a:r>
              <a:rPr lang="cs-CZ" sz="1200" dirty="0" err="1" smtClean="0">
                <a:solidFill>
                  <a:srgbClr val="0070C0"/>
                </a:solidFill>
              </a:rPr>
              <a:t>medindia.net</a:t>
            </a:r>
            <a:r>
              <a:rPr lang="cs-CZ" sz="1200" dirty="0" smtClean="0">
                <a:solidFill>
                  <a:srgbClr val="0070C0"/>
                </a:solidFill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</a:rPr>
              <a:t>know</a:t>
            </a:r>
            <a:r>
              <a:rPr lang="cs-CZ" sz="1200" dirty="0" smtClean="0">
                <a:solidFill>
                  <a:srgbClr val="0070C0"/>
                </a:solidFill>
              </a:rPr>
              <a:t>_</a:t>
            </a:r>
            <a:r>
              <a:rPr lang="cs-CZ" sz="1200" dirty="0" err="1" smtClean="0">
                <a:solidFill>
                  <a:srgbClr val="0070C0"/>
                </a:solidFill>
              </a:rPr>
              <a:t>ur</a:t>
            </a:r>
            <a:r>
              <a:rPr lang="cs-CZ" sz="1200" dirty="0" smtClean="0">
                <a:solidFill>
                  <a:srgbClr val="0070C0"/>
                </a:solidFill>
              </a:rPr>
              <a:t>_body/</a:t>
            </a:r>
            <a:r>
              <a:rPr lang="cs-CZ" sz="1200" dirty="0" err="1" smtClean="0">
                <a:solidFill>
                  <a:srgbClr val="0070C0"/>
                </a:solidFill>
              </a:rPr>
              <a:t>ressystem.asp</a:t>
            </a:r>
            <a:r>
              <a:rPr lang="cs-CZ" sz="1200" dirty="0" smtClean="0">
                <a:solidFill>
                  <a:srgbClr val="0070C0"/>
                </a:solidFill>
              </a:rPr>
              <a:t>&gt;.</a:t>
            </a:r>
            <a:endParaRPr lang="cs-CZ" sz="1200" dirty="0">
              <a:solidFill>
                <a:srgbClr val="0070C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448</TotalTime>
  <Words>147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ČLOVĚK SRDCE - PLÍCE</vt:lpstr>
      <vt:lpstr>Prezentace aplikace PowerPoint</vt:lpstr>
      <vt:lpstr>S R D C E</vt:lpstr>
      <vt:lpstr>P L Í C E</vt:lpstr>
      <vt:lpstr>KREVNÍ  OBĚH</vt:lpstr>
      <vt:lpstr>DÝCHACÍ  SOUSTAVA soustava všech orgánů zajišťující dýchání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Martin a Lída</cp:lastModifiedBy>
  <cp:revision>54</cp:revision>
  <dcterms:created xsi:type="dcterms:W3CDTF">2011-04-10T15:06:08Z</dcterms:created>
  <dcterms:modified xsi:type="dcterms:W3CDTF">2012-08-08T13:16:30Z</dcterms:modified>
</cp:coreProperties>
</file>