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8"/>
  </p:notesMasterIdLst>
  <p:sldIdLst>
    <p:sldId id="274" r:id="rId3"/>
    <p:sldId id="273" r:id="rId4"/>
    <p:sldId id="257" r:id="rId5"/>
    <p:sldId id="259" r:id="rId6"/>
    <p:sldId id="267" r:id="rId7"/>
    <p:sldId id="261" r:id="rId8"/>
    <p:sldId id="264" r:id="rId9"/>
    <p:sldId id="265" r:id="rId10"/>
    <p:sldId id="266" r:id="rId11"/>
    <p:sldId id="268" r:id="rId12"/>
    <p:sldId id="262" r:id="rId13"/>
    <p:sldId id="269" r:id="rId14"/>
    <p:sldId id="270" r:id="rId15"/>
    <p:sldId id="263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2. 3. F 09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Chemie 8 - Vzduch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2778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AE2C15-5239-4487-8F59-1CC0531667A6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A8CAB0E-C5F9-480E-AB94-351B035421E0}" type="presOf" srcId="{B651F6E3-6281-48DB-9319-2AEAFDAE7572}" destId="{619D679B-A015-4ECF-8348-D1034C574F40}" srcOrd="0" destOrd="0" presId="urn:microsoft.com/office/officeart/2005/8/layout/target3"/>
    <dgm:cxn modelId="{001AA823-6B51-4243-AF03-B6F0E2F7D846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5068D92-3552-4202-A985-FE6D86AFA4A6}" type="presOf" srcId="{757F3AB3-0718-4624-B441-E567A8F0AB56}" destId="{333A1088-737F-45CB-B68E-254E46348037}" srcOrd="0" destOrd="0" presId="urn:microsoft.com/office/officeart/2005/8/layout/target3"/>
    <dgm:cxn modelId="{EE5A1AC0-BA5E-40A2-951C-C318253AA0E6}" type="presOf" srcId="{D1D4F407-5343-4D3F-B5B9-D407B03CAEB4}" destId="{D005CE8C-CC26-4C3E-AC11-E15060ECD759}" srcOrd="0" destOrd="0" presId="urn:microsoft.com/office/officeart/2005/8/layout/target3"/>
    <dgm:cxn modelId="{27A954E2-0C67-4AB1-AD73-975913E3CB65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98B2440-451E-498B-8780-7E967AEAFFC2}" type="presOf" srcId="{D8197B8C-B260-4A16-BDF4-0947B075E274}" destId="{25B08C86-7E15-44DC-BE7F-FFB55DD49D12}" srcOrd="0" destOrd="0" presId="urn:microsoft.com/office/officeart/2005/8/layout/target3"/>
    <dgm:cxn modelId="{F0AEACBC-B203-48D2-8EC2-BF95329448A4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311E56D-9F17-4D80-905D-46D018345578}" type="presOf" srcId="{4C35D32F-0EAB-4CD7-82EE-45574DC2A586}" destId="{8BEBB6EC-1DAA-4CAC-8A25-BC0FCBD5DBD5}" srcOrd="0" destOrd="0" presId="urn:microsoft.com/office/officeart/2005/8/layout/target3"/>
    <dgm:cxn modelId="{AB676AC6-0B15-4D89-B644-75DA99669F01}" type="presOf" srcId="{D1B46980-6531-4606-95E6-44980827E919}" destId="{6140AFEC-043D-4C43-A2F9-D0F5331DF3A3}" srcOrd="0" destOrd="0" presId="urn:microsoft.com/office/officeart/2005/8/layout/target3"/>
    <dgm:cxn modelId="{519F6E67-4DA6-4ABC-BC18-1125D10FD7C3}" type="presOf" srcId="{D8197B8C-B260-4A16-BDF4-0947B075E274}" destId="{5A5FFA88-C948-4069-8E93-59FA12366E83}" srcOrd="1" destOrd="0" presId="urn:microsoft.com/office/officeart/2005/8/layout/target3"/>
    <dgm:cxn modelId="{01525B11-EEB5-4BED-9936-6768C473B2B0}" type="presParOf" srcId="{333A1088-737F-45CB-B68E-254E46348037}" destId="{F5ABB229-8D3B-4694-996A-96F23CF14429}" srcOrd="0" destOrd="0" presId="urn:microsoft.com/office/officeart/2005/8/layout/target3"/>
    <dgm:cxn modelId="{A37909E3-E15E-45EB-B98C-A79BEB8567DB}" type="presParOf" srcId="{333A1088-737F-45CB-B68E-254E46348037}" destId="{F41139FD-01EE-4571-8B17-4FB00FC51163}" srcOrd="1" destOrd="0" presId="urn:microsoft.com/office/officeart/2005/8/layout/target3"/>
    <dgm:cxn modelId="{7C3FC3D5-26E7-466D-B085-555B8151B94D}" type="presParOf" srcId="{333A1088-737F-45CB-B68E-254E46348037}" destId="{D005CE8C-CC26-4C3E-AC11-E15060ECD759}" srcOrd="2" destOrd="0" presId="urn:microsoft.com/office/officeart/2005/8/layout/target3"/>
    <dgm:cxn modelId="{E9FD5884-1DF0-4953-8ABD-565190CEDCE7}" type="presParOf" srcId="{333A1088-737F-45CB-B68E-254E46348037}" destId="{2C702D82-9B77-49B7-9568-BB8EB47C3372}" srcOrd="3" destOrd="0" presId="urn:microsoft.com/office/officeart/2005/8/layout/target3"/>
    <dgm:cxn modelId="{0C81A9D9-A5E0-4E3D-B6A6-5577D5AB7CFA}" type="presParOf" srcId="{333A1088-737F-45CB-B68E-254E46348037}" destId="{A52A0455-90FF-4808-ABD0-F02540D31D5A}" srcOrd="4" destOrd="0" presId="urn:microsoft.com/office/officeart/2005/8/layout/target3"/>
    <dgm:cxn modelId="{16F3F24E-87E1-420C-A01A-EA62BA044C58}" type="presParOf" srcId="{333A1088-737F-45CB-B68E-254E46348037}" destId="{6140AFEC-043D-4C43-A2F9-D0F5331DF3A3}" srcOrd="5" destOrd="0" presId="urn:microsoft.com/office/officeart/2005/8/layout/target3"/>
    <dgm:cxn modelId="{3392A04A-E1E6-4C22-9F0A-83644E352445}" type="presParOf" srcId="{333A1088-737F-45CB-B68E-254E46348037}" destId="{9358AC05-5D7D-4327-9F80-1AD486AEA664}" srcOrd="6" destOrd="0" presId="urn:microsoft.com/office/officeart/2005/8/layout/target3"/>
    <dgm:cxn modelId="{D16AB6EF-03EB-4092-AA98-DA4413DC8ABF}" type="presParOf" srcId="{333A1088-737F-45CB-B68E-254E46348037}" destId="{313FC574-E1CD-4FB4-B054-0B805CE0447D}" srcOrd="7" destOrd="0" presId="urn:microsoft.com/office/officeart/2005/8/layout/target3"/>
    <dgm:cxn modelId="{3130BB6F-BE6D-452D-B292-729C1FB0F26F}" type="presParOf" srcId="{333A1088-737F-45CB-B68E-254E46348037}" destId="{619D679B-A015-4ECF-8348-D1034C574F40}" srcOrd="8" destOrd="0" presId="urn:microsoft.com/office/officeart/2005/8/layout/target3"/>
    <dgm:cxn modelId="{6352A5D5-4A83-420F-9B87-D73D918595A8}" type="presParOf" srcId="{333A1088-737F-45CB-B68E-254E46348037}" destId="{322283A8-4A27-4CDA-BAE3-F381106A9174}" srcOrd="9" destOrd="0" presId="urn:microsoft.com/office/officeart/2005/8/layout/target3"/>
    <dgm:cxn modelId="{FC045CF8-EB4C-409E-AF27-66DD54503674}" type="presParOf" srcId="{333A1088-737F-45CB-B68E-254E46348037}" destId="{FFC9F71D-1B4F-4AD9-A4A6-86ADEFC8AF5C}" srcOrd="10" destOrd="0" presId="urn:microsoft.com/office/officeart/2005/8/layout/target3"/>
    <dgm:cxn modelId="{30BE645E-413B-4B6A-BFE1-AA98BDEF5268}" type="presParOf" srcId="{333A1088-737F-45CB-B68E-254E46348037}" destId="{25B08C86-7E15-44DC-BE7F-FFB55DD49D12}" srcOrd="11" destOrd="0" presId="urn:microsoft.com/office/officeart/2005/8/layout/target3"/>
    <dgm:cxn modelId="{9D939CCA-331F-4D22-AD50-E328E45569F8}" type="presParOf" srcId="{333A1088-737F-45CB-B68E-254E46348037}" destId="{76644BE8-9D7C-4C09-B250-3D10AF48CBB7}" srcOrd="12" destOrd="0" presId="urn:microsoft.com/office/officeart/2005/8/layout/target3"/>
    <dgm:cxn modelId="{8FEC1BE3-985E-40AD-9459-F65450A6E14A}" type="presParOf" srcId="{333A1088-737F-45CB-B68E-254E46348037}" destId="{EE85B701-7295-41C0-BA7A-34D3756A2AE6}" srcOrd="13" destOrd="0" presId="urn:microsoft.com/office/officeart/2005/8/layout/target3"/>
    <dgm:cxn modelId="{5910379D-9C61-4FFF-9F7D-AE80A69E30F8}" type="presParOf" srcId="{333A1088-737F-45CB-B68E-254E46348037}" destId="{8BEBB6EC-1DAA-4CAC-8A25-BC0FCBD5DBD5}" srcOrd="14" destOrd="0" presId="urn:microsoft.com/office/officeart/2005/8/layout/target3"/>
    <dgm:cxn modelId="{F61089D4-A357-4789-919F-BEAD7334DB22}" type="presParOf" srcId="{333A1088-737F-45CB-B68E-254E46348037}" destId="{AED2198E-93D5-4001-81B4-73124B309672}" srcOrd="15" destOrd="0" presId="urn:microsoft.com/office/officeart/2005/8/layout/target3"/>
    <dgm:cxn modelId="{854FD82F-EA1A-44A2-92FC-88781662156F}" type="presParOf" srcId="{333A1088-737F-45CB-B68E-254E46348037}" destId="{2BE915AB-18AA-4053-B92C-3BFC9ED204BB}" srcOrd="16" destOrd="0" presId="urn:microsoft.com/office/officeart/2005/8/layout/target3"/>
    <dgm:cxn modelId="{13D54A06-9C83-455D-9EDE-C14454EBCA82}" type="presParOf" srcId="{333A1088-737F-45CB-B68E-254E46348037}" destId="{6BB5E863-4638-4E1D-BFDE-399D028AC4ED}" srcOrd="17" destOrd="0" presId="urn:microsoft.com/office/officeart/2005/8/layout/target3"/>
    <dgm:cxn modelId="{7180BFB2-448D-43C3-8879-DAE4B8FE0A25}" type="presParOf" srcId="{333A1088-737F-45CB-B68E-254E46348037}" destId="{5A5FFA88-C948-4069-8E93-59FA12366E83}" srcOrd="18" destOrd="0" presId="urn:microsoft.com/office/officeart/2005/8/layout/target3"/>
    <dgm:cxn modelId="{5459B15A-C883-4251-ADC4-D288D3F37D4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76069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2. 3. F 09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Chemie 8 - Vzduch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28D870-86FC-49D5-B45A-39314919486B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D54B1E-C043-4ECE-A5F0-58613BF1C9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8731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D54B1E-C043-4ECE-A5F0-58613BF1C957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D54B1E-C043-4ECE-A5F0-58613BF1C95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D54B1E-C043-4ECE-A5F0-58613BF1C95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D54B1E-C043-4ECE-A5F0-58613BF1C95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D54B1E-C043-4ECE-A5F0-58613BF1C95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D54B1E-C043-4ECE-A5F0-58613BF1C957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D54B1E-C043-4ECE-A5F0-58613BF1C957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D54B1E-C043-4ECE-A5F0-58613BF1C957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D54B1E-C043-4ECE-A5F0-58613BF1C957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D54B1E-C043-4ECE-A5F0-58613BF1C957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D54B1E-C043-4ECE-A5F0-58613BF1C957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D54B1E-C043-4ECE-A5F0-58613BF1C957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D54B1E-C043-4ECE-A5F0-58613BF1C957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D54B1E-C043-4ECE-A5F0-58613BF1C957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77F0D-5397-4B49-B4C3-A423F7159AF7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ED3F7-D241-416C-8434-7BA2CB6F66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3601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77F0D-5397-4B49-B4C3-A423F7159AF7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ED3F7-D241-416C-8434-7BA2CB6F66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8825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77F0D-5397-4B49-B4C3-A423F7159AF7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ED3F7-D241-416C-8434-7BA2CB6F66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4045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77F0D-5397-4B49-B4C3-A423F7159AF7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ED3F7-D241-416C-8434-7BA2CB6F66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33088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77F0D-5397-4B49-B4C3-A423F7159AF7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ED3F7-D241-416C-8434-7BA2CB6F66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7111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77F0D-5397-4B49-B4C3-A423F7159AF7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ED3F7-D241-416C-8434-7BA2CB6F66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01138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77F0D-5397-4B49-B4C3-A423F7159AF7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ED3F7-D241-416C-8434-7BA2CB6F66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1935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77F0D-5397-4B49-B4C3-A423F7159AF7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ED3F7-D241-416C-8434-7BA2CB6F66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0964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77F0D-5397-4B49-B4C3-A423F7159AF7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ED3F7-D241-416C-8434-7BA2CB6F66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7890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77F0D-5397-4B49-B4C3-A423F7159AF7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ED3F7-D241-416C-8434-7BA2CB6F66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38623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77F0D-5397-4B49-B4C3-A423F7159AF7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ED3F7-D241-416C-8434-7BA2CB6F66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52487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561303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11251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28516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494075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5836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4139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30464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80649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765508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76634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9958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6000"/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477F0D-5397-4B49-B4C3-A423F7159AF7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7ED3F7-D241-416C-8434-7BA2CB6F66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7486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9057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wmf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64304851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91185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Tento </a:t>
            </a:r>
            <a:r>
              <a:rPr lang="cs-CZ" dirty="0" smtClean="0"/>
              <a:t>DUM</a:t>
            </a:r>
            <a:r>
              <a:rPr lang="cs-CZ" dirty="0" smtClean="0"/>
              <a:t> </a:t>
            </a:r>
            <a:r>
              <a:rPr lang="cs-CZ" dirty="0" smtClean="0"/>
              <a:t>je určen pro žáky 8. ročníku ZŠ.</a:t>
            </a:r>
            <a:r>
              <a:rPr lang="cs-CZ" i="1" dirty="0" smtClean="0"/>
              <a:t> Cílem je rozšířit </a:t>
            </a:r>
            <a:r>
              <a:rPr lang="cs-CZ" i="1" dirty="0"/>
              <a:t>si poznatky o složení vzduchu, významu jednotlivých složek vzduchu a jeho průmyslovém využití, zabývat se problematikou ochrany </a:t>
            </a:r>
            <a:r>
              <a:rPr lang="cs-CZ" i="1" dirty="0" smtClean="0"/>
              <a:t>ovzduší.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4984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tx1"/>
                </a:solidFill>
              </a:rPr>
              <a:t>je směs látek, které vytvářejí plynný obal Země - atmosféru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i="1" dirty="0" smtClean="0"/>
              <a:t> 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40054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Vzduch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Je látka, bez </a:t>
            </a:r>
            <a:r>
              <a:rPr lang="cs-CZ" b="1" i="1" dirty="0"/>
              <a:t>které se denně neobejdeme a je základní podmínkou života. </a:t>
            </a:r>
            <a:endParaRPr lang="cs-CZ" b="1" i="1" dirty="0" smtClean="0"/>
          </a:p>
          <a:p>
            <a:r>
              <a:rPr lang="cs-CZ" b="1" i="1" dirty="0" smtClean="0"/>
              <a:t>Člověk </a:t>
            </a:r>
            <a:r>
              <a:rPr lang="cs-CZ" b="1" i="1" dirty="0"/>
              <a:t>vydrží asi 30 dnů bez jídla, asi 3 dny </a:t>
            </a:r>
            <a:r>
              <a:rPr lang="cs-CZ" b="1" i="1" dirty="0" smtClean="0"/>
              <a:t>bez </a:t>
            </a:r>
            <a:r>
              <a:rPr lang="cs-CZ" b="1" i="1" dirty="0"/>
              <a:t>tekutin a pouhých 5 minut nedýchat</a:t>
            </a:r>
            <a:r>
              <a:rPr lang="cs-CZ" b="1" i="1" dirty="0" smtClean="0"/>
              <a:t>.</a:t>
            </a:r>
          </a:p>
          <a:p>
            <a:r>
              <a:rPr lang="cs-CZ" b="1" i="1" dirty="0" smtClean="0"/>
              <a:t>Složky </a:t>
            </a:r>
            <a:r>
              <a:rPr lang="cs-CZ" b="1" i="1" dirty="0"/>
              <a:t>vzduchu byly postupně objevovány a pojmenovány od poloviny 18. století: dusík, kyslík, oxid uhličitý, vodní pára, vzácné plyny apod.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9602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70767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Složení vzduchu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51520" y="1340768"/>
            <a:ext cx="4032448" cy="5184576"/>
          </a:xfrm>
        </p:spPr>
        <p:txBody>
          <a:bodyPr>
            <a:noAutofit/>
          </a:bodyPr>
          <a:lstStyle/>
          <a:p>
            <a:r>
              <a:rPr lang="cs-CZ" sz="3200" dirty="0" smtClean="0"/>
              <a:t>78% dusíku, 21%kyslíku, 1% jiných látek </a:t>
            </a:r>
          </a:p>
          <a:p>
            <a:r>
              <a:rPr lang="cs-CZ" sz="3200" dirty="0" smtClean="0"/>
              <a:t>jako např. oxidu uhličitého, vodní páry, vzácných plynů, mikroorganismy, ozon, částečky prachu apod.</a:t>
            </a:r>
          </a:p>
          <a:p>
            <a:endParaRPr lang="cs-CZ" sz="3200" dirty="0" smtClean="0"/>
          </a:p>
          <a:p>
            <a:endParaRPr lang="cs-CZ" sz="3200" dirty="0"/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32656"/>
            <a:ext cx="3810835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 descr="C:\Users\FiedlerovaI\AppData\Local\Microsoft\Windows\Temporary Internet Files\Content.IE5\WANUKJR9\MP90043718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96952"/>
            <a:ext cx="2448037" cy="3666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05896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>
                <a:latin typeface="Comic Sans MS" pitchFamily="66" charset="0"/>
              </a:rPr>
              <a:t>Využití:</a:t>
            </a:r>
            <a:br>
              <a:rPr lang="cs-CZ" sz="2800" dirty="0" smtClean="0">
                <a:latin typeface="Comic Sans MS" pitchFamily="66" charset="0"/>
              </a:rPr>
            </a:br>
            <a:r>
              <a:rPr lang="cs-CZ" sz="2800" dirty="0" smtClean="0">
                <a:latin typeface="Comic Sans MS" pitchFamily="66" charset="0"/>
              </a:rPr>
              <a:t>destilací zkapalněného vzduchu se získává kyslík, dusík popř. vzácné plyny</a:t>
            </a:r>
            <a:br>
              <a:rPr lang="cs-CZ" sz="2800" dirty="0" smtClean="0">
                <a:latin typeface="Comic Sans MS" pitchFamily="66" charset="0"/>
              </a:rPr>
            </a:b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Kyslík</a:t>
            </a:r>
            <a:endParaRPr lang="cs-CZ" dirty="0">
              <a:latin typeface="Comic Sans MS" pitchFamily="66" charset="0"/>
            </a:endParaRPr>
          </a:p>
          <a:p>
            <a:pPr lvl="1"/>
            <a:r>
              <a:rPr lang="cs-CZ" dirty="0">
                <a:latin typeface="Comic Sans MS" pitchFamily="66" charset="0"/>
              </a:rPr>
              <a:t>dýchací přístroje </a:t>
            </a:r>
            <a:r>
              <a:rPr lang="cs-CZ" dirty="0" smtClean="0">
                <a:latin typeface="Comic Sans MS" pitchFamily="66" charset="0"/>
              </a:rPr>
              <a:t>(lékařství</a:t>
            </a:r>
            <a:r>
              <a:rPr lang="cs-CZ" dirty="0">
                <a:latin typeface="Comic Sans MS" pitchFamily="66" charset="0"/>
              </a:rPr>
              <a:t>, hasiči, horolezci, potápěči,..), při sváření a řezání kovů ve směsi s dalšími plyny, v raketové technice</a:t>
            </a:r>
          </a:p>
          <a:p>
            <a:pPr lvl="1"/>
            <a:r>
              <a:rPr lang="cs-CZ" dirty="0">
                <a:latin typeface="Comic Sans MS" pitchFamily="66" charset="0"/>
              </a:rPr>
              <a:t>tlakové lahve jsou označeny modrým pruhem </a:t>
            </a:r>
            <a:r>
              <a:rPr lang="cs-CZ" dirty="0" smtClean="0">
                <a:latin typeface="Comic Sans MS" pitchFamily="66" charset="0"/>
              </a:rPr>
              <a:t>(hoří </a:t>
            </a:r>
            <a:r>
              <a:rPr lang="cs-CZ" dirty="0">
                <a:latin typeface="Comic Sans MS" pitchFamily="66" charset="0"/>
              </a:rPr>
              <a:t>modrým plamenem)</a:t>
            </a:r>
          </a:p>
          <a:p>
            <a:r>
              <a:rPr lang="cs-CZ" dirty="0">
                <a:latin typeface="Comic Sans MS" pitchFamily="66" charset="0"/>
              </a:rPr>
              <a:t>Dusík</a:t>
            </a:r>
          </a:p>
          <a:p>
            <a:pPr lvl="1"/>
            <a:r>
              <a:rPr lang="cs-CZ" dirty="0">
                <a:latin typeface="Comic Sans MS" pitchFamily="66" charset="0"/>
              </a:rPr>
              <a:t>ochranná atmosféra </a:t>
            </a:r>
            <a:r>
              <a:rPr lang="cs-CZ" dirty="0" smtClean="0">
                <a:latin typeface="Comic Sans MS" pitchFamily="66" charset="0"/>
              </a:rPr>
              <a:t>(nepodporuje </a:t>
            </a:r>
            <a:r>
              <a:rPr lang="cs-CZ" dirty="0">
                <a:latin typeface="Comic Sans MS" pitchFamily="66" charset="0"/>
              </a:rPr>
              <a:t>hoření) např. při přelévání některých hořlavin</a:t>
            </a:r>
          </a:p>
          <a:p>
            <a:pPr lvl="1"/>
            <a:r>
              <a:rPr lang="cs-CZ" dirty="0">
                <a:latin typeface="Comic Sans MS" pitchFamily="66" charset="0"/>
              </a:rPr>
              <a:t>chladivo (vysoké zmrazení)</a:t>
            </a:r>
          </a:p>
          <a:p>
            <a:pPr lvl="1"/>
            <a:r>
              <a:rPr lang="cs-CZ" dirty="0">
                <a:latin typeface="Comic Sans MS" pitchFamily="66" charset="0"/>
              </a:rPr>
              <a:t>k výrobě dalších látek </a:t>
            </a:r>
            <a:r>
              <a:rPr lang="cs-CZ" dirty="0" smtClean="0">
                <a:latin typeface="Comic Sans MS" pitchFamily="66" charset="0"/>
              </a:rPr>
              <a:t>(např</a:t>
            </a:r>
            <a:r>
              <a:rPr lang="cs-CZ" dirty="0">
                <a:latin typeface="Comic Sans MS" pitchFamily="66" charset="0"/>
              </a:rPr>
              <a:t>. čpavku)</a:t>
            </a:r>
          </a:p>
          <a:p>
            <a:pPr lvl="1"/>
            <a:r>
              <a:rPr lang="cs-CZ" dirty="0">
                <a:latin typeface="Comic Sans MS" pitchFamily="66" charset="0"/>
              </a:rPr>
              <a:t>tlakové lahve mají zelený pruh</a:t>
            </a:r>
          </a:p>
          <a:p>
            <a:r>
              <a:rPr lang="cs-CZ" dirty="0">
                <a:latin typeface="Comic Sans MS" pitchFamily="66" charset="0"/>
              </a:rPr>
              <a:t>Vzácné plyny</a:t>
            </a:r>
          </a:p>
          <a:p>
            <a:pPr lvl="1"/>
            <a:r>
              <a:rPr lang="cs-CZ" dirty="0">
                <a:latin typeface="Comic Sans MS" pitchFamily="66" charset="0"/>
              </a:rPr>
              <a:t>atmosféra pro osvětlovací tělesa </a:t>
            </a:r>
            <a:r>
              <a:rPr lang="cs-CZ" dirty="0" smtClean="0">
                <a:latin typeface="Comic Sans MS" pitchFamily="66" charset="0"/>
              </a:rPr>
              <a:t>(např</a:t>
            </a:r>
            <a:r>
              <a:rPr lang="cs-CZ" dirty="0">
                <a:latin typeface="Comic Sans MS" pitchFamily="66" charset="0"/>
              </a:rPr>
              <a:t>. </a:t>
            </a:r>
            <a:r>
              <a:rPr lang="cs-CZ" dirty="0" smtClean="0">
                <a:latin typeface="Comic Sans MS" pitchFamily="66" charset="0"/>
              </a:rPr>
              <a:t>neon - </a:t>
            </a:r>
            <a:r>
              <a:rPr lang="cs-CZ" dirty="0">
                <a:latin typeface="Comic Sans MS" pitchFamily="66" charset="0"/>
              </a:rPr>
              <a:t>barevné neonové trubice v reklamě)</a:t>
            </a:r>
          </a:p>
          <a:p>
            <a:endParaRPr lang="cs-CZ" dirty="0">
              <a:latin typeface="Comic Sans MS" pitchFamily="66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3794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/>
              <a:t>Výroba kapalného vzduchu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Vzduch je jednou z nejvýznamnějších surovin. Zkapalněný vzduch se získává několikanásobným rozepnutím stlačovaného plynu a následným ochlazením, až dojde ke zkapalnění. 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Dusík destiluje při teplotě  -196° C, kyslík při -183° C a argon při -186° </a:t>
            </a:r>
            <a:r>
              <a:rPr lang="cs-CZ" dirty="0" smtClean="0">
                <a:latin typeface="Comic Sans MS" pitchFamily="66" charset="0"/>
              </a:rPr>
              <a:t>C.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654892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latin typeface="Comic Sans MS" pitchFamily="66" charset="0"/>
              </a:rPr>
              <a:t>Vzduch </a:t>
            </a:r>
            <a:r>
              <a:rPr lang="cs-CZ" b="1" dirty="0">
                <a:latin typeface="Comic Sans MS" pitchFamily="66" charset="0"/>
              </a:rPr>
              <a:t>a hoření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latin typeface="Comic Sans MS" pitchFamily="66" charset="0"/>
              </a:rPr>
              <a:t>Hoření je zdrojem tepla a světla a nezbytnou podmínkou k přípravě jiných </a:t>
            </a:r>
            <a:r>
              <a:rPr lang="cs-CZ" dirty="0" smtClean="0">
                <a:latin typeface="Comic Sans MS" pitchFamily="66" charset="0"/>
              </a:rPr>
              <a:t>látek.</a:t>
            </a:r>
            <a:endParaRPr lang="cs-CZ" dirty="0">
              <a:latin typeface="Comic Sans MS" pitchFamily="66" charset="0"/>
            </a:endParaRPr>
          </a:p>
          <a:p>
            <a:r>
              <a:rPr lang="cs-CZ" dirty="0">
                <a:latin typeface="Comic Sans MS" pitchFamily="66" charset="0"/>
              </a:rPr>
              <a:t>Oheň je řízené hoření v omezeném prostoru.</a:t>
            </a:r>
          </a:p>
          <a:p>
            <a:r>
              <a:rPr lang="cs-CZ" dirty="0">
                <a:latin typeface="Comic Sans MS" pitchFamily="66" charset="0"/>
              </a:rPr>
              <a:t>Nekontrolované hoření se nazývá požárem.</a:t>
            </a:r>
          </a:p>
          <a:p>
            <a:endParaRPr lang="cs-CZ" dirty="0"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/>
          </a:p>
        </p:txBody>
      </p:sp>
      <p:pic>
        <p:nvPicPr>
          <p:cNvPr id="1028" name="Picture 4" descr="C:\Users\FiedlerovaI\AppData\Local\Microsoft\Windows\Temporary Internet Files\Content.IE5\A5DVJKUN\MP90043861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7" y="260648"/>
            <a:ext cx="4273503" cy="638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865318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Hašení požáru je založeno na: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lvl="0"/>
            <a:r>
              <a:rPr lang="cs-CZ" dirty="0" smtClean="0">
                <a:latin typeface="Comic Sans MS" pitchFamily="66" charset="0"/>
              </a:rPr>
              <a:t>ochlazení </a:t>
            </a:r>
            <a:r>
              <a:rPr lang="cs-CZ" dirty="0">
                <a:latin typeface="Comic Sans MS" pitchFamily="66" charset="0"/>
              </a:rPr>
              <a:t>hořící látky</a:t>
            </a:r>
          </a:p>
          <a:p>
            <a:pPr lvl="0"/>
            <a:r>
              <a:rPr lang="cs-CZ" dirty="0">
                <a:latin typeface="Comic Sans MS" pitchFamily="66" charset="0"/>
              </a:rPr>
              <a:t>zamezení přístupu vzduchu </a:t>
            </a:r>
          </a:p>
          <a:p>
            <a:pPr marL="0" indent="0">
              <a:buNone/>
            </a:pPr>
            <a:r>
              <a:rPr lang="cs-CZ" dirty="0">
                <a:latin typeface="Comic Sans MS" pitchFamily="66" charset="0"/>
              </a:rPr>
              <a:t>K hašení se využívá u malých požárů </a:t>
            </a:r>
            <a:endParaRPr lang="cs-CZ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např</a:t>
            </a:r>
            <a:r>
              <a:rPr lang="cs-CZ" dirty="0">
                <a:latin typeface="Comic Sans MS" pitchFamily="66" charset="0"/>
              </a:rPr>
              <a:t>. deka (zamezení přístupu vzduchu), hasicí přístroje, voda, písek a další materiály</a:t>
            </a:r>
            <a:r>
              <a:rPr lang="cs-CZ" i="1" dirty="0">
                <a:latin typeface="Comic Sans MS" pitchFamily="66" charset="0"/>
              </a:rPr>
              <a:t>.</a:t>
            </a:r>
            <a:endParaRPr lang="cs-CZ" dirty="0">
              <a:latin typeface="Comic Sans MS" pitchFamily="66" charset="0"/>
            </a:endParaRPr>
          </a:p>
          <a:p>
            <a:endParaRPr lang="cs-CZ" dirty="0">
              <a:latin typeface="Comic Sans MS" pitchFamily="66" charset="0"/>
            </a:endParaRPr>
          </a:p>
          <a:p>
            <a:endParaRPr lang="cs-CZ" dirty="0">
              <a:latin typeface="Comic Sans MS" pitchFamily="66" charset="0"/>
            </a:endParaRPr>
          </a:p>
        </p:txBody>
      </p:sp>
      <p:pic>
        <p:nvPicPr>
          <p:cNvPr id="2050" name="Picture 2" descr="C:\Users\FiedlerovaI\AppData\Local\Microsoft\Windows\Temporary Internet Files\Content.IE5\7ZD6FQNA\MC9000184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1340768"/>
            <a:ext cx="1548079" cy="186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FiedlerovaI\AppData\Local\Microsoft\Windows\Temporary Internet Files\Content.IE5\0EZ6HFUJ\MP9004073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45048" y="4224418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68760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900" b="1" dirty="0" smtClean="0">
                <a:latin typeface="Comic Sans MS" pitchFamily="66" charset="0"/>
              </a:rPr>
              <a:t>Látky  můžeme rozdělit na: </a:t>
            </a:r>
            <a:br>
              <a:rPr lang="cs-CZ" sz="4900" b="1" dirty="0" smtClean="0">
                <a:latin typeface="Comic Sans MS" pitchFamily="66" charset="0"/>
              </a:rPr>
            </a:br>
            <a:endParaRPr lang="cs-CZ" sz="4900" b="1" dirty="0">
              <a:latin typeface="Comic Sans MS" pitchFamily="66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4040188" cy="834107"/>
          </a:xfrm>
        </p:spPr>
        <p:txBody>
          <a:bodyPr>
            <a:normAutofit/>
          </a:bodyPr>
          <a:lstStyle/>
          <a:p>
            <a:pPr algn="ctr"/>
            <a:r>
              <a:rPr lang="cs-CZ" sz="4400" dirty="0">
                <a:latin typeface="Comic Sans MS" pitchFamily="66" charset="0"/>
              </a:rPr>
              <a:t>hořlavé 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latin typeface="Comic Sans MS" pitchFamily="66" charset="0"/>
              </a:rPr>
              <a:t>papír, dřevo, nafta, hořčík – látky se mohou lišit teplotou vzplanutí např. hořčík nezapálíme zápalkou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45025" y="1340768"/>
            <a:ext cx="4041775" cy="834107"/>
          </a:xfrm>
        </p:spPr>
        <p:txBody>
          <a:bodyPr>
            <a:normAutofit/>
          </a:bodyPr>
          <a:lstStyle/>
          <a:p>
            <a:r>
              <a:rPr lang="cs-CZ" sz="4400" dirty="0">
                <a:latin typeface="Comic Sans MS" pitchFamily="66" charset="0"/>
              </a:rPr>
              <a:t>nehořlavé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>
                <a:latin typeface="Comic Sans MS" pitchFamily="66" charset="0"/>
              </a:rPr>
              <a:t>sklo, kámen, azbest, </a:t>
            </a:r>
            <a:r>
              <a:rPr lang="cs-CZ" dirty="0" smtClean="0">
                <a:latin typeface="Comic Sans MS" pitchFamily="66" charset="0"/>
              </a:rPr>
              <a:t>…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5122" name="Picture 2" descr="C:\Users\FiedlerovaI\AppData\Local\Microsoft\Windows\Temporary Internet Files\Content.IE5\AM1I8PN9\MP9004224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96645" y="4437112"/>
            <a:ext cx="1134988" cy="1701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FiedlerovaI\AppData\Local\Microsoft\Windows\Temporary Internet Files\Content.IE5\4MJKKALU\MP9003999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636912"/>
            <a:ext cx="312115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FiedlerovaI\AppData\Local\Microsoft\Windows\Temporary Internet Files\Content.IE5\22IXZC8B\MP9004035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5085184"/>
            <a:ext cx="2376264" cy="1583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93145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28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Zamoření ovzduší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/>
          </a:bodyPr>
          <a:lstStyle/>
          <a:p>
            <a:r>
              <a:rPr lang="cs-CZ" dirty="0" smtClean="0"/>
              <a:t> největší </a:t>
            </a:r>
            <a:r>
              <a:rPr lang="cs-CZ" dirty="0"/>
              <a:t>znečišťovatelé jsou tepelné elektrárny </a:t>
            </a:r>
            <a:r>
              <a:rPr lang="cs-CZ" dirty="0" smtClean="0"/>
              <a:t>(v</a:t>
            </a:r>
            <a:r>
              <a:rPr lang="cs-CZ" dirty="0"/>
              <a:t> současné době musí mít odsiřovací zařízení), spalování pevných paliv zejména v domácnostech </a:t>
            </a:r>
            <a:r>
              <a:rPr lang="cs-CZ" dirty="0" smtClean="0"/>
              <a:t>(spalování </a:t>
            </a:r>
            <a:r>
              <a:rPr lang="cs-CZ" dirty="0"/>
              <a:t>látek, které mají jedovaté </a:t>
            </a:r>
            <a:r>
              <a:rPr lang="cs-CZ" dirty="0" smtClean="0"/>
              <a:t>zplodiny - </a:t>
            </a:r>
            <a:r>
              <a:rPr lang="cs-CZ" dirty="0"/>
              <a:t>např. plasty, syntetické materiály apod., výfukové plyny </a:t>
            </a:r>
            <a:r>
              <a:rPr lang="cs-CZ" dirty="0" smtClean="0"/>
              <a:t>automobilů)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6148" name="Picture 4" descr="C:\Users\FiedlerovaI\AppData\Local\Microsoft\Windows\Temporary Internet Files\Content.IE5\5TF57ZSW\MP90043735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314527"/>
            <a:ext cx="3776464" cy="2517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FiedlerovaI\AppData\Local\Microsoft\Windows\Temporary Internet Files\Content.IE5\K0O7W0UI\MC9000302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16632"/>
            <a:ext cx="1735531" cy="166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FiedlerovaI\AppData\Local\Microsoft\Windows\Temporary Internet Files\Content.IE5\0EZ6HFUJ\MP90043735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797152"/>
            <a:ext cx="2808312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204996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53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dirty="0">
                <a:latin typeface="Comic Sans MS" pitchFamily="66" charset="0"/>
              </a:rPr>
              <a:t>Znečištění vzduchu</a:t>
            </a:r>
            <a:br>
              <a:rPr lang="cs-CZ" dirty="0">
                <a:latin typeface="Comic Sans MS" pitchFamily="66" charset="0"/>
              </a:rPr>
            </a:b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640960" cy="5616624"/>
          </a:xfrm>
        </p:spPr>
        <p:txBody>
          <a:bodyPr>
            <a:normAutofit lnSpcReduction="10000"/>
          </a:bodyPr>
          <a:lstStyle/>
          <a:p>
            <a:r>
              <a:rPr lang="cs-CZ" dirty="0">
                <a:latin typeface="Comic Sans MS" pitchFamily="66" charset="0"/>
              </a:rPr>
              <a:t>Za běžných podmínek se stoupající nadmořskou výškou, klesá tlak i teplota vzduchu. V případě bezvětří a jasných nocí může dojít k situaci, kdy se spodní vrstva ochlazuje například od sněhu. V těchto případech může teplota vzduchu směrem vzhůru stoupat a vzniká </a:t>
            </a:r>
            <a:r>
              <a:rPr lang="cs-CZ" i="1" dirty="0">
                <a:latin typeface="Comic Sans MS" pitchFamily="66" charset="0"/>
              </a:rPr>
              <a:t>teplotní </a:t>
            </a:r>
            <a:r>
              <a:rPr lang="cs-CZ" i="1" dirty="0" smtClean="0">
                <a:latin typeface="Comic Sans MS" pitchFamily="66" charset="0"/>
              </a:rPr>
              <a:t>inverze.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V</a:t>
            </a:r>
            <a:r>
              <a:rPr lang="cs-CZ" dirty="0">
                <a:latin typeface="Comic Sans MS" pitchFamily="66" charset="0"/>
              </a:rPr>
              <a:t> místech velkého znečištění vzniká smog </a:t>
            </a:r>
            <a:endParaRPr lang="cs-CZ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dirty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(z</a:t>
            </a:r>
            <a:r>
              <a:rPr lang="cs-CZ" dirty="0">
                <a:latin typeface="Comic Sans MS" pitchFamily="66" charset="0"/>
              </a:rPr>
              <a:t> anglického </a:t>
            </a:r>
            <a:r>
              <a:rPr lang="cs-CZ" dirty="0" err="1">
                <a:latin typeface="Comic Sans MS" pitchFamily="66" charset="0"/>
              </a:rPr>
              <a:t>smoke</a:t>
            </a:r>
            <a:r>
              <a:rPr lang="cs-CZ" dirty="0">
                <a:latin typeface="Comic Sans MS" pitchFamily="66" charset="0"/>
              </a:rPr>
              <a:t>-kouř a </a:t>
            </a:r>
            <a:r>
              <a:rPr lang="cs-CZ" dirty="0" err="1">
                <a:latin typeface="Comic Sans MS" pitchFamily="66" charset="0"/>
              </a:rPr>
              <a:t>fog</a:t>
            </a:r>
            <a:r>
              <a:rPr lang="cs-CZ" dirty="0">
                <a:latin typeface="Comic Sans MS" pitchFamily="66" charset="0"/>
              </a:rPr>
              <a:t>-mlha).</a:t>
            </a:r>
          </a:p>
          <a:p>
            <a:r>
              <a:rPr lang="cs-CZ" dirty="0">
                <a:latin typeface="Comic Sans MS" pitchFamily="66" charset="0"/>
              </a:rPr>
              <a:t>Smogem označujeme směs mlhy, kouřových zplodin a prachu.</a:t>
            </a:r>
          </a:p>
          <a:p>
            <a:pPr marL="0" indent="0">
              <a:buNone/>
            </a:pP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0712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46000"/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i="1" dirty="0" smtClean="0"/>
              <a:t>Teplotní inverze.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568952" cy="54006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Comic Sans MS" pitchFamily="66" charset="0"/>
              </a:rPr>
              <a:t>Ta brání promíchávání vzduchu a zplodiny z komínů, znečištění z výfukových plynů apod. zůstávají při zemi. Průvodním znakem tohoto počasí bývají často i mlhy. Tento stav počasí je označován jako „špatné rozptylové podmínky“. </a:t>
            </a:r>
          </a:p>
          <a:p>
            <a:r>
              <a:rPr lang="cs-CZ" sz="2800" dirty="0" smtClean="0">
                <a:latin typeface="Comic Sans MS" pitchFamily="66" charset="0"/>
              </a:rPr>
              <a:t>Často bývá doprovázen doporučení o nevycházení ven osobám s dýchacími problémy a malým dětem a nevětrání. Dochází i k omezení například dopravy ve městech apod.</a:t>
            </a:r>
          </a:p>
          <a:p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53336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i="1" dirty="0" smtClean="0"/>
              <a:t/>
            </a:r>
            <a:br>
              <a:rPr lang="cs-CZ" b="1" i="1" dirty="0" smtClean="0"/>
            </a:br>
            <a:r>
              <a:rPr lang="cs-CZ" b="1" i="1" dirty="0" smtClean="0"/>
              <a:t>Zajímavosti</a:t>
            </a:r>
            <a:r>
              <a:rPr lang="cs-CZ" b="1" i="1" dirty="0"/>
              <a:t>: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>
            <a:normAutofit fontScale="70000" lnSpcReduction="20000"/>
          </a:bodyPr>
          <a:lstStyle/>
          <a:p>
            <a:r>
              <a:rPr lang="cs-CZ" sz="4000" dirty="0">
                <a:latin typeface="Comic Sans MS" pitchFamily="66" charset="0"/>
              </a:rPr>
              <a:t>Plícemi člověka projde za den 12 kg vzduchu. Z něho se uplatní asi 0,7 kg kyslíku k uvolňování energie potřebné pro další život</a:t>
            </a:r>
            <a:r>
              <a:rPr lang="cs-CZ" dirty="0"/>
              <a:t>.</a:t>
            </a:r>
          </a:p>
          <a:p>
            <a:r>
              <a:rPr lang="cs-CZ" sz="4600" b="1" i="1" dirty="0" smtClean="0"/>
              <a:t>Atmosféra</a:t>
            </a:r>
            <a:endParaRPr lang="cs-CZ" sz="4600" dirty="0" smtClean="0"/>
          </a:p>
          <a:p>
            <a:pPr marL="0" indent="0">
              <a:buNone/>
            </a:pPr>
            <a:r>
              <a:rPr lang="cs-CZ" sz="3400" dirty="0" smtClean="0">
                <a:latin typeface="Comic Sans MS" pitchFamily="66" charset="0"/>
              </a:rPr>
              <a:t>Není </a:t>
            </a:r>
            <a:r>
              <a:rPr lang="cs-CZ" sz="3400" dirty="0">
                <a:latin typeface="Comic Sans MS" pitchFamily="66" charset="0"/>
              </a:rPr>
              <a:t>jen zemská.</a:t>
            </a:r>
          </a:p>
          <a:p>
            <a:pPr marL="0" lvl="0" indent="0">
              <a:buNone/>
            </a:pPr>
            <a:r>
              <a:rPr lang="cs-CZ" sz="3400" u="sng" dirty="0">
                <a:latin typeface="Comic Sans MS" pitchFamily="66" charset="0"/>
              </a:rPr>
              <a:t>Umělá a.</a:t>
            </a:r>
            <a:r>
              <a:rPr lang="cs-CZ" sz="3400" dirty="0">
                <a:latin typeface="Comic Sans MS" pitchFamily="66" charset="0"/>
              </a:rPr>
              <a:t> – vytváří se v uzavřených prostorách – v kosmických lodích, v ponorkách, kde je třeba neustále upravovat složení vzduchu, které se mění při dýchání</a:t>
            </a:r>
          </a:p>
          <a:p>
            <a:pPr marL="0" lvl="0" indent="0">
              <a:buNone/>
            </a:pPr>
            <a:r>
              <a:rPr lang="cs-CZ" sz="3400" u="sng" dirty="0">
                <a:latin typeface="Comic Sans MS" pitchFamily="66" charset="0"/>
              </a:rPr>
              <a:t>Ochranná a</a:t>
            </a:r>
            <a:r>
              <a:rPr lang="cs-CZ" sz="3400" dirty="0">
                <a:latin typeface="Comic Sans MS" pitchFamily="66" charset="0"/>
              </a:rPr>
              <a:t>. – vytváří se při výrobě, skladování a přepravě reaktivních látek – hořlavin – tvoří ji kromě dusíku i argon</a:t>
            </a:r>
          </a:p>
          <a:p>
            <a:pPr marL="0" lvl="0" indent="0">
              <a:buNone/>
            </a:pPr>
            <a:r>
              <a:rPr lang="cs-CZ" sz="3400" u="sng" dirty="0">
                <a:latin typeface="Comic Sans MS" pitchFamily="66" charset="0"/>
              </a:rPr>
              <a:t>Upravená a.</a:t>
            </a:r>
            <a:r>
              <a:rPr lang="cs-CZ" sz="3400" dirty="0">
                <a:latin typeface="Comic Sans MS" pitchFamily="66" charset="0"/>
              </a:rPr>
              <a:t> – prodlužuje trvanlivost skladované zeleniny a ovoce. V obalech se záměrně zmenšuje množství kyslíku a zvětšuje množství oxidu uhličitého.</a:t>
            </a:r>
          </a:p>
          <a:p>
            <a:pPr marL="0" indent="0">
              <a:buNone/>
            </a:pPr>
            <a:r>
              <a:rPr lang="cs-CZ" sz="3400" dirty="0">
                <a:latin typeface="Comic Sans MS" pitchFamily="66" charset="0"/>
              </a:rPr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83574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BENEŠ,CSC., Prof</a:t>
            </a:r>
            <a:r>
              <a:rPr lang="cs-CZ" sz="2400" dirty="0" smtClean="0"/>
              <a:t>. RNDr</a:t>
            </a:r>
            <a:r>
              <a:rPr lang="cs-CZ" sz="2400" dirty="0"/>
              <a:t>. Pavel, PhDr</a:t>
            </a:r>
            <a:r>
              <a:rPr lang="cs-CZ" sz="2400" dirty="0" smtClean="0"/>
              <a:t>. Václav </a:t>
            </a:r>
            <a:r>
              <a:rPr lang="cs-CZ" sz="2400" dirty="0"/>
              <a:t>PUMPR,CSC. a Doc</a:t>
            </a:r>
            <a:r>
              <a:rPr lang="cs-CZ" sz="2400" dirty="0" smtClean="0"/>
              <a:t>. RNDr</a:t>
            </a:r>
            <a:r>
              <a:rPr lang="cs-CZ" sz="2400" dirty="0"/>
              <a:t>. Jiří BANÝR, CSC. </a:t>
            </a:r>
            <a:r>
              <a:rPr lang="cs-CZ" sz="2400" i="1" dirty="0"/>
              <a:t>Základy praktické chemie</a:t>
            </a:r>
            <a:r>
              <a:rPr lang="cs-CZ" sz="2400" dirty="0"/>
              <a:t>: </a:t>
            </a:r>
            <a:r>
              <a:rPr lang="cs-CZ" sz="2400" i="1" dirty="0"/>
              <a:t>pro 8. ročník základní školy</a:t>
            </a:r>
            <a:r>
              <a:rPr lang="cs-CZ" sz="2400" dirty="0"/>
              <a:t>. 2. aktualizované vydání. Praha: Nakladatelství FORTUNA, 2006. ISBN 80-7168-879-7. </a:t>
            </a:r>
            <a:endParaRPr lang="cs-CZ" sz="2400" dirty="0" smtClean="0"/>
          </a:p>
          <a:p>
            <a:r>
              <a:rPr lang="cs-CZ" sz="2400" i="1" dirty="0"/>
              <a:t>Office.com</a:t>
            </a:r>
            <a:r>
              <a:rPr lang="cs-CZ" sz="2400" dirty="0"/>
              <a:t>: </a:t>
            </a:r>
            <a:r>
              <a:rPr lang="cs-CZ" sz="2400" i="1" dirty="0" err="1"/>
              <a:t>Obrazky</a:t>
            </a:r>
            <a:r>
              <a:rPr lang="cs-CZ" sz="2400" dirty="0"/>
              <a:t> [online]. 2012 [cit. 2012-02-23]. </a:t>
            </a:r>
            <a:r>
              <a:rPr lang="cs-CZ" sz="2400"/>
              <a:t>Dostupné z: http://office.microsoft.com/cs-cz/images</a:t>
            </a:r>
            <a:r>
              <a:rPr lang="cs-CZ" sz="2400" smtClean="0"/>
              <a:t>/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66465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164</TotalTime>
  <Words>391</Words>
  <Application>Microsoft Office PowerPoint</Application>
  <PresentationFormat>Předvádění na obrazovce (4:3)</PresentationFormat>
  <Paragraphs>83</Paragraphs>
  <Slides>15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1_Motiv systému Office</vt:lpstr>
      <vt:lpstr>Snímek 1</vt:lpstr>
      <vt:lpstr>Vzduch</vt:lpstr>
      <vt:lpstr>Vzduch</vt:lpstr>
      <vt:lpstr>Vzduch</vt:lpstr>
      <vt:lpstr>Složení vzduchu</vt:lpstr>
      <vt:lpstr>  Využití: destilací zkapalněného vzduchu se získává kyslík, dusík popř. vzácné plyny  </vt:lpstr>
      <vt:lpstr>Výroba kapalného vzduchu </vt:lpstr>
      <vt:lpstr> Vzduch a hoření </vt:lpstr>
      <vt:lpstr>Hašení požáru je založeno na:</vt:lpstr>
      <vt:lpstr> Látky  můžeme rozdělit na:  </vt:lpstr>
      <vt:lpstr>Zamoření ovzduší </vt:lpstr>
      <vt:lpstr>Znečištění vzduchu </vt:lpstr>
      <vt:lpstr>Teplotní inverze.</vt:lpstr>
      <vt:lpstr> Zajímavosti:  </vt:lpstr>
      <vt:lpstr>Zdroje a 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Fiedlerová Ivana</dc:creator>
  <cp:lastModifiedBy>šárka</cp:lastModifiedBy>
  <cp:revision>19</cp:revision>
  <dcterms:created xsi:type="dcterms:W3CDTF">2012-02-19T06:39:24Z</dcterms:created>
  <dcterms:modified xsi:type="dcterms:W3CDTF">2012-03-07T08:05:40Z</dcterms:modified>
</cp:coreProperties>
</file>