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60" r:id="rId1"/>
  </p:sldMasterIdLst>
  <p:sldIdLst>
    <p:sldId id="256" r:id="rId2"/>
    <p:sldId id="257" r:id="rId3"/>
    <p:sldId id="260" r:id="rId4"/>
    <p:sldId id="261" r:id="rId5"/>
    <p:sldId id="262" r:id="rId6"/>
    <p:sldId id="263" r:id="rId7"/>
    <p:sldId id="264" r:id="rId8"/>
    <p:sldId id="266" r:id="rId9"/>
    <p:sldId id="267" r:id="rId10"/>
    <p:sldId id="268" r:id="rId11"/>
    <p:sldId id="269" r:id="rId12"/>
    <p:sldId id="270" r:id="rId13"/>
    <p:sldId id="271" r:id="rId14"/>
    <p:sldId id="272" r:id="rId15"/>
    <p:sldId id="259" r:id="rId16"/>
    <p:sldId id="265" r:id="rId17"/>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16"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23" name="Obdélník 22"/>
          <p:cNvSpPr/>
          <p:nvPr/>
        </p:nvSpPr>
        <p:spPr>
          <a:xfrm flipV="1">
            <a:off x="5410182" y="3810000"/>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4" name="Obdélník 23"/>
          <p:cNvSpPr/>
          <p:nvPr/>
        </p:nvSpPr>
        <p:spPr>
          <a:xfrm flipV="1">
            <a:off x="5410200" y="3897010"/>
            <a:ext cx="3733801" cy="192024"/>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5" name="Obdélník 24"/>
          <p:cNvSpPr/>
          <p:nvPr/>
        </p:nvSpPr>
        <p:spPr>
          <a:xfrm flipV="1">
            <a:off x="5410200" y="4115167"/>
            <a:ext cx="3733801"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6" name="Obdélník 25"/>
          <p:cNvSpPr/>
          <p:nvPr/>
        </p:nvSpPr>
        <p:spPr>
          <a:xfrm flipV="1">
            <a:off x="5410200" y="4164403"/>
            <a:ext cx="1965960" cy="18288"/>
          </a:xfrm>
          <a:prstGeom prst="rect">
            <a:avLst/>
          </a:prstGeom>
          <a:solidFill>
            <a:schemeClr val="accent2">
              <a:alpha val="6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Obdélník 26"/>
          <p:cNvSpPr/>
          <p:nvPr/>
        </p:nvSpPr>
        <p:spPr>
          <a:xfrm flipV="1">
            <a:off x="5410200" y="4199572"/>
            <a:ext cx="1965960"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0" name="Zaoblený obdélník 29"/>
          <p:cNvSpPr/>
          <p:nvPr/>
        </p:nvSpPr>
        <p:spPr bwMode="white">
          <a:xfrm>
            <a:off x="5410200" y="3962400"/>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1" name="Zaoblený obdélník 30"/>
          <p:cNvSpPr/>
          <p:nvPr/>
        </p:nvSpPr>
        <p:spPr bwMode="white">
          <a:xfrm>
            <a:off x="7376507" y="406098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Obdélník 6"/>
          <p:cNvSpPr/>
          <p:nvPr/>
        </p:nvSpPr>
        <p:spPr>
          <a:xfrm>
            <a:off x="1" y="3649662"/>
            <a:ext cx="9144000" cy="244170"/>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Obdélník 9"/>
          <p:cNvSpPr/>
          <p:nvPr/>
        </p:nvSpPr>
        <p:spPr>
          <a:xfrm>
            <a:off x="0" y="3675527"/>
            <a:ext cx="9144001" cy="14067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bdélník 10"/>
          <p:cNvSpPr/>
          <p:nvPr/>
        </p:nvSpPr>
        <p:spPr>
          <a:xfrm flipV="1">
            <a:off x="6414051" y="3643090"/>
            <a:ext cx="2729950" cy="248432"/>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Obdélník 18"/>
          <p:cNvSpPr/>
          <p:nvPr/>
        </p:nvSpPr>
        <p:spPr>
          <a:xfrm>
            <a:off x="0" y="0"/>
            <a:ext cx="9144000" cy="370170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Nadpis 7"/>
          <p:cNvSpPr>
            <a:spLocks noGrp="1"/>
          </p:cNvSpPr>
          <p:nvPr>
            <p:ph type="ctrTitle"/>
          </p:nvPr>
        </p:nvSpPr>
        <p:spPr>
          <a:xfrm>
            <a:off x="457200" y="2401887"/>
            <a:ext cx="8458200" cy="1470025"/>
          </a:xfrm>
        </p:spPr>
        <p:txBody>
          <a:bodyPr anchor="b"/>
          <a:lstStyle>
            <a:lvl1pPr>
              <a:defRPr sz="4400">
                <a:solidFill>
                  <a:schemeClr val="bg1"/>
                </a:solidFill>
              </a:defRPr>
            </a:lvl1pPr>
          </a:lstStyle>
          <a:p>
            <a:r>
              <a:rPr kumimoji="0" lang="cs-CZ" smtClean="0"/>
              <a:t>Kliknutím lze upravit styl.</a:t>
            </a:r>
            <a:endParaRPr kumimoji="0" lang="en-US"/>
          </a:p>
        </p:txBody>
      </p:sp>
      <p:sp>
        <p:nvSpPr>
          <p:cNvPr id="9" name="Podnadpis 8"/>
          <p:cNvSpPr>
            <a:spLocks noGrp="1"/>
          </p:cNvSpPr>
          <p:nvPr>
            <p:ph type="subTitle" idx="1"/>
          </p:nvPr>
        </p:nvSpPr>
        <p:spPr>
          <a:xfrm>
            <a:off x="457200" y="3899938"/>
            <a:ext cx="4953000" cy="1752600"/>
          </a:xfrm>
        </p:spPr>
        <p:txBody>
          <a:bodyPr/>
          <a:lstStyle>
            <a:lvl1pPr marL="64008" indent="0" algn="l">
              <a:buNone/>
              <a:defRPr sz="24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Kliknutím lze upravit styl předlohy.</a:t>
            </a:r>
            <a:endParaRPr kumimoji="0" lang="en-US"/>
          </a:p>
        </p:txBody>
      </p:sp>
      <p:sp>
        <p:nvSpPr>
          <p:cNvPr id="28" name="Zástupný symbol pro datum 27"/>
          <p:cNvSpPr>
            <a:spLocks noGrp="1"/>
          </p:cNvSpPr>
          <p:nvPr>
            <p:ph type="dt" sz="half" idx="10"/>
          </p:nvPr>
        </p:nvSpPr>
        <p:spPr>
          <a:xfrm>
            <a:off x="6705600" y="4206240"/>
            <a:ext cx="960120" cy="457200"/>
          </a:xfrm>
        </p:spPr>
        <p:txBody>
          <a:bodyPr/>
          <a:lstStyle/>
          <a:p>
            <a:fld id="{574A29AC-6391-463D-B252-BCE7FB336281}" type="datetimeFigureOut">
              <a:rPr lang="cs-CZ" smtClean="0"/>
              <a:t>9.8.2012</a:t>
            </a:fld>
            <a:endParaRPr lang="cs-CZ"/>
          </a:p>
        </p:txBody>
      </p:sp>
      <p:sp>
        <p:nvSpPr>
          <p:cNvPr id="17" name="Zástupný symbol pro zápatí 16"/>
          <p:cNvSpPr>
            <a:spLocks noGrp="1"/>
          </p:cNvSpPr>
          <p:nvPr>
            <p:ph type="ftr" sz="quarter" idx="11"/>
          </p:nvPr>
        </p:nvSpPr>
        <p:spPr>
          <a:xfrm>
            <a:off x="5410200" y="4205288"/>
            <a:ext cx="1295400" cy="457200"/>
          </a:xfrm>
        </p:spPr>
        <p:txBody>
          <a:bodyPr/>
          <a:lstStyle/>
          <a:p>
            <a:endParaRPr lang="cs-CZ"/>
          </a:p>
        </p:txBody>
      </p:sp>
      <p:sp>
        <p:nvSpPr>
          <p:cNvPr id="29" name="Zástupný symbol pro číslo snímku 28"/>
          <p:cNvSpPr>
            <a:spLocks noGrp="1"/>
          </p:cNvSpPr>
          <p:nvPr>
            <p:ph type="sldNum" sz="quarter" idx="12"/>
          </p:nvPr>
        </p:nvSpPr>
        <p:spPr>
          <a:xfrm>
            <a:off x="8320088" y="1136"/>
            <a:ext cx="747712" cy="365760"/>
          </a:xfrm>
        </p:spPr>
        <p:txBody>
          <a:bodyPr/>
          <a:lstStyle>
            <a:lvl1pPr algn="r">
              <a:defRPr sz="1800">
                <a:solidFill>
                  <a:schemeClr val="bg1"/>
                </a:solidFill>
              </a:defRPr>
            </a:lvl1pPr>
          </a:lstStyle>
          <a:p>
            <a:fld id="{B601C997-F783-4E9C-B962-1230D2F85D2C}" type="slidenum">
              <a:rPr lang="cs-CZ" smtClean="0"/>
              <a:t>‹#›</a:t>
            </a:fld>
            <a:endParaRPr lang="cs-CZ"/>
          </a:p>
        </p:txBody>
      </p:sp>
    </p:spTree>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3" name="Zástupný symbol pro obsah 2"/>
          <p:cNvSpPr>
            <a:spLocks noGrp="1"/>
          </p:cNvSpPr>
          <p:nvPr>
            <p:ph idx="1"/>
          </p:nvPr>
        </p:nvSpPr>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574A29AC-6391-463D-B252-BCE7FB336281}" type="datetimeFigureOut">
              <a:rPr lang="cs-CZ" smtClean="0"/>
              <a:t>9.8.2012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601C997-F783-4E9C-B962-1230D2F85D2C}" type="slidenum">
              <a:rPr lang="cs-CZ" smtClean="0"/>
              <a:t>‹#›</a:t>
            </a:fld>
            <a:endParaRPr lang="cs-CZ"/>
          </a:p>
        </p:txBody>
      </p:sp>
    </p:spTree>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1981200"/>
            <a:ext cx="7772400" cy="1362075"/>
          </a:xfrm>
        </p:spPr>
        <p:txBody>
          <a:bodyPr anchor="b">
            <a:noAutofit/>
          </a:bodyPr>
          <a:lstStyle>
            <a:lvl1pPr algn="l">
              <a:buNone/>
              <a:defRPr sz="4300" b="1" cap="none" baseline="0">
                <a:ln w="12700">
                  <a:solidFill>
                    <a:schemeClr val="accent2">
                      <a:shade val="90000"/>
                      <a:satMod val="150000"/>
                    </a:schemeClr>
                  </a:solidFill>
                </a:ln>
                <a:solidFill>
                  <a:srgbClr val="FFFFFF"/>
                </a:solidFill>
                <a:effectLst>
                  <a:outerShdw blurRad="38100" dist="38100" dir="5400000" algn="tl" rotWithShape="0">
                    <a:srgbClr val="000000">
                      <a:alpha val="25000"/>
                    </a:srgbClr>
                  </a:outerShdw>
                </a:effectLst>
              </a:defRPr>
            </a:lvl1pPr>
          </a:lstStyle>
          <a:p>
            <a:r>
              <a:rPr kumimoji="0" lang="cs-CZ" smtClean="0"/>
              <a:t>Kliknutím lze upravit styl.</a:t>
            </a:r>
            <a:endParaRPr kumimoji="0" lang="en-US"/>
          </a:p>
        </p:txBody>
      </p:sp>
      <p:sp>
        <p:nvSpPr>
          <p:cNvPr id="3" name="Zástupný symbol pro text 2"/>
          <p:cNvSpPr>
            <a:spLocks noGrp="1"/>
          </p:cNvSpPr>
          <p:nvPr>
            <p:ph type="body" idx="1"/>
          </p:nvPr>
        </p:nvSpPr>
        <p:spPr>
          <a:xfrm>
            <a:off x="722313" y="3367088"/>
            <a:ext cx="7772400" cy="1509712"/>
          </a:xfrm>
        </p:spPr>
        <p:txBody>
          <a:bodyPr anchor="t"/>
          <a:lstStyle>
            <a:lvl1pPr marL="45720" indent="0">
              <a:buNone/>
              <a:defRPr sz="2100" b="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Kliknutím lze upravit styly předlohy textu.</a:t>
            </a:r>
          </a:p>
        </p:txBody>
      </p:sp>
      <p:sp>
        <p:nvSpPr>
          <p:cNvPr id="4" name="Zástupný symbol pro datum 3"/>
          <p:cNvSpPr>
            <a:spLocks noGrp="1"/>
          </p:cNvSpPr>
          <p:nvPr>
            <p:ph type="dt" sz="half" idx="10"/>
          </p:nvPr>
        </p:nvSpPr>
        <p:spPr/>
        <p:txBody>
          <a:bodyPr/>
          <a:lstStyle/>
          <a:p>
            <a:fld id="{574A29AC-6391-463D-B252-BCE7FB336281}" type="datetimeFigureOut">
              <a:rPr lang="cs-CZ" smtClean="0"/>
              <a:t>9.8.2012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601C997-F783-4E9C-B962-1230D2F85D2C}" type="slidenum">
              <a:rPr lang="cs-CZ" smtClean="0"/>
              <a:t>‹#›</a:t>
            </a:fld>
            <a:endParaRPr lang="cs-CZ"/>
          </a:p>
        </p:txBody>
      </p:sp>
    </p:spTree>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3" name="Zástupný symbol pro obsah 2"/>
          <p:cNvSpPr>
            <a:spLocks noGrp="1"/>
          </p:cNvSpPr>
          <p:nvPr>
            <p:ph sz="half" idx="1"/>
          </p:nvPr>
        </p:nvSpPr>
        <p:spPr>
          <a:xfrm>
            <a:off x="457200" y="2249424"/>
            <a:ext cx="4038600" cy="4525963"/>
          </a:xfrm>
        </p:spPr>
        <p:txBody>
          <a:bodyPr/>
          <a:lstStyle>
            <a:lvl1pPr>
              <a:defRPr sz="2000"/>
            </a:lvl1pPr>
            <a:lvl2pPr>
              <a:defRPr sz="1900"/>
            </a:lvl2pPr>
            <a:lvl3pPr>
              <a:defRPr sz="1800"/>
            </a:lvl3pPr>
            <a:lvl4pPr>
              <a:defRPr sz="1800"/>
            </a:lvl4pPr>
            <a:lvl5pPr>
              <a:defRPr sz="18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2"/>
          </p:nvPr>
        </p:nvSpPr>
        <p:spPr>
          <a:xfrm>
            <a:off x="4648200" y="2249424"/>
            <a:ext cx="4038600" cy="4525963"/>
          </a:xfrm>
        </p:spPr>
        <p:txBody>
          <a:bodyPr/>
          <a:lstStyle>
            <a:lvl1pPr>
              <a:defRPr sz="2000"/>
            </a:lvl1pPr>
            <a:lvl2pPr>
              <a:defRPr sz="1900"/>
            </a:lvl2pPr>
            <a:lvl3pPr>
              <a:defRPr sz="1800"/>
            </a:lvl3pPr>
            <a:lvl4pPr>
              <a:defRPr sz="1800"/>
            </a:lvl4pPr>
            <a:lvl5pPr>
              <a:defRPr sz="18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p>
            <a:fld id="{574A29AC-6391-463D-B252-BCE7FB336281}" type="datetimeFigureOut">
              <a:rPr lang="cs-CZ" smtClean="0"/>
              <a:t>9.8.2012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601C997-F783-4E9C-B962-1230D2F85D2C}" type="slidenum">
              <a:rPr lang="cs-CZ" smtClean="0"/>
              <a:t>‹#›</a:t>
            </a:fld>
            <a:endParaRPr lang="cs-CZ"/>
          </a:p>
        </p:txBody>
      </p:sp>
    </p:spTree>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381000" y="1143000"/>
            <a:ext cx="8382000" cy="1069848"/>
          </a:xfrm>
        </p:spPr>
        <p:txBody>
          <a:bodyPr anchor="ctr"/>
          <a:lstStyle>
            <a:lvl1pPr>
              <a:defRPr sz="4000" b="0" i="0" cap="none" baseline="0"/>
            </a:lvl1pPr>
          </a:lstStyle>
          <a:p>
            <a:r>
              <a:rPr kumimoji="0" lang="cs-CZ" smtClean="0"/>
              <a:t>Kliknutím lze upravit styl.</a:t>
            </a:r>
            <a:endParaRPr kumimoji="0" lang="en-US"/>
          </a:p>
        </p:txBody>
      </p:sp>
      <p:sp>
        <p:nvSpPr>
          <p:cNvPr id="3" name="Zástupný symbol pro text 2"/>
          <p:cNvSpPr>
            <a:spLocks noGrp="1"/>
          </p:cNvSpPr>
          <p:nvPr>
            <p:ph type="body" idx="1"/>
          </p:nvPr>
        </p:nvSpPr>
        <p:spPr>
          <a:xfrm>
            <a:off x="381000" y="2244970"/>
            <a:ext cx="4041648"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Kliknutím lze upravit styly předlohy textu.</a:t>
            </a:r>
          </a:p>
        </p:txBody>
      </p:sp>
      <p:sp>
        <p:nvSpPr>
          <p:cNvPr id="4" name="Zástupný symbol pro text 3"/>
          <p:cNvSpPr>
            <a:spLocks noGrp="1"/>
          </p:cNvSpPr>
          <p:nvPr>
            <p:ph type="body" sz="half" idx="3"/>
          </p:nvPr>
        </p:nvSpPr>
        <p:spPr>
          <a:xfrm>
            <a:off x="4721225" y="2244970"/>
            <a:ext cx="4041775"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Kliknutím lze upravit styly předlohy textu.</a:t>
            </a:r>
          </a:p>
        </p:txBody>
      </p:sp>
      <p:sp>
        <p:nvSpPr>
          <p:cNvPr id="5" name="Zástupný symbol pro obsah 4"/>
          <p:cNvSpPr>
            <a:spLocks noGrp="1"/>
          </p:cNvSpPr>
          <p:nvPr>
            <p:ph sz="quarter" idx="2"/>
          </p:nvPr>
        </p:nvSpPr>
        <p:spPr>
          <a:xfrm>
            <a:off x="381000" y="2708519"/>
            <a:ext cx="4041648" cy="3886200"/>
          </a:xfrm>
        </p:spPr>
        <p:txBody>
          <a:bodyPr/>
          <a:lstStyle>
            <a:lvl1pPr>
              <a:defRPr sz="2000"/>
            </a:lvl1pPr>
            <a:lvl2pPr>
              <a:defRPr sz="2000"/>
            </a:lvl2pPr>
            <a:lvl3pPr>
              <a:defRPr sz="1800"/>
            </a:lvl3pPr>
            <a:lvl4pPr>
              <a:defRPr sz="1600"/>
            </a:lvl4pPr>
            <a:lvl5pPr>
              <a:defRPr sz="16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Zástupný symbol pro obsah 5"/>
          <p:cNvSpPr>
            <a:spLocks noGrp="1"/>
          </p:cNvSpPr>
          <p:nvPr>
            <p:ph sz="quarter" idx="4"/>
          </p:nvPr>
        </p:nvSpPr>
        <p:spPr>
          <a:xfrm>
            <a:off x="4718304" y="2708519"/>
            <a:ext cx="4041775" cy="3886200"/>
          </a:xfrm>
        </p:spPr>
        <p:txBody>
          <a:bodyPr/>
          <a:lstStyle>
            <a:lvl1pPr>
              <a:defRPr sz="2000"/>
            </a:lvl1pPr>
            <a:lvl2pPr>
              <a:defRPr sz="2000"/>
            </a:lvl2pPr>
            <a:lvl3pPr>
              <a:defRPr sz="1800"/>
            </a:lvl3pPr>
            <a:lvl4pPr>
              <a:defRPr sz="1600"/>
            </a:lvl4pPr>
            <a:lvl5pPr>
              <a:defRPr sz="16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6" name="Zástupný symbol pro datum 25"/>
          <p:cNvSpPr>
            <a:spLocks noGrp="1"/>
          </p:cNvSpPr>
          <p:nvPr>
            <p:ph type="dt" sz="half" idx="10"/>
          </p:nvPr>
        </p:nvSpPr>
        <p:spPr/>
        <p:txBody>
          <a:bodyPr rtlCol="0"/>
          <a:lstStyle/>
          <a:p>
            <a:fld id="{574A29AC-6391-463D-B252-BCE7FB336281}" type="datetimeFigureOut">
              <a:rPr lang="cs-CZ" smtClean="0"/>
              <a:t>9.8.2012</a:t>
            </a:fld>
            <a:endParaRPr lang="cs-CZ"/>
          </a:p>
        </p:txBody>
      </p:sp>
      <p:sp>
        <p:nvSpPr>
          <p:cNvPr id="27" name="Zástupný symbol pro číslo snímku 26"/>
          <p:cNvSpPr>
            <a:spLocks noGrp="1"/>
          </p:cNvSpPr>
          <p:nvPr>
            <p:ph type="sldNum" sz="quarter" idx="11"/>
          </p:nvPr>
        </p:nvSpPr>
        <p:spPr/>
        <p:txBody>
          <a:bodyPr rtlCol="0"/>
          <a:lstStyle/>
          <a:p>
            <a:fld id="{B601C997-F783-4E9C-B962-1230D2F85D2C}" type="slidenum">
              <a:rPr lang="cs-CZ" smtClean="0"/>
              <a:t>‹#›</a:t>
            </a:fld>
            <a:endParaRPr lang="cs-CZ"/>
          </a:p>
        </p:txBody>
      </p:sp>
      <p:sp>
        <p:nvSpPr>
          <p:cNvPr id="28" name="Zástupný symbol pro zápatí 27"/>
          <p:cNvSpPr>
            <a:spLocks noGrp="1"/>
          </p:cNvSpPr>
          <p:nvPr>
            <p:ph type="ftr" sz="quarter" idx="12"/>
          </p:nvPr>
        </p:nvSpPr>
        <p:spPr/>
        <p:txBody>
          <a:bodyPr rtlCol="0"/>
          <a:lstStyle/>
          <a:p>
            <a:endParaRPr lang="cs-CZ"/>
          </a:p>
        </p:txBody>
      </p:sp>
    </p:spTree>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a:xfrm>
            <a:off x="457200" y="1143000"/>
            <a:ext cx="8229600" cy="1069848"/>
          </a:xfrm>
        </p:spPr>
        <p:txBody>
          <a:bodyPr anchor="ctr"/>
          <a:lstStyle>
            <a:lvl1pPr>
              <a:defRPr sz="4000">
                <a:solidFill>
                  <a:schemeClr val="tx2"/>
                </a:solidFill>
              </a:defRPr>
            </a:lvl1pPr>
          </a:lstStyle>
          <a:p>
            <a:r>
              <a:rPr kumimoji="0" lang="cs-CZ" smtClean="0"/>
              <a:t>Kliknutím lze upravit styl.</a:t>
            </a:r>
            <a:endParaRPr kumimoji="0" lang="en-US"/>
          </a:p>
        </p:txBody>
      </p:sp>
      <p:sp>
        <p:nvSpPr>
          <p:cNvPr id="3" name="Zástupný symbol pro datum 2"/>
          <p:cNvSpPr>
            <a:spLocks noGrp="1"/>
          </p:cNvSpPr>
          <p:nvPr>
            <p:ph type="dt" sz="half" idx="10"/>
          </p:nvPr>
        </p:nvSpPr>
        <p:spPr>
          <a:xfrm>
            <a:off x="6583680" y="612648"/>
            <a:ext cx="957264" cy="457200"/>
          </a:xfrm>
        </p:spPr>
        <p:txBody>
          <a:bodyPr/>
          <a:lstStyle/>
          <a:p>
            <a:fld id="{574A29AC-6391-463D-B252-BCE7FB336281}" type="datetimeFigureOut">
              <a:rPr lang="cs-CZ" smtClean="0"/>
              <a:t>9.8.2012</a:t>
            </a:fld>
            <a:endParaRPr lang="cs-CZ"/>
          </a:p>
        </p:txBody>
      </p:sp>
      <p:sp>
        <p:nvSpPr>
          <p:cNvPr id="4" name="Zástupný symbol pro zápatí 3"/>
          <p:cNvSpPr>
            <a:spLocks noGrp="1"/>
          </p:cNvSpPr>
          <p:nvPr>
            <p:ph type="ftr" sz="quarter" idx="11"/>
          </p:nvPr>
        </p:nvSpPr>
        <p:spPr>
          <a:xfrm>
            <a:off x="5257800" y="612648"/>
            <a:ext cx="1325880" cy="457200"/>
          </a:xfrm>
        </p:spPr>
        <p:txBody>
          <a:bodyPr/>
          <a:lstStyle/>
          <a:p>
            <a:endParaRPr lang="cs-CZ"/>
          </a:p>
        </p:txBody>
      </p:sp>
      <p:sp>
        <p:nvSpPr>
          <p:cNvPr id="5" name="Zástupný symbol pro číslo snímku 4"/>
          <p:cNvSpPr>
            <a:spLocks noGrp="1"/>
          </p:cNvSpPr>
          <p:nvPr>
            <p:ph type="sldNum" sz="quarter" idx="12"/>
          </p:nvPr>
        </p:nvSpPr>
        <p:spPr>
          <a:xfrm>
            <a:off x="8174736" y="2272"/>
            <a:ext cx="762000" cy="365760"/>
          </a:xfrm>
        </p:spPr>
        <p:txBody>
          <a:bodyPr/>
          <a:lstStyle/>
          <a:p>
            <a:fld id="{B601C997-F783-4E9C-B962-1230D2F85D2C}" type="slidenum">
              <a:rPr lang="cs-CZ" smtClean="0"/>
              <a:t>‹#›</a:t>
            </a:fld>
            <a:endParaRPr lang="cs-CZ"/>
          </a:p>
        </p:txBody>
      </p:sp>
    </p:spTree>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574A29AC-6391-463D-B252-BCE7FB336281}" type="datetimeFigureOut">
              <a:rPr lang="cs-CZ" smtClean="0"/>
              <a:t>9.8.2012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B601C997-F783-4E9C-B962-1230D2F85D2C}" type="slidenum">
              <a:rPr lang="cs-CZ" smtClean="0"/>
              <a:t>‹#›</a:t>
            </a:fld>
            <a:endParaRPr lang="cs-CZ"/>
          </a:p>
        </p:txBody>
      </p:sp>
    </p:spTree>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5353496" y="1101970"/>
            <a:ext cx="3383280" cy="877824"/>
          </a:xfrm>
        </p:spPr>
        <p:txBody>
          <a:bodyPr anchor="b"/>
          <a:lstStyle>
            <a:lvl1pPr algn="l">
              <a:buNone/>
              <a:defRPr sz="1800" b="1"/>
            </a:lvl1pPr>
          </a:lstStyle>
          <a:p>
            <a:r>
              <a:rPr kumimoji="0" lang="cs-CZ" smtClean="0"/>
              <a:t>Kliknutím lze upravit styl.</a:t>
            </a:r>
            <a:endParaRPr kumimoji="0" lang="en-US"/>
          </a:p>
        </p:txBody>
      </p:sp>
      <p:sp>
        <p:nvSpPr>
          <p:cNvPr id="3" name="Zástupný symbol pro text 2"/>
          <p:cNvSpPr>
            <a:spLocks noGrp="1"/>
          </p:cNvSpPr>
          <p:nvPr>
            <p:ph type="body" idx="2"/>
          </p:nvPr>
        </p:nvSpPr>
        <p:spPr>
          <a:xfrm>
            <a:off x="5353496" y="2010727"/>
            <a:ext cx="3383280" cy="4617720"/>
          </a:xfrm>
        </p:spPr>
        <p:txBody>
          <a:bodyPr/>
          <a:lstStyle>
            <a:lvl1pPr marL="9144"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cs-CZ" smtClean="0"/>
              <a:t>Kliknutím lze upravit styly předlohy textu.</a:t>
            </a:r>
          </a:p>
        </p:txBody>
      </p:sp>
      <p:sp>
        <p:nvSpPr>
          <p:cNvPr id="4" name="Zástupný symbol pro obsah 3"/>
          <p:cNvSpPr>
            <a:spLocks noGrp="1"/>
          </p:cNvSpPr>
          <p:nvPr>
            <p:ph sz="half" idx="1"/>
          </p:nvPr>
        </p:nvSpPr>
        <p:spPr>
          <a:xfrm>
            <a:off x="152400" y="776287"/>
            <a:ext cx="5102352" cy="5852160"/>
          </a:xfrm>
        </p:spPr>
        <p:txBody>
          <a:bodyPr/>
          <a:lstStyle>
            <a:lvl1pPr>
              <a:defRPr sz="3200"/>
            </a:lvl1pPr>
            <a:lvl2pPr>
              <a:defRPr sz="2800"/>
            </a:lvl2pPr>
            <a:lvl3pPr>
              <a:defRPr sz="2400"/>
            </a:lvl3pPr>
            <a:lvl4pPr>
              <a:defRPr sz="2000"/>
            </a:lvl4pPr>
            <a:lvl5pPr>
              <a:defRPr sz="20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p>
            <a:fld id="{574A29AC-6391-463D-B252-BCE7FB336281}" type="datetimeFigureOut">
              <a:rPr lang="cs-CZ" smtClean="0"/>
              <a:t>9.8.2012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601C997-F783-4E9C-B962-1230D2F85D2C}" type="slidenum">
              <a:rPr lang="cs-CZ" smtClean="0"/>
              <a:t>‹#›</a:t>
            </a:fld>
            <a:endParaRPr lang="cs-CZ"/>
          </a:p>
        </p:txBody>
      </p:sp>
    </p:spTree>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5440434" y="1109160"/>
            <a:ext cx="586803" cy="4681637"/>
          </a:xfrm>
        </p:spPr>
        <p:txBody>
          <a:bodyPr vert="vert270" lIns="45720" tIns="0" rIns="45720" anchor="t"/>
          <a:lstStyle>
            <a:lvl1pPr algn="ctr">
              <a:buNone/>
              <a:defRPr sz="2000" b="1"/>
            </a:lvl1pPr>
          </a:lstStyle>
          <a:p>
            <a:r>
              <a:rPr kumimoji="0" lang="cs-CZ" smtClean="0"/>
              <a:t>Kliknutím lze upravit styl.</a:t>
            </a:r>
            <a:endParaRPr kumimoji="0" lang="en-US"/>
          </a:p>
        </p:txBody>
      </p:sp>
      <p:sp>
        <p:nvSpPr>
          <p:cNvPr id="3" name="Zástupný symbol pro obrázek 2"/>
          <p:cNvSpPr>
            <a:spLocks noGrp="1"/>
          </p:cNvSpPr>
          <p:nvPr>
            <p:ph type="pic" idx="1"/>
          </p:nvPr>
        </p:nvSpPr>
        <p:spPr>
          <a:xfrm>
            <a:off x="403671" y="1143000"/>
            <a:ext cx="4572000" cy="4572000"/>
          </a:xfrm>
          <a:solidFill>
            <a:srgbClr val="EAEAEA"/>
          </a:solidFill>
          <a:ln w="50800">
            <a:solidFill>
              <a:srgbClr val="FFFFFF"/>
            </a:solidFill>
            <a:miter lim="800000"/>
          </a:ln>
          <a:effectLst>
            <a:outerShdw blurRad="57150" dist="31750" dir="4800000" algn="tl" rotWithShape="0">
              <a:srgbClr val="000000">
                <a:alpha val="25000"/>
              </a:srgbClr>
            </a:outerShdw>
          </a:effectLst>
          <a:scene3d>
            <a:camera prst="orthographicFront"/>
            <a:lightRig rig="twoPt" dir="t">
              <a:rot lat="0" lon="0" rev="7200000"/>
            </a:lightRig>
          </a:scene3d>
          <a:sp3d contourW="2540">
            <a:bevelT w="25400" h="19050"/>
            <a:contourClr>
              <a:srgbClr val="AEAEAE"/>
            </a:contourClr>
          </a:sp3d>
        </p:spPr>
        <p:txBody>
          <a:bodyPr/>
          <a:lstStyle>
            <a:lvl1pPr marL="0" indent="0">
              <a:buNone/>
              <a:defRPr sz="3200"/>
            </a:lvl1pPr>
          </a:lstStyle>
          <a:p>
            <a:r>
              <a:rPr kumimoji="0" lang="cs-CZ" smtClean="0"/>
              <a:t>Kliknutím na ikonu přidáte obrázek.</a:t>
            </a:r>
            <a:endParaRPr kumimoji="0" lang="en-US" dirty="0"/>
          </a:p>
        </p:txBody>
      </p:sp>
      <p:sp>
        <p:nvSpPr>
          <p:cNvPr id="4" name="Zástupný symbol pro text 3"/>
          <p:cNvSpPr>
            <a:spLocks noGrp="1"/>
          </p:cNvSpPr>
          <p:nvPr>
            <p:ph type="body" sz="half" idx="2"/>
          </p:nvPr>
        </p:nvSpPr>
        <p:spPr>
          <a:xfrm>
            <a:off x="6088443" y="3274308"/>
            <a:ext cx="2590800" cy="2516489"/>
          </a:xfrm>
        </p:spPr>
        <p:txBody>
          <a:bodyPr lIns="0" tIns="0" rIns="45720" anchor="t"/>
          <a:lstStyle>
            <a:lvl1pPr marL="0" indent="0">
              <a:lnSpc>
                <a:spcPct val="100000"/>
              </a:lnSpc>
              <a:spcBef>
                <a:spcPts val="0"/>
              </a:spcBef>
              <a:buFontTx/>
              <a:buNone/>
              <a:defRPr sz="13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cs-CZ" smtClean="0"/>
              <a:t>Kliknutím lze upravit styly předlohy textu.</a:t>
            </a:r>
          </a:p>
        </p:txBody>
      </p:sp>
      <p:sp>
        <p:nvSpPr>
          <p:cNvPr id="5" name="Zástupný symbol pro datum 4"/>
          <p:cNvSpPr>
            <a:spLocks noGrp="1"/>
          </p:cNvSpPr>
          <p:nvPr>
            <p:ph type="dt" sz="half" idx="10"/>
          </p:nvPr>
        </p:nvSpPr>
        <p:spPr/>
        <p:txBody>
          <a:bodyPr/>
          <a:lstStyle/>
          <a:p>
            <a:fld id="{574A29AC-6391-463D-B252-BCE7FB336281}" type="datetimeFigureOut">
              <a:rPr lang="cs-CZ" smtClean="0"/>
              <a:t>9.8.2012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601C997-F783-4E9C-B962-1230D2F85D2C}" type="slidenum">
              <a:rPr lang="cs-CZ" smtClean="0"/>
              <a:t>‹#›</a:t>
            </a:fld>
            <a:endParaRPr lang="cs-CZ"/>
          </a:p>
        </p:txBody>
      </p:sp>
    </p:spTree>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574A29AC-6391-463D-B252-BCE7FB336281}" type="datetimeFigureOut">
              <a:rPr lang="cs-CZ" smtClean="0"/>
              <a:t>9.8.2012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601C997-F783-4E9C-B962-1230D2F85D2C}" type="slidenum">
              <a:rPr lang="cs-CZ" smtClean="0"/>
              <a:t>‹#›</a:t>
            </a:fld>
            <a:endParaRPr lang="cs-CZ"/>
          </a:p>
        </p:txBody>
      </p:sp>
    </p:spTree>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781800" y="1143000"/>
            <a:ext cx="1905000" cy="5486400"/>
          </a:xfrm>
        </p:spPr>
        <p:txBody>
          <a:bodyPr vert="eaVert"/>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a:xfrm>
            <a:off x="457200" y="1143000"/>
            <a:ext cx="6248400" cy="5486400"/>
          </a:xfrm>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574A29AC-6391-463D-B252-BCE7FB336281}" type="datetimeFigureOut">
              <a:rPr lang="cs-CZ" smtClean="0"/>
              <a:t>9.8.2012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601C997-F783-4E9C-B962-1230D2F85D2C}" type="slidenum">
              <a:rPr lang="cs-CZ" smtClean="0"/>
              <a:t>‹#›</a:t>
            </a:fld>
            <a:endParaRPr lang="cs-CZ"/>
          </a:p>
        </p:txBody>
      </p:sp>
    </p:spTree>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8" name="Obdélník 27"/>
          <p:cNvSpPr/>
          <p:nvPr/>
        </p:nvSpPr>
        <p:spPr>
          <a:xfrm>
            <a:off x="1" y="366818"/>
            <a:ext cx="9144000" cy="8440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Obdélník 28"/>
          <p:cNvSpPr/>
          <p:nvPr/>
        </p:nvSpPr>
        <p:spPr>
          <a:xfrm>
            <a:off x="0" y="-1"/>
            <a:ext cx="9144000" cy="310663"/>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0" name="Obdélník 29"/>
          <p:cNvSpPr/>
          <p:nvPr/>
        </p:nvSpPr>
        <p:spPr>
          <a:xfrm>
            <a:off x="0" y="308276"/>
            <a:ext cx="9144001" cy="91441"/>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1" name="Obdélník 30"/>
          <p:cNvSpPr/>
          <p:nvPr/>
        </p:nvSpPr>
        <p:spPr>
          <a:xfrm flipV="1">
            <a:off x="5410182" y="360246"/>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Obdélník 31"/>
          <p:cNvSpPr/>
          <p:nvPr/>
        </p:nvSpPr>
        <p:spPr>
          <a:xfrm flipV="1">
            <a:off x="5410200" y="440112"/>
            <a:ext cx="3733801" cy="18003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3" name="Zaoblený obdélník 32"/>
          <p:cNvSpPr/>
          <p:nvPr/>
        </p:nvSpPr>
        <p:spPr bwMode="white">
          <a:xfrm>
            <a:off x="5407339" y="497504"/>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4" name="Zaoblený obdélník 33"/>
          <p:cNvSpPr/>
          <p:nvPr/>
        </p:nvSpPr>
        <p:spPr bwMode="white">
          <a:xfrm>
            <a:off x="7373646" y="58894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5" name="Obdélník 34"/>
          <p:cNvSpPr/>
          <p:nvPr/>
        </p:nvSpPr>
        <p:spPr bwMode="invGray">
          <a:xfrm>
            <a:off x="9084966" y="-2001"/>
            <a:ext cx="57626"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6" name="Obdélník 35"/>
          <p:cNvSpPr/>
          <p:nvPr/>
        </p:nvSpPr>
        <p:spPr bwMode="invGray">
          <a:xfrm>
            <a:off x="9044481" y="-2001"/>
            <a:ext cx="27432"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7" name="Obdélník 36"/>
          <p:cNvSpPr/>
          <p:nvPr/>
        </p:nvSpPr>
        <p:spPr bwMode="invGray">
          <a:xfrm>
            <a:off x="9025428" y="-2001"/>
            <a:ext cx="9144" cy="621792"/>
          </a:xfrm>
          <a:prstGeom prst="rect">
            <a:avLst/>
          </a:prstGeom>
          <a:solidFill>
            <a:srgbClr val="FFFFFF">
              <a:alpha val="6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8" name="Obdélník 37"/>
          <p:cNvSpPr/>
          <p:nvPr/>
        </p:nvSpPr>
        <p:spPr bwMode="invGray">
          <a:xfrm>
            <a:off x="8975423" y="-2001"/>
            <a:ext cx="27432" cy="621792"/>
          </a:xfrm>
          <a:prstGeom prst="rect">
            <a:avLst/>
          </a:prstGeom>
          <a:solidFill>
            <a:srgbClr val="FFFFFF">
              <a:alpha val="4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9" name="Obdélník 38"/>
          <p:cNvSpPr/>
          <p:nvPr/>
        </p:nvSpPr>
        <p:spPr bwMode="invGray">
          <a:xfrm>
            <a:off x="8915677" y="380"/>
            <a:ext cx="54864" cy="585216"/>
          </a:xfrm>
          <a:prstGeom prst="rect">
            <a:avLst/>
          </a:prstGeom>
          <a:solidFill>
            <a:srgbClr val="FFFFFF">
              <a:alpha val="2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0" name="Obdélník 39"/>
          <p:cNvSpPr/>
          <p:nvPr/>
        </p:nvSpPr>
        <p:spPr bwMode="invGray">
          <a:xfrm>
            <a:off x="8873475" y="380"/>
            <a:ext cx="9144" cy="585216"/>
          </a:xfrm>
          <a:prstGeom prst="rect">
            <a:avLst/>
          </a:prstGeom>
          <a:solidFill>
            <a:srgbClr val="FFFFFF">
              <a:alpha val="30196"/>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Zástupný symbol pro nadpis 21"/>
          <p:cNvSpPr>
            <a:spLocks noGrp="1"/>
          </p:cNvSpPr>
          <p:nvPr>
            <p:ph type="title"/>
          </p:nvPr>
        </p:nvSpPr>
        <p:spPr>
          <a:xfrm>
            <a:off x="457200" y="1143000"/>
            <a:ext cx="8229600" cy="1066800"/>
          </a:xfrm>
          <a:prstGeom prst="rect">
            <a:avLst/>
          </a:prstGeom>
        </p:spPr>
        <p:txBody>
          <a:bodyPr vert="horz" anchor="ctr">
            <a:normAutofit/>
          </a:bodyPr>
          <a:lstStyle/>
          <a:p>
            <a:r>
              <a:rPr kumimoji="0" lang="cs-CZ" smtClean="0"/>
              <a:t>Kliknutím lze upravit styl.</a:t>
            </a:r>
            <a:endParaRPr kumimoji="0" lang="en-US"/>
          </a:p>
        </p:txBody>
      </p:sp>
      <p:sp>
        <p:nvSpPr>
          <p:cNvPr id="13" name="Zástupný symbol pro text 12"/>
          <p:cNvSpPr>
            <a:spLocks noGrp="1"/>
          </p:cNvSpPr>
          <p:nvPr>
            <p:ph type="body" idx="1"/>
          </p:nvPr>
        </p:nvSpPr>
        <p:spPr>
          <a:xfrm>
            <a:off x="457200" y="2249424"/>
            <a:ext cx="8229600" cy="4325112"/>
          </a:xfrm>
          <a:prstGeom prst="rect">
            <a:avLst/>
          </a:prstGeom>
        </p:spPr>
        <p:txBody>
          <a:bodyPr vert="horz">
            <a:normAutofit/>
          </a:bodyPr>
          <a:lstStyle/>
          <a:p>
            <a:pPr lvl="0" eaLnBrk="1" latinLnBrk="0" hangingPunct="1"/>
            <a:r>
              <a:rPr kumimoji="0" lang="cs-CZ" smtClean="0"/>
              <a:t>Kliknutím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4" name="Zástupný symbol pro datum 13"/>
          <p:cNvSpPr>
            <a:spLocks noGrp="1"/>
          </p:cNvSpPr>
          <p:nvPr>
            <p:ph type="dt" sz="half" idx="2"/>
          </p:nvPr>
        </p:nvSpPr>
        <p:spPr>
          <a:xfrm>
            <a:off x="6586536" y="612648"/>
            <a:ext cx="957264" cy="457200"/>
          </a:xfrm>
          <a:prstGeom prst="rect">
            <a:avLst/>
          </a:prstGeom>
        </p:spPr>
        <p:txBody>
          <a:bodyPr vert="horz"/>
          <a:lstStyle>
            <a:lvl1pPr algn="l" eaLnBrk="1" latinLnBrk="0" hangingPunct="1">
              <a:defRPr kumimoji="0" sz="800">
                <a:solidFill>
                  <a:schemeClr val="accent2"/>
                </a:solidFill>
              </a:defRPr>
            </a:lvl1pPr>
          </a:lstStyle>
          <a:p>
            <a:fld id="{574A29AC-6391-463D-B252-BCE7FB336281}" type="datetimeFigureOut">
              <a:rPr lang="cs-CZ" smtClean="0"/>
              <a:t>9.8.2012</a:t>
            </a:fld>
            <a:endParaRPr lang="cs-CZ"/>
          </a:p>
        </p:txBody>
      </p:sp>
      <p:sp>
        <p:nvSpPr>
          <p:cNvPr id="3" name="Zástupný symbol pro zápatí 2"/>
          <p:cNvSpPr>
            <a:spLocks noGrp="1"/>
          </p:cNvSpPr>
          <p:nvPr>
            <p:ph type="ftr" sz="quarter" idx="3"/>
          </p:nvPr>
        </p:nvSpPr>
        <p:spPr>
          <a:xfrm>
            <a:off x="5257800" y="612648"/>
            <a:ext cx="1325880" cy="457200"/>
          </a:xfrm>
          <a:prstGeom prst="rect">
            <a:avLst/>
          </a:prstGeom>
        </p:spPr>
        <p:txBody>
          <a:bodyPr vert="horz"/>
          <a:lstStyle>
            <a:lvl1pPr algn="r" eaLnBrk="1" latinLnBrk="0" hangingPunct="1">
              <a:defRPr kumimoji="0" sz="800">
                <a:solidFill>
                  <a:schemeClr val="accent2"/>
                </a:solidFill>
              </a:defRPr>
            </a:lvl1pPr>
          </a:lstStyle>
          <a:p>
            <a:endParaRPr lang="cs-CZ"/>
          </a:p>
        </p:txBody>
      </p:sp>
      <p:sp>
        <p:nvSpPr>
          <p:cNvPr id="23" name="Zástupný symbol pro číslo snímku 22"/>
          <p:cNvSpPr>
            <a:spLocks noGrp="1"/>
          </p:cNvSpPr>
          <p:nvPr>
            <p:ph type="sldNum" sz="quarter" idx="4"/>
          </p:nvPr>
        </p:nvSpPr>
        <p:spPr>
          <a:xfrm>
            <a:off x="8174736" y="2272"/>
            <a:ext cx="762000" cy="365760"/>
          </a:xfrm>
          <a:prstGeom prst="rect">
            <a:avLst/>
          </a:prstGeom>
        </p:spPr>
        <p:txBody>
          <a:bodyPr vert="horz" anchor="b"/>
          <a:lstStyle>
            <a:lvl1pPr algn="r" eaLnBrk="1" latinLnBrk="0" hangingPunct="1">
              <a:defRPr kumimoji="0" sz="1800">
                <a:solidFill>
                  <a:srgbClr val="FFFFFF"/>
                </a:solidFill>
              </a:defRPr>
            </a:lvl1pPr>
          </a:lstStyle>
          <a:p>
            <a:fld id="{B601C997-F783-4E9C-B962-1230D2F85D2C}" type="slidenum">
              <a:rPr lang="cs-CZ" smtClean="0"/>
              <a:t>‹#›</a:t>
            </a:fld>
            <a:endParaRPr lang="cs-CZ"/>
          </a:p>
        </p:txBody>
      </p:sp>
    </p:spTree>
  </p:cSld>
  <p:clrMap bg1="lt1" tx1="dk1" bg2="lt2" tx2="dk2" accent1="accent1" accent2="accent2" accent3="accent3" accent4="accent4" accent5="accent5" accent6="accent6" hlink="hlink" folHlink="folHlink"/>
  <p:sldLayoutIdLst>
    <p:sldLayoutId id="2147483961" r:id="rId1"/>
    <p:sldLayoutId id="2147483962" r:id="rId2"/>
    <p:sldLayoutId id="2147483963" r:id="rId3"/>
    <p:sldLayoutId id="2147483964" r:id="rId4"/>
    <p:sldLayoutId id="2147483965" r:id="rId5"/>
    <p:sldLayoutId id="2147483966" r:id="rId6"/>
    <p:sldLayoutId id="2147483967" r:id="rId7"/>
    <p:sldLayoutId id="2147483968" r:id="rId8"/>
    <p:sldLayoutId id="2147483969" r:id="rId9"/>
    <p:sldLayoutId id="2147483970" r:id="rId10"/>
    <p:sldLayoutId id="2147483971" r:id="rId11"/>
  </p:sldLayoutIdLst>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2600" kern="1200">
          <a:solidFill>
            <a:schemeClr val="accent2"/>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hyperlink" Target="http://www.idos.cz/" TargetMode="External"/><Relationship Id="rId3" Type="http://schemas.openxmlformats.org/officeDocument/2006/relationships/image" Target="../media/image4.png"/><Relationship Id="rId7" Type="http://schemas.openxmlformats.org/officeDocument/2006/relationships/hyperlink" Target="http://www.zooliberec.cz/cz" TargetMode="Externa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hyperlink" Target="http://www.dubnice.ic.cz/" TargetMode="External"/><Relationship Id="rId5" Type="http://schemas.openxmlformats.org/officeDocument/2006/relationships/hyperlink" Target="http://cs.wikipedia.org/wiki/V%C3%A1clav_Klaus" TargetMode="External"/><Relationship Id="rId4" Type="http://schemas.openxmlformats.org/officeDocument/2006/relationships/hyperlink" Target="http://www.tn.cz/"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7" Type="http://schemas.openxmlformats.org/officeDocument/2006/relationships/image" Target="../media/image14.gif"/><Relationship Id="rId2" Type="http://schemas.openxmlformats.org/officeDocument/2006/relationships/image" Target="../media/image9.jpg"/><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image" Target="../media/image12.jpg"/><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hyperlink" Target="http://www.seznam.cz/" TargetMode="External"/><Relationship Id="rId2" Type="http://schemas.openxmlformats.org/officeDocument/2006/relationships/hyperlink" Target="http://www.centrum.cz/" TargetMode="External"/><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hyperlink" Target="http://www.yahoo.com/"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www.seznam.cz/" TargetMode="External"/><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hyperlink" Target="http://www.google.cz/"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hyperlink" Target="http://www.seznam.cz/" TargetMode="External"/><Relationship Id="rId7" Type="http://schemas.openxmlformats.org/officeDocument/2006/relationships/hyperlink" Target="http://www.dubnice.ic.cz/" TargetMode="External"/><Relationship Id="rId2" Type="http://schemas.openxmlformats.org/officeDocument/2006/relationships/image" Target="../media/image20.png"/><Relationship Id="rId1" Type="http://schemas.openxmlformats.org/officeDocument/2006/relationships/slideLayout" Target="../slideLayouts/slideLayout2.xml"/><Relationship Id="rId6" Type="http://schemas.openxmlformats.org/officeDocument/2006/relationships/hyperlink" Target="http://www.tour-eiffel.fr/" TargetMode="External"/><Relationship Id="rId5" Type="http://schemas.openxmlformats.org/officeDocument/2006/relationships/hyperlink" Target="http://www.centrum.cz/" TargetMode="External"/><Relationship Id="rId4" Type="http://schemas.openxmlformats.org/officeDocument/2006/relationships/hyperlink" Target="http://www.zooliberec.cz/"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23.gif"/><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www.data-processing.hk/uploads/images/smartftp.png"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156176" y="4293096"/>
            <a:ext cx="2418986" cy="24524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Nadpis 1"/>
          <p:cNvSpPr>
            <a:spLocks noGrp="1"/>
          </p:cNvSpPr>
          <p:nvPr>
            <p:ph type="ctrTitle"/>
          </p:nvPr>
        </p:nvSpPr>
        <p:spPr>
          <a:xfrm>
            <a:off x="900760" y="1560261"/>
            <a:ext cx="5723468" cy="1828090"/>
          </a:xfrm>
        </p:spPr>
        <p:txBody>
          <a:bodyPr/>
          <a:lstStyle/>
          <a:p>
            <a:r>
              <a:rPr lang="cs-CZ" b="1" dirty="0" smtClean="0"/>
              <a:t>INTERNET</a:t>
            </a:r>
            <a:endParaRPr lang="cs-CZ" b="1" dirty="0"/>
          </a:p>
        </p:txBody>
      </p:sp>
      <p:sp>
        <p:nvSpPr>
          <p:cNvPr id="3" name="Podnadpis 2"/>
          <p:cNvSpPr>
            <a:spLocks noGrp="1"/>
          </p:cNvSpPr>
          <p:nvPr>
            <p:ph type="subTitle" idx="1"/>
          </p:nvPr>
        </p:nvSpPr>
        <p:spPr/>
        <p:txBody>
          <a:bodyPr>
            <a:normAutofit fontScale="92500" lnSpcReduction="10000"/>
          </a:bodyPr>
          <a:lstStyle/>
          <a:p>
            <a:r>
              <a:rPr lang="cs-CZ" dirty="0" smtClean="0"/>
              <a:t>Prohlížeč webových stránek</a:t>
            </a:r>
          </a:p>
          <a:p>
            <a:r>
              <a:rPr lang="cs-CZ" dirty="0" smtClean="0"/>
              <a:t>Orientace na Internetu</a:t>
            </a:r>
          </a:p>
          <a:p>
            <a:r>
              <a:rPr lang="cs-CZ" dirty="0" smtClean="0"/>
              <a:t>Vyhledávání na Internetu</a:t>
            </a:r>
          </a:p>
          <a:p>
            <a:r>
              <a:rPr lang="cs-CZ" dirty="0" smtClean="0"/>
              <a:t>Internetové adresy</a:t>
            </a:r>
          </a:p>
          <a:p>
            <a:r>
              <a:rPr lang="cs-CZ" dirty="0" smtClean="0"/>
              <a:t>Ukládání informací z Internetu</a:t>
            </a:r>
            <a:endParaRPr lang="cs-CZ" dirty="0"/>
          </a:p>
        </p:txBody>
      </p:sp>
    </p:spTree>
    <p:extLst>
      <p:ext uri="{BB962C8B-B14F-4D97-AF65-F5344CB8AC3E}">
        <p14:creationId xmlns:p14="http://schemas.microsoft.com/office/powerpoint/2010/main" val="636715807"/>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b="1" u="sng" dirty="0" smtClean="0">
                <a:solidFill>
                  <a:schemeClr val="tx2">
                    <a:lumMod val="75000"/>
                  </a:schemeClr>
                </a:solidFill>
                <a:effectLst>
                  <a:outerShdw blurRad="38100" dist="38100" dir="2700000" algn="tl">
                    <a:srgbClr val="000000">
                      <a:alpha val="43137"/>
                    </a:srgbClr>
                  </a:outerShdw>
                </a:effectLst>
              </a:rPr>
              <a:t>INTERNET</a:t>
            </a:r>
            <a:r>
              <a:rPr lang="cs-CZ" dirty="0" smtClean="0"/>
              <a:t/>
            </a:r>
            <a:br>
              <a:rPr lang="cs-CZ" dirty="0" smtClean="0"/>
            </a:br>
            <a:r>
              <a:rPr lang="cs-CZ" dirty="0" smtClean="0"/>
              <a:t>Všude kolem nás</a:t>
            </a:r>
            <a:endParaRPr lang="cs-CZ" dirty="0"/>
          </a:p>
        </p:txBody>
      </p:sp>
      <p:sp>
        <p:nvSpPr>
          <p:cNvPr id="3" name="Zástupný symbol pro obsah 2"/>
          <p:cNvSpPr>
            <a:spLocks noGrp="1"/>
          </p:cNvSpPr>
          <p:nvPr>
            <p:ph idx="1"/>
          </p:nvPr>
        </p:nvSpPr>
        <p:spPr/>
        <p:txBody>
          <a:bodyPr>
            <a:normAutofit/>
          </a:bodyPr>
          <a:lstStyle/>
          <a:p>
            <a:r>
              <a:rPr lang="cs-CZ" sz="1800" dirty="0" smtClean="0"/>
              <a:t>K Internetu dnes můžete připojit počítač téměř  na jakémkoliv místě naší planety a být tak  ve spojení s celým světem.</a:t>
            </a:r>
          </a:p>
          <a:p>
            <a:endParaRPr lang="cs-CZ" sz="1800" dirty="0" smtClean="0"/>
          </a:p>
          <a:p>
            <a:r>
              <a:rPr lang="cs-CZ" sz="1800" dirty="0" smtClean="0"/>
              <a:t>Internet neznamená jen webové stránky, které si můžeme na Internetu prohlížet, ale zahrnuje i další služby, např. elektronickou poštu, chat atd. Po Internetu se dnes telefonuje, poslouchá se rádio, obchoduje se, nakupuje. Mnoho lidí pomocí Internetu studuje na dálku, čte na počítači učebnice, posílá domácí úkoly a povídá si se svým učitelem třeba přes oceán.</a:t>
            </a:r>
          </a:p>
          <a:p>
            <a:endParaRPr lang="cs-CZ" sz="1800" dirty="0" smtClean="0"/>
          </a:p>
          <a:p>
            <a:r>
              <a:rPr lang="cs-CZ" sz="1800" dirty="0" smtClean="0"/>
              <a:t>Nejznámější službou, kterou nám Internet poskytuje jsou www  (webové) stránky. Web, jak se této službě říká, nám umožňuje prohlížet si stránky, které se nacházejí na jiném a velmi často i vzdáleném počítači.  Stačí jen klepnout.</a:t>
            </a:r>
            <a:endParaRPr lang="cs-CZ" sz="1800" dirty="0"/>
          </a:p>
        </p:txBody>
      </p:sp>
    </p:spTree>
    <p:extLst>
      <p:ext uri="{BB962C8B-B14F-4D97-AF65-F5344CB8AC3E}">
        <p14:creationId xmlns:p14="http://schemas.microsoft.com/office/powerpoint/2010/main" val="1398150182"/>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731849" y="531524"/>
            <a:ext cx="8229600" cy="1066800"/>
          </a:xfrm>
        </p:spPr>
        <p:txBody>
          <a:bodyPr>
            <a:normAutofit/>
          </a:bodyPr>
          <a:lstStyle/>
          <a:p>
            <a:r>
              <a:rPr lang="cs-CZ" sz="2800" dirty="0" smtClean="0"/>
              <a:t>Internet – webová stránka je zdroj informací</a:t>
            </a:r>
            <a:endParaRPr lang="cs-CZ" sz="2800" dirty="0"/>
          </a:p>
        </p:txBody>
      </p:sp>
      <p:sp>
        <p:nvSpPr>
          <p:cNvPr id="3" name="Zástupný symbol pro obsah 2"/>
          <p:cNvSpPr>
            <a:spLocks noGrp="1"/>
          </p:cNvSpPr>
          <p:nvPr>
            <p:ph idx="1"/>
          </p:nvPr>
        </p:nvSpPr>
        <p:spPr>
          <a:xfrm>
            <a:off x="192920" y="4750458"/>
            <a:ext cx="8712968" cy="1012415"/>
          </a:xfrm>
        </p:spPr>
        <p:txBody>
          <a:bodyPr/>
          <a:lstStyle/>
          <a:p>
            <a:r>
              <a:rPr lang="cs-CZ" sz="1800" dirty="0" smtClean="0"/>
              <a:t>Klikni na následující odkazy a zjisti,  které informace webové stránky poskytují:</a:t>
            </a:r>
          </a:p>
          <a:p>
            <a:endParaRPr lang="cs-CZ" dirty="0" smtClean="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5576" y="1628800"/>
            <a:ext cx="3384376" cy="27863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49405" y="1628800"/>
            <a:ext cx="3793604" cy="30348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Obdélník 3"/>
          <p:cNvSpPr/>
          <p:nvPr/>
        </p:nvSpPr>
        <p:spPr>
          <a:xfrm>
            <a:off x="971600" y="4957825"/>
            <a:ext cx="829074" cy="923330"/>
          </a:xfrm>
          <a:prstGeom prst="rect">
            <a:avLst/>
          </a:prstGeom>
          <a:noFill/>
        </p:spPr>
        <p:txBody>
          <a:bodyPr wrap="none" lIns="91440" tIns="45720" rIns="91440" bIns="45720">
            <a:spAutoFit/>
          </a:bodyPr>
          <a:lstStyle/>
          <a:p>
            <a:pPr algn="ctr"/>
            <a:r>
              <a:rPr lang="cs-CZ" sz="5400" b="1" cap="none" spc="300" dirty="0" smtClean="0">
                <a:ln w="11430" cmpd="sng">
                  <a:solidFill>
                    <a:schemeClr val="accent1">
                      <a:tint val="10000"/>
                    </a:schemeClr>
                  </a:solidFill>
                  <a:prstDash val="solid"/>
                  <a:miter lim="800000"/>
                </a:ln>
                <a:gradFill>
                  <a:gsLst>
                    <a:gs pos="10000">
                      <a:schemeClr val="accent1">
                        <a:tint val="83000"/>
                        <a:shade val="100000"/>
                        <a:satMod val="200000"/>
                      </a:schemeClr>
                    </a:gs>
                    <a:gs pos="75000">
                      <a:schemeClr val="accent1">
                        <a:tint val="100000"/>
                        <a:shade val="50000"/>
                        <a:satMod val="150000"/>
                      </a:schemeClr>
                    </a:gs>
                  </a:gsLst>
                  <a:lin ang="5400000"/>
                </a:gradFill>
                <a:effectLst>
                  <a:glow rad="45500">
                    <a:schemeClr val="accent1">
                      <a:satMod val="220000"/>
                      <a:alpha val="35000"/>
                    </a:schemeClr>
                  </a:glow>
                </a:effectLst>
                <a:hlinkClick r:id="rId4"/>
              </a:rPr>
              <a:t>1.</a:t>
            </a:r>
            <a:endParaRPr lang="cs-CZ" sz="5400" b="1" cap="none" spc="300" dirty="0">
              <a:ln w="11430" cmpd="sng">
                <a:solidFill>
                  <a:schemeClr val="accent1">
                    <a:tint val="10000"/>
                  </a:schemeClr>
                </a:solidFill>
                <a:prstDash val="solid"/>
                <a:miter lim="800000"/>
              </a:ln>
              <a:gradFill>
                <a:gsLst>
                  <a:gs pos="10000">
                    <a:schemeClr val="accent1">
                      <a:tint val="83000"/>
                      <a:shade val="100000"/>
                      <a:satMod val="200000"/>
                    </a:schemeClr>
                  </a:gs>
                  <a:gs pos="75000">
                    <a:schemeClr val="accent1">
                      <a:tint val="100000"/>
                      <a:shade val="50000"/>
                      <a:satMod val="150000"/>
                    </a:schemeClr>
                  </a:gs>
                </a:gsLst>
                <a:lin ang="5400000"/>
              </a:gradFill>
              <a:effectLst>
                <a:glow rad="45500">
                  <a:schemeClr val="accent1">
                    <a:satMod val="220000"/>
                    <a:alpha val="35000"/>
                  </a:schemeClr>
                </a:glow>
              </a:effectLst>
            </a:endParaRPr>
          </a:p>
        </p:txBody>
      </p:sp>
      <p:sp>
        <p:nvSpPr>
          <p:cNvPr id="5" name="Obdélník 4"/>
          <p:cNvSpPr/>
          <p:nvPr/>
        </p:nvSpPr>
        <p:spPr>
          <a:xfrm>
            <a:off x="2450856" y="5618388"/>
            <a:ext cx="923651" cy="923330"/>
          </a:xfrm>
          <a:prstGeom prst="rect">
            <a:avLst/>
          </a:prstGeom>
          <a:noFill/>
        </p:spPr>
        <p:txBody>
          <a:bodyPr wrap="none" lIns="91440" tIns="45720" rIns="91440" bIns="45720">
            <a:spAutoFit/>
          </a:bodyPr>
          <a:lstStyle/>
          <a:p>
            <a:pPr algn="ctr"/>
            <a:r>
              <a:rPr lang="cs-CZ" sz="5400" b="1" cap="none" spc="300" dirty="0" smtClean="0">
                <a:ln w="11430" cmpd="sng">
                  <a:solidFill>
                    <a:schemeClr val="accent1">
                      <a:tint val="10000"/>
                    </a:schemeClr>
                  </a:solidFill>
                  <a:prstDash val="solid"/>
                  <a:miter lim="800000"/>
                </a:ln>
                <a:gradFill>
                  <a:gsLst>
                    <a:gs pos="10000">
                      <a:schemeClr val="accent1">
                        <a:tint val="83000"/>
                        <a:shade val="100000"/>
                        <a:satMod val="200000"/>
                      </a:schemeClr>
                    </a:gs>
                    <a:gs pos="75000">
                      <a:schemeClr val="accent1">
                        <a:tint val="100000"/>
                        <a:shade val="50000"/>
                        <a:satMod val="150000"/>
                      </a:schemeClr>
                    </a:gs>
                  </a:gsLst>
                  <a:lin ang="5400000"/>
                </a:gradFill>
                <a:effectLst>
                  <a:glow rad="45500">
                    <a:schemeClr val="accent1">
                      <a:satMod val="220000"/>
                      <a:alpha val="35000"/>
                    </a:schemeClr>
                  </a:glow>
                </a:effectLst>
                <a:hlinkClick r:id="rId5"/>
              </a:rPr>
              <a:t>2.</a:t>
            </a:r>
            <a:endParaRPr lang="cs-CZ" sz="5400" b="1" cap="none" spc="300" dirty="0">
              <a:ln w="11430" cmpd="sng">
                <a:solidFill>
                  <a:schemeClr val="accent1">
                    <a:tint val="10000"/>
                  </a:schemeClr>
                </a:solidFill>
                <a:prstDash val="solid"/>
                <a:miter lim="800000"/>
              </a:ln>
              <a:gradFill>
                <a:gsLst>
                  <a:gs pos="10000">
                    <a:schemeClr val="accent1">
                      <a:tint val="83000"/>
                      <a:shade val="100000"/>
                      <a:satMod val="200000"/>
                    </a:schemeClr>
                  </a:gs>
                  <a:gs pos="75000">
                    <a:schemeClr val="accent1">
                      <a:tint val="100000"/>
                      <a:shade val="50000"/>
                      <a:satMod val="150000"/>
                    </a:schemeClr>
                  </a:gs>
                </a:gsLst>
                <a:lin ang="5400000"/>
              </a:gradFill>
              <a:effectLst>
                <a:glow rad="45500">
                  <a:schemeClr val="accent1">
                    <a:satMod val="220000"/>
                    <a:alpha val="35000"/>
                  </a:schemeClr>
                </a:glow>
              </a:effectLst>
            </a:endParaRPr>
          </a:p>
        </p:txBody>
      </p:sp>
      <p:sp>
        <p:nvSpPr>
          <p:cNvPr id="6" name="Obdélník 5"/>
          <p:cNvSpPr/>
          <p:nvPr/>
        </p:nvSpPr>
        <p:spPr>
          <a:xfrm>
            <a:off x="4088381" y="5156723"/>
            <a:ext cx="922047" cy="923330"/>
          </a:xfrm>
          <a:prstGeom prst="rect">
            <a:avLst/>
          </a:prstGeom>
          <a:noFill/>
        </p:spPr>
        <p:txBody>
          <a:bodyPr wrap="none" lIns="91440" tIns="45720" rIns="91440" bIns="45720">
            <a:spAutoFit/>
          </a:bodyPr>
          <a:lstStyle/>
          <a:p>
            <a:pPr algn="ctr"/>
            <a:r>
              <a:rPr lang="cs-CZ" sz="5400" b="1" cap="none" spc="300" dirty="0" smtClean="0">
                <a:ln w="11430" cmpd="sng">
                  <a:solidFill>
                    <a:schemeClr val="accent1">
                      <a:tint val="10000"/>
                    </a:schemeClr>
                  </a:solidFill>
                  <a:prstDash val="solid"/>
                  <a:miter lim="800000"/>
                </a:ln>
                <a:gradFill>
                  <a:gsLst>
                    <a:gs pos="10000">
                      <a:schemeClr val="accent1">
                        <a:tint val="83000"/>
                        <a:shade val="100000"/>
                        <a:satMod val="200000"/>
                      </a:schemeClr>
                    </a:gs>
                    <a:gs pos="75000">
                      <a:schemeClr val="accent1">
                        <a:tint val="100000"/>
                        <a:shade val="50000"/>
                        <a:satMod val="150000"/>
                      </a:schemeClr>
                    </a:gs>
                  </a:gsLst>
                  <a:lin ang="5400000"/>
                </a:gradFill>
                <a:effectLst>
                  <a:glow rad="45500">
                    <a:schemeClr val="accent1">
                      <a:satMod val="220000"/>
                      <a:alpha val="35000"/>
                    </a:schemeClr>
                  </a:glow>
                </a:effectLst>
                <a:hlinkClick r:id="rId6"/>
              </a:rPr>
              <a:t>3.</a:t>
            </a:r>
            <a:endParaRPr lang="cs-CZ" sz="5400" b="1" cap="none" spc="300" dirty="0" smtClean="0">
              <a:ln w="11430" cmpd="sng">
                <a:solidFill>
                  <a:schemeClr val="accent1">
                    <a:tint val="10000"/>
                  </a:schemeClr>
                </a:solidFill>
                <a:prstDash val="solid"/>
                <a:miter lim="800000"/>
              </a:ln>
              <a:gradFill>
                <a:gsLst>
                  <a:gs pos="10000">
                    <a:schemeClr val="accent1">
                      <a:tint val="83000"/>
                      <a:shade val="100000"/>
                      <a:satMod val="200000"/>
                    </a:schemeClr>
                  </a:gs>
                  <a:gs pos="75000">
                    <a:schemeClr val="accent1">
                      <a:tint val="100000"/>
                      <a:shade val="50000"/>
                      <a:satMod val="150000"/>
                    </a:schemeClr>
                  </a:gs>
                </a:gsLst>
                <a:lin ang="5400000"/>
              </a:gradFill>
              <a:effectLst>
                <a:glow rad="45500">
                  <a:schemeClr val="accent1">
                    <a:satMod val="220000"/>
                    <a:alpha val="35000"/>
                  </a:schemeClr>
                </a:glow>
              </a:effectLst>
            </a:endParaRPr>
          </a:p>
        </p:txBody>
      </p:sp>
      <p:sp>
        <p:nvSpPr>
          <p:cNvPr id="7" name="Obdélník 6"/>
          <p:cNvSpPr/>
          <p:nvPr/>
        </p:nvSpPr>
        <p:spPr>
          <a:xfrm>
            <a:off x="5516933" y="5427109"/>
            <a:ext cx="939681" cy="923330"/>
          </a:xfrm>
          <a:prstGeom prst="rect">
            <a:avLst/>
          </a:prstGeom>
          <a:noFill/>
        </p:spPr>
        <p:txBody>
          <a:bodyPr wrap="none" lIns="91440" tIns="45720" rIns="91440" bIns="45720">
            <a:spAutoFit/>
          </a:bodyPr>
          <a:lstStyle/>
          <a:p>
            <a:pPr algn="ctr"/>
            <a:r>
              <a:rPr lang="cs-CZ" sz="5400" b="1" cap="none" spc="300" dirty="0" smtClean="0">
                <a:ln w="11430" cmpd="sng">
                  <a:solidFill>
                    <a:schemeClr val="accent1">
                      <a:tint val="10000"/>
                    </a:schemeClr>
                  </a:solidFill>
                  <a:prstDash val="solid"/>
                  <a:miter lim="800000"/>
                </a:ln>
                <a:gradFill>
                  <a:gsLst>
                    <a:gs pos="10000">
                      <a:schemeClr val="accent1">
                        <a:tint val="83000"/>
                        <a:shade val="100000"/>
                        <a:satMod val="200000"/>
                      </a:schemeClr>
                    </a:gs>
                    <a:gs pos="75000">
                      <a:schemeClr val="accent1">
                        <a:tint val="100000"/>
                        <a:shade val="50000"/>
                        <a:satMod val="150000"/>
                      </a:schemeClr>
                    </a:gs>
                  </a:gsLst>
                  <a:lin ang="5400000"/>
                </a:gradFill>
                <a:effectLst>
                  <a:glow rad="45500">
                    <a:schemeClr val="accent1">
                      <a:satMod val="220000"/>
                      <a:alpha val="35000"/>
                    </a:schemeClr>
                  </a:glow>
                </a:effectLst>
                <a:hlinkClick r:id="rId7"/>
              </a:rPr>
              <a:t>4.</a:t>
            </a:r>
            <a:endParaRPr lang="cs-CZ" sz="5400" b="1" cap="none" spc="300" dirty="0">
              <a:ln w="11430" cmpd="sng">
                <a:solidFill>
                  <a:schemeClr val="accent1">
                    <a:tint val="10000"/>
                  </a:schemeClr>
                </a:solidFill>
                <a:prstDash val="solid"/>
                <a:miter lim="800000"/>
              </a:ln>
              <a:gradFill>
                <a:gsLst>
                  <a:gs pos="10000">
                    <a:schemeClr val="accent1">
                      <a:tint val="83000"/>
                      <a:shade val="100000"/>
                      <a:satMod val="200000"/>
                    </a:schemeClr>
                  </a:gs>
                  <a:gs pos="75000">
                    <a:schemeClr val="accent1">
                      <a:tint val="100000"/>
                      <a:shade val="50000"/>
                      <a:satMod val="150000"/>
                    </a:schemeClr>
                  </a:gs>
                </a:gsLst>
                <a:lin ang="5400000"/>
              </a:gradFill>
              <a:effectLst>
                <a:glow rad="45500">
                  <a:schemeClr val="accent1">
                    <a:satMod val="220000"/>
                    <a:alpha val="35000"/>
                  </a:schemeClr>
                </a:glow>
              </a:effectLst>
            </a:endParaRPr>
          </a:p>
        </p:txBody>
      </p:sp>
      <p:sp>
        <p:nvSpPr>
          <p:cNvPr id="8" name="Obdélník 7"/>
          <p:cNvSpPr/>
          <p:nvPr/>
        </p:nvSpPr>
        <p:spPr>
          <a:xfrm>
            <a:off x="7332508" y="5301208"/>
            <a:ext cx="904415" cy="923330"/>
          </a:xfrm>
          <a:prstGeom prst="rect">
            <a:avLst/>
          </a:prstGeom>
          <a:noFill/>
        </p:spPr>
        <p:txBody>
          <a:bodyPr wrap="none" lIns="91440" tIns="45720" rIns="91440" bIns="45720">
            <a:spAutoFit/>
          </a:bodyPr>
          <a:lstStyle/>
          <a:p>
            <a:pPr algn="ctr"/>
            <a:r>
              <a:rPr lang="cs-CZ" sz="5400" b="1" cap="none" spc="300" dirty="0" smtClean="0">
                <a:ln w="11430" cmpd="sng">
                  <a:solidFill>
                    <a:schemeClr val="accent1">
                      <a:tint val="10000"/>
                    </a:schemeClr>
                  </a:solidFill>
                  <a:prstDash val="solid"/>
                  <a:miter lim="800000"/>
                </a:ln>
                <a:gradFill>
                  <a:gsLst>
                    <a:gs pos="10000">
                      <a:schemeClr val="accent1">
                        <a:tint val="83000"/>
                        <a:shade val="100000"/>
                        <a:satMod val="200000"/>
                      </a:schemeClr>
                    </a:gs>
                    <a:gs pos="75000">
                      <a:schemeClr val="accent1">
                        <a:tint val="100000"/>
                        <a:shade val="50000"/>
                        <a:satMod val="150000"/>
                      </a:schemeClr>
                    </a:gs>
                  </a:gsLst>
                  <a:lin ang="5400000"/>
                </a:gradFill>
                <a:effectLst>
                  <a:glow rad="45500">
                    <a:schemeClr val="accent1">
                      <a:satMod val="220000"/>
                      <a:alpha val="35000"/>
                    </a:schemeClr>
                  </a:glow>
                </a:effectLst>
                <a:hlinkClick r:id="rId8"/>
              </a:rPr>
              <a:t>5.</a:t>
            </a:r>
            <a:endParaRPr lang="cs-CZ" sz="5400" b="1" cap="none" spc="300" dirty="0">
              <a:ln w="11430" cmpd="sng">
                <a:solidFill>
                  <a:schemeClr val="accent1">
                    <a:tint val="10000"/>
                  </a:schemeClr>
                </a:solidFill>
                <a:prstDash val="solid"/>
                <a:miter lim="800000"/>
              </a:ln>
              <a:gradFill>
                <a:gsLst>
                  <a:gs pos="10000">
                    <a:schemeClr val="accent1">
                      <a:tint val="83000"/>
                      <a:shade val="100000"/>
                      <a:satMod val="200000"/>
                    </a:schemeClr>
                  </a:gs>
                  <a:gs pos="75000">
                    <a:schemeClr val="accent1">
                      <a:tint val="100000"/>
                      <a:shade val="50000"/>
                      <a:satMod val="150000"/>
                    </a:schemeClr>
                  </a:gs>
                </a:gsLst>
                <a:lin ang="5400000"/>
              </a:gradFill>
              <a:effectLst>
                <a:glow rad="45500">
                  <a:schemeClr val="accent1">
                    <a:satMod val="220000"/>
                    <a:alpha val="35000"/>
                  </a:schemeClr>
                </a:glow>
              </a:effectLst>
            </a:endParaRPr>
          </a:p>
        </p:txBody>
      </p:sp>
    </p:spTree>
    <p:extLst>
      <p:ext uri="{BB962C8B-B14F-4D97-AF65-F5344CB8AC3E}">
        <p14:creationId xmlns:p14="http://schemas.microsoft.com/office/powerpoint/2010/main" val="3404071607"/>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220072" y="692696"/>
            <a:ext cx="1656184" cy="16863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Nadpis 1"/>
          <p:cNvSpPr>
            <a:spLocks noGrp="1"/>
          </p:cNvSpPr>
          <p:nvPr>
            <p:ph type="title"/>
          </p:nvPr>
        </p:nvSpPr>
        <p:spPr>
          <a:xfrm>
            <a:off x="323528" y="620688"/>
            <a:ext cx="8229600" cy="1066800"/>
          </a:xfrm>
        </p:spPr>
        <p:txBody>
          <a:bodyPr>
            <a:normAutofit/>
          </a:bodyPr>
          <a:lstStyle/>
          <a:p>
            <a:r>
              <a:rPr lang="cs-CZ" sz="2800" dirty="0" smtClean="0"/>
              <a:t>Internet – elektronická pošta</a:t>
            </a:r>
            <a:endParaRPr lang="cs-CZ" sz="2800" dirty="0"/>
          </a:p>
        </p:txBody>
      </p:sp>
      <p:sp>
        <p:nvSpPr>
          <p:cNvPr id="3" name="Zástupný symbol pro obsah 2"/>
          <p:cNvSpPr>
            <a:spLocks noGrp="1"/>
          </p:cNvSpPr>
          <p:nvPr>
            <p:ph idx="1"/>
          </p:nvPr>
        </p:nvSpPr>
        <p:spPr/>
        <p:txBody>
          <a:bodyPr>
            <a:normAutofit/>
          </a:bodyPr>
          <a:lstStyle/>
          <a:p>
            <a:r>
              <a:rPr lang="cs-CZ" sz="1800" dirty="0"/>
              <a:t>Elektronická pošta, zkráceně e-mail (nyní bez spojovníku email), je způsob odesílání, doručování a přijímání zpráv přes elektronické komunikační systémy. </a:t>
            </a:r>
          </a:p>
        </p:txBody>
      </p:sp>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03648" y="3212976"/>
            <a:ext cx="6624736" cy="34736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24781295"/>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28310" y="476672"/>
            <a:ext cx="8229600" cy="1066800"/>
          </a:xfrm>
        </p:spPr>
        <p:txBody>
          <a:bodyPr>
            <a:normAutofit/>
          </a:bodyPr>
          <a:lstStyle/>
          <a:p>
            <a:r>
              <a:rPr lang="cs-CZ" sz="2800" dirty="0" smtClean="0"/>
              <a:t>Internet – chat, sociální sítě</a:t>
            </a:r>
            <a:endParaRPr lang="cs-CZ" sz="2800" dirty="0"/>
          </a:p>
        </p:txBody>
      </p:sp>
      <p:sp>
        <p:nvSpPr>
          <p:cNvPr id="3" name="Zástupný symbol pro obsah 2"/>
          <p:cNvSpPr>
            <a:spLocks noGrp="1"/>
          </p:cNvSpPr>
          <p:nvPr>
            <p:ph idx="1"/>
          </p:nvPr>
        </p:nvSpPr>
        <p:spPr>
          <a:xfrm>
            <a:off x="251520" y="1484784"/>
            <a:ext cx="8229600" cy="4325112"/>
          </a:xfrm>
        </p:spPr>
        <p:txBody>
          <a:bodyPr>
            <a:normAutofit/>
          </a:bodyPr>
          <a:lstStyle/>
          <a:p>
            <a:r>
              <a:rPr lang="cs-CZ" sz="1800" dirty="0" smtClean="0"/>
              <a:t>Popovídání si s více lidmi současně, to je chat </a:t>
            </a:r>
            <a:r>
              <a:rPr lang="cs-CZ" sz="1800" dirty="0" smtClean="0">
                <a:sym typeface="Wingdings" pitchFamily="2" charset="2"/>
              </a:rPr>
              <a:t> </a:t>
            </a:r>
          </a:p>
          <a:p>
            <a:r>
              <a:rPr lang="cs-CZ" sz="1800" dirty="0"/>
              <a:t>Pomocí sociálních sítí se prostřednictvím Internetu sdružují lidé, kteří by se jinak fyzicky nemohli </a:t>
            </a:r>
            <a:r>
              <a:rPr lang="cs-CZ" sz="1800" dirty="0" smtClean="0"/>
              <a:t>setkat.</a:t>
            </a:r>
            <a:endParaRPr lang="cs-CZ" sz="1800"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95861" y="2492896"/>
            <a:ext cx="6408712" cy="4232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8093040"/>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692696"/>
            <a:ext cx="8229600" cy="1066800"/>
          </a:xfrm>
        </p:spPr>
        <p:txBody>
          <a:bodyPr>
            <a:normAutofit/>
          </a:bodyPr>
          <a:lstStyle/>
          <a:p>
            <a:r>
              <a:rPr lang="cs-CZ" sz="2800" dirty="0" smtClean="0"/>
              <a:t>Internet – služba </a:t>
            </a:r>
            <a:r>
              <a:rPr lang="cs-CZ" sz="2800" dirty="0" err="1" smtClean="0"/>
              <a:t>ftp</a:t>
            </a:r>
            <a:endParaRPr lang="cs-CZ" sz="2800" dirty="0"/>
          </a:p>
        </p:txBody>
      </p:sp>
      <p:sp>
        <p:nvSpPr>
          <p:cNvPr id="3" name="Zástupný symbol pro obsah 2"/>
          <p:cNvSpPr>
            <a:spLocks noGrp="1"/>
          </p:cNvSpPr>
          <p:nvPr>
            <p:ph idx="1"/>
          </p:nvPr>
        </p:nvSpPr>
        <p:spPr>
          <a:xfrm>
            <a:off x="467544" y="1556792"/>
            <a:ext cx="8229600" cy="4325112"/>
          </a:xfrm>
        </p:spPr>
        <p:txBody>
          <a:bodyPr>
            <a:normAutofit/>
          </a:bodyPr>
          <a:lstStyle/>
          <a:p>
            <a:r>
              <a:rPr lang="cs-CZ" sz="1800" dirty="0" smtClean="0"/>
              <a:t>I takto může vypadat práce na internetu se službou </a:t>
            </a:r>
            <a:r>
              <a:rPr lang="cs-CZ" sz="1800" dirty="0" err="1" smtClean="0"/>
              <a:t>ftp</a:t>
            </a:r>
            <a:r>
              <a:rPr lang="cs-CZ" sz="1800" dirty="0" smtClean="0"/>
              <a:t>.</a:t>
            </a:r>
          </a:p>
          <a:p>
            <a:r>
              <a:rPr lang="cs-CZ" sz="1800" dirty="0"/>
              <a:t>FTP (anglicky </a:t>
            </a:r>
            <a:r>
              <a:rPr lang="cs-CZ" sz="1800" dirty="0" err="1"/>
              <a:t>File</a:t>
            </a:r>
            <a:r>
              <a:rPr lang="cs-CZ" sz="1800" dirty="0"/>
              <a:t> Transfer </a:t>
            </a:r>
            <a:r>
              <a:rPr lang="cs-CZ" sz="1800" dirty="0" err="1"/>
              <a:t>Protocol</a:t>
            </a:r>
            <a:r>
              <a:rPr lang="cs-CZ" sz="1800" dirty="0"/>
              <a:t>) je v informatice protokol pro přenos souborů </a:t>
            </a:r>
            <a:r>
              <a:rPr lang="cs-CZ" sz="1800" dirty="0" smtClean="0"/>
              <a:t>mezi </a:t>
            </a:r>
            <a:r>
              <a:rPr lang="cs-CZ" sz="1800" dirty="0"/>
              <a:t>počítači pomocí počítačové </a:t>
            </a:r>
            <a:r>
              <a:rPr lang="cs-CZ" sz="1800" dirty="0" smtClean="0"/>
              <a:t>sítě.</a:t>
            </a:r>
            <a:endParaRPr lang="cs-CZ" sz="1800" dirty="0"/>
          </a:p>
        </p:txBody>
      </p:sp>
      <p:pic>
        <p:nvPicPr>
          <p:cNvPr id="205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19672" y="2596449"/>
            <a:ext cx="5976664" cy="40722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54271183"/>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Obrázek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81009" y="620688"/>
            <a:ext cx="2022723" cy="1677528"/>
          </a:xfrm>
          <a:prstGeom prst="rect">
            <a:avLst/>
          </a:prstGeom>
        </p:spPr>
      </p:pic>
      <p:pic>
        <p:nvPicPr>
          <p:cNvPr id="1028"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665752" y="5157192"/>
            <a:ext cx="1474717" cy="12377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Nadpis 1"/>
          <p:cNvSpPr>
            <a:spLocks noGrp="1"/>
          </p:cNvSpPr>
          <p:nvPr>
            <p:ph type="title"/>
          </p:nvPr>
        </p:nvSpPr>
        <p:spPr>
          <a:xfrm>
            <a:off x="68319" y="534794"/>
            <a:ext cx="8229600" cy="1066800"/>
          </a:xfrm>
        </p:spPr>
        <p:txBody>
          <a:bodyPr/>
          <a:lstStyle/>
          <a:p>
            <a:r>
              <a:rPr lang="cs-CZ" dirty="0" smtClean="0"/>
              <a:t>Prohlížeč webových stránek</a:t>
            </a:r>
            <a:endParaRPr lang="cs-CZ" dirty="0"/>
          </a:p>
        </p:txBody>
      </p:sp>
      <p:sp>
        <p:nvSpPr>
          <p:cNvPr id="3" name="Zástupný symbol pro obsah 2"/>
          <p:cNvSpPr>
            <a:spLocks noGrp="1"/>
          </p:cNvSpPr>
          <p:nvPr>
            <p:ph idx="1"/>
          </p:nvPr>
        </p:nvSpPr>
        <p:spPr>
          <a:xfrm>
            <a:off x="0" y="1700808"/>
            <a:ext cx="8964488" cy="4968552"/>
          </a:xfrm>
        </p:spPr>
        <p:txBody>
          <a:bodyPr>
            <a:normAutofit/>
          </a:bodyPr>
          <a:lstStyle/>
          <a:p>
            <a:r>
              <a:rPr lang="cs-CZ" sz="1800" dirty="0"/>
              <a:t>Webový prohlížeč (též browser [</a:t>
            </a:r>
            <a:r>
              <a:rPr lang="cs-CZ" sz="1800" dirty="0" err="1"/>
              <a:t>brauzr</a:t>
            </a:r>
            <a:r>
              <a:rPr lang="cs-CZ" sz="1800" dirty="0"/>
              <a:t>]) je počítačový program, který slouží k prohlížení </a:t>
            </a:r>
            <a:r>
              <a:rPr lang="cs-CZ" sz="1800" dirty="0" err="1"/>
              <a:t>World</a:t>
            </a:r>
            <a:r>
              <a:rPr lang="cs-CZ" sz="1800" dirty="0"/>
              <a:t> </a:t>
            </a:r>
            <a:r>
              <a:rPr lang="cs-CZ" sz="1800" dirty="0" err="1"/>
              <a:t>Wide</a:t>
            </a:r>
            <a:r>
              <a:rPr lang="cs-CZ" sz="1800" dirty="0"/>
              <a:t> Webu (WWW</a:t>
            </a:r>
            <a:r>
              <a:rPr lang="cs-CZ" sz="1800" dirty="0" smtClean="0"/>
              <a:t>).</a:t>
            </a:r>
          </a:p>
          <a:p>
            <a:r>
              <a:rPr lang="cs-CZ" sz="1800" dirty="0"/>
              <a:t>Mezi nejznámější webové prohlížeče </a:t>
            </a:r>
            <a:r>
              <a:rPr lang="cs-CZ" sz="1800" dirty="0" smtClean="0"/>
              <a:t>patří Google </a:t>
            </a:r>
            <a:r>
              <a:rPr lang="cs-CZ" sz="1800" dirty="0"/>
              <a:t>Chrome, Windows Internet Explorer, </a:t>
            </a:r>
            <a:r>
              <a:rPr lang="cs-CZ" sz="1800" dirty="0" err="1"/>
              <a:t>Mozilla</a:t>
            </a:r>
            <a:r>
              <a:rPr lang="cs-CZ" sz="1800" dirty="0"/>
              <a:t> </a:t>
            </a:r>
            <a:r>
              <a:rPr lang="cs-CZ" sz="1800" dirty="0" err="1"/>
              <a:t>Firefox</a:t>
            </a:r>
            <a:r>
              <a:rPr lang="cs-CZ" sz="1800" dirty="0"/>
              <a:t>, Safari, Opera </a:t>
            </a:r>
            <a:r>
              <a:rPr lang="cs-CZ" sz="1800" dirty="0" smtClean="0"/>
              <a:t>atd.</a:t>
            </a:r>
          </a:p>
          <a:p>
            <a:endParaRPr lang="cs-CZ" sz="1800" dirty="0"/>
          </a:p>
          <a:p>
            <a:r>
              <a:rPr lang="cs-CZ" sz="1800" dirty="0" smtClean="0"/>
              <a:t>Dokázali byste přiřadit k jednotlivým prohlížečům jejich loga?</a:t>
            </a:r>
          </a:p>
          <a:p>
            <a:endParaRPr lang="cs-CZ" sz="1800" dirty="0"/>
          </a:p>
          <a:p>
            <a:endParaRPr lang="cs-CZ" sz="1800" dirty="0" smtClean="0"/>
          </a:p>
          <a:p>
            <a:endParaRPr lang="cs-CZ" sz="1800" dirty="0"/>
          </a:p>
          <a:p>
            <a:endParaRPr lang="cs-CZ" sz="1800" dirty="0" smtClean="0"/>
          </a:p>
          <a:p>
            <a:endParaRPr lang="cs-CZ" sz="1800" dirty="0"/>
          </a:p>
          <a:p>
            <a:pPr marL="109728" indent="0">
              <a:buNone/>
            </a:pPr>
            <a:r>
              <a:rPr lang="cs-CZ" sz="1800" dirty="0" smtClean="0"/>
              <a:t>        </a:t>
            </a:r>
            <a:r>
              <a:rPr lang="cs-CZ" sz="1800" dirty="0" err="1" smtClean="0"/>
              <a:t>Mozilla</a:t>
            </a:r>
            <a:r>
              <a:rPr lang="cs-CZ" sz="1800" dirty="0" smtClean="0"/>
              <a:t>                                                   Google Chrome                      Internet Explorer</a:t>
            </a:r>
          </a:p>
          <a:p>
            <a:pPr marL="109728" indent="0">
              <a:buNone/>
            </a:pPr>
            <a:r>
              <a:rPr lang="cs-CZ" sz="1800" dirty="0" smtClean="0"/>
              <a:t>                              Safari</a:t>
            </a:r>
          </a:p>
          <a:p>
            <a:pPr marL="109728" indent="0">
              <a:buNone/>
            </a:pPr>
            <a:r>
              <a:rPr lang="cs-CZ" sz="1800" dirty="0" smtClean="0"/>
              <a:t>                                                                                       Opera</a:t>
            </a:r>
          </a:p>
          <a:p>
            <a:r>
              <a:rPr lang="cs-CZ" sz="1800" dirty="0" smtClean="0"/>
              <a:t>Řešení najdete po kliknutí myši.                           </a:t>
            </a:r>
            <a:endParaRPr lang="cs-CZ" sz="1800" dirty="0"/>
          </a:p>
        </p:txBody>
      </p:sp>
      <p:pic>
        <p:nvPicPr>
          <p:cNvPr id="307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6695" y="3598022"/>
            <a:ext cx="1440160" cy="14401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 name="Obrázek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091564" y="3598022"/>
            <a:ext cx="1512168" cy="1512168"/>
          </a:xfrm>
          <a:prstGeom prst="rect">
            <a:avLst/>
          </a:prstGeom>
        </p:spPr>
      </p:pic>
      <p:pic>
        <p:nvPicPr>
          <p:cNvPr id="5" name="Obrázek 4"/>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4427984" y="3562018"/>
            <a:ext cx="1512168" cy="1512168"/>
          </a:xfrm>
          <a:prstGeom prst="rect">
            <a:avLst/>
          </a:prstGeom>
        </p:spPr>
      </p:pic>
      <p:pic>
        <p:nvPicPr>
          <p:cNvPr id="6" name="Obrázek 5"/>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2284868" y="4049583"/>
            <a:ext cx="1718320" cy="1718320"/>
          </a:xfrm>
          <a:prstGeom prst="rect">
            <a:avLst/>
          </a:prstGeom>
        </p:spPr>
      </p:pic>
    </p:spTree>
    <p:extLst>
      <p:ext uri="{BB962C8B-B14F-4D97-AF65-F5344CB8AC3E}">
        <p14:creationId xmlns:p14="http://schemas.microsoft.com/office/powerpoint/2010/main" val="386470165"/>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9" end="9"/>
                                            </p:txEl>
                                          </p:spTgt>
                                        </p:tgtEl>
                                        <p:attrNameLst>
                                          <p:attrName>style.visibility</p:attrName>
                                        </p:attrNameLst>
                                      </p:cBhvr>
                                      <p:to>
                                        <p:strVal val="visible"/>
                                      </p:to>
                                    </p:set>
                                    <p:anim calcmode="lin" valueType="num">
                                      <p:cBhvr additive="base">
                                        <p:cTn id="7"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0" end="10"/>
                                            </p:txEl>
                                          </p:spTgt>
                                        </p:tgtEl>
                                        <p:attrNameLst>
                                          <p:attrName>style.visibility</p:attrName>
                                        </p:attrNameLst>
                                      </p:cBhvr>
                                      <p:to>
                                        <p:strVal val="visible"/>
                                      </p:to>
                                    </p:set>
                                    <p:anim calcmode="lin" valueType="num">
                                      <p:cBhvr additive="base">
                                        <p:cTn id="13"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11" end="11"/>
                                            </p:txEl>
                                          </p:spTgt>
                                        </p:tgtEl>
                                        <p:attrNameLst>
                                          <p:attrName>style.visibility</p:attrName>
                                        </p:attrNameLst>
                                      </p:cBhvr>
                                      <p:to>
                                        <p:strVal val="visible"/>
                                      </p:to>
                                    </p:set>
                                    <p:anim calcmode="lin" valueType="num">
                                      <p:cBhvr additive="base">
                                        <p:cTn id="19"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95536" y="764704"/>
            <a:ext cx="8229600" cy="1066800"/>
          </a:xfrm>
        </p:spPr>
        <p:txBody>
          <a:bodyPr/>
          <a:lstStyle/>
          <a:p>
            <a:r>
              <a:rPr lang="cs-CZ" dirty="0" smtClean="0"/>
              <a:t>Orientace na Internetu</a:t>
            </a:r>
            <a:endParaRPr lang="cs-CZ" dirty="0"/>
          </a:p>
        </p:txBody>
      </p:sp>
      <p:sp>
        <p:nvSpPr>
          <p:cNvPr id="3" name="Zástupný symbol pro obsah 2"/>
          <p:cNvSpPr>
            <a:spLocks noGrp="1"/>
          </p:cNvSpPr>
          <p:nvPr>
            <p:ph idx="1"/>
          </p:nvPr>
        </p:nvSpPr>
        <p:spPr>
          <a:xfrm>
            <a:off x="467544" y="1484784"/>
            <a:ext cx="8229600" cy="5040560"/>
          </a:xfrm>
        </p:spPr>
        <p:txBody>
          <a:bodyPr>
            <a:normAutofit fontScale="70000" lnSpcReduction="20000"/>
          </a:bodyPr>
          <a:lstStyle/>
          <a:p>
            <a:pPr marL="109728" indent="0">
              <a:buNone/>
            </a:pPr>
            <a:endParaRPr lang="cs-CZ" dirty="0"/>
          </a:p>
          <a:p>
            <a:pPr marL="109728" indent="0">
              <a:buNone/>
            </a:pPr>
            <a:r>
              <a:rPr lang="cs-CZ" dirty="0" smtClean="0"/>
              <a:t>Pro </a:t>
            </a:r>
            <a:r>
              <a:rPr lang="cs-CZ" dirty="0"/>
              <a:t>usnadnění orientace ve stránkách vznikly specializované služby. Abychom se dostali k informacím, které hledáme, používáme tzv. odkazy. Nejznámějšími službami, které systematicky s odkazy pracují, jsou</a:t>
            </a:r>
            <a:r>
              <a:rPr lang="cs-CZ" dirty="0" smtClean="0"/>
              <a:t>:</a:t>
            </a:r>
            <a:endParaRPr lang="cs-CZ" dirty="0"/>
          </a:p>
          <a:p>
            <a:r>
              <a:rPr lang="cs-CZ" b="1" dirty="0" smtClean="0">
                <a:effectLst>
                  <a:outerShdw blurRad="38100" dist="38100" dir="2700000" algn="tl">
                    <a:srgbClr val="000000">
                      <a:alpha val="43137"/>
                    </a:srgbClr>
                  </a:outerShdw>
                </a:effectLst>
              </a:rPr>
              <a:t>Internetový </a:t>
            </a:r>
            <a:r>
              <a:rPr lang="cs-CZ" b="1" dirty="0">
                <a:effectLst>
                  <a:outerShdw blurRad="38100" dist="38100" dir="2700000" algn="tl">
                    <a:srgbClr val="000000">
                      <a:alpha val="43137"/>
                    </a:srgbClr>
                  </a:outerShdw>
                </a:effectLst>
              </a:rPr>
              <a:t>katalog </a:t>
            </a:r>
            <a:r>
              <a:rPr lang="cs-CZ" dirty="0"/>
              <a:t>– seznam logicky roztříděných odkazů, </a:t>
            </a:r>
            <a:r>
              <a:rPr lang="cs-CZ" dirty="0" smtClean="0"/>
              <a:t> udržovaný </a:t>
            </a:r>
            <a:r>
              <a:rPr lang="cs-CZ" dirty="0"/>
              <a:t>obvykle ručně. </a:t>
            </a:r>
            <a:r>
              <a:rPr lang="cs-CZ" dirty="0" smtClean="0"/>
              <a:t>Například:</a:t>
            </a:r>
          </a:p>
          <a:p>
            <a:pPr marL="109728" indent="0">
              <a:buNone/>
            </a:pPr>
            <a:r>
              <a:rPr lang="cs-CZ" dirty="0" smtClean="0"/>
              <a:t>                             </a:t>
            </a:r>
            <a:r>
              <a:rPr lang="cs-CZ" dirty="0" smtClean="0">
                <a:hlinkClick r:id="rId2"/>
              </a:rPr>
              <a:t>Centrum.cz</a:t>
            </a:r>
            <a:endParaRPr lang="cs-CZ" dirty="0"/>
          </a:p>
          <a:p>
            <a:pPr marL="109728" indent="0">
              <a:buNone/>
            </a:pPr>
            <a:r>
              <a:rPr lang="cs-CZ" dirty="0" smtClean="0"/>
              <a:t>                             </a:t>
            </a:r>
            <a:r>
              <a:rPr lang="cs-CZ" dirty="0" smtClean="0">
                <a:hlinkClick r:id="rId3"/>
              </a:rPr>
              <a:t>Seznam.cz</a:t>
            </a:r>
            <a:r>
              <a:rPr lang="cs-CZ" dirty="0" smtClean="0"/>
              <a:t> </a:t>
            </a:r>
            <a:r>
              <a:rPr lang="cs-CZ" dirty="0"/>
              <a:t>– katalog (obsahuje i vyhledávač, který pro </a:t>
            </a:r>
            <a:endParaRPr lang="cs-CZ" dirty="0" smtClean="0"/>
          </a:p>
          <a:p>
            <a:pPr marL="109728" indent="0">
              <a:buNone/>
            </a:pPr>
            <a:r>
              <a:rPr lang="cs-CZ" dirty="0" smtClean="0"/>
              <a:t>                                                    seznam.cz </a:t>
            </a:r>
            <a:r>
              <a:rPr lang="cs-CZ" dirty="0"/>
              <a:t>zajišťuje </a:t>
            </a:r>
            <a:r>
              <a:rPr lang="cs-CZ" dirty="0" smtClean="0"/>
              <a:t>Bing) </a:t>
            </a:r>
          </a:p>
          <a:p>
            <a:pPr marL="109728" indent="0">
              <a:buNone/>
            </a:pPr>
            <a:r>
              <a:rPr lang="cs-CZ" dirty="0"/>
              <a:t> </a:t>
            </a:r>
            <a:r>
              <a:rPr lang="cs-CZ" dirty="0" smtClean="0"/>
              <a:t>                            </a:t>
            </a:r>
            <a:r>
              <a:rPr lang="cs-CZ" dirty="0" smtClean="0">
                <a:hlinkClick r:id="rId4"/>
              </a:rPr>
              <a:t>Yahoo</a:t>
            </a:r>
            <a:r>
              <a:rPr lang="cs-CZ" dirty="0">
                <a:hlinkClick r:id="rId4"/>
              </a:rPr>
              <a:t>!</a:t>
            </a:r>
            <a:r>
              <a:rPr lang="cs-CZ" dirty="0"/>
              <a:t> – katalog (obsahuje i vyhledávač)</a:t>
            </a:r>
          </a:p>
          <a:p>
            <a:endParaRPr lang="cs-CZ" dirty="0"/>
          </a:p>
          <a:p>
            <a:r>
              <a:rPr lang="cs-CZ" b="1" dirty="0" smtClean="0">
                <a:effectLst>
                  <a:outerShdw blurRad="38100" dist="38100" dir="2700000" algn="tl">
                    <a:srgbClr val="000000">
                      <a:alpha val="43137"/>
                    </a:srgbClr>
                  </a:outerShdw>
                </a:effectLst>
              </a:rPr>
              <a:t>Internetový </a:t>
            </a:r>
            <a:r>
              <a:rPr lang="cs-CZ" b="1" dirty="0">
                <a:effectLst>
                  <a:outerShdw blurRad="38100" dist="38100" dir="2700000" algn="tl">
                    <a:srgbClr val="000000">
                      <a:alpha val="43137"/>
                    </a:srgbClr>
                  </a:outerShdw>
                </a:effectLst>
              </a:rPr>
              <a:t>vyhledávač</a:t>
            </a:r>
            <a:r>
              <a:rPr lang="cs-CZ" dirty="0"/>
              <a:t> – automatizovaný systém pro hledání podle výskytu zadaných slov. </a:t>
            </a:r>
            <a:r>
              <a:rPr lang="cs-CZ" dirty="0" smtClean="0"/>
              <a:t>Například:</a:t>
            </a:r>
          </a:p>
          <a:p>
            <a:pPr marL="109728" indent="0">
              <a:buNone/>
            </a:pPr>
            <a:r>
              <a:rPr lang="cs-CZ" dirty="0"/>
              <a:t> </a:t>
            </a:r>
            <a:r>
              <a:rPr lang="cs-CZ" dirty="0" smtClean="0"/>
              <a:t>                            Google</a:t>
            </a:r>
            <a:endParaRPr lang="cs-CZ" dirty="0"/>
          </a:p>
          <a:p>
            <a:pPr marL="109728" indent="0">
              <a:buNone/>
            </a:pPr>
            <a:r>
              <a:rPr lang="cs-CZ" dirty="0" smtClean="0"/>
              <a:t>                             Bing</a:t>
            </a:r>
          </a:p>
          <a:p>
            <a:pPr marL="109728" indent="0">
              <a:buNone/>
            </a:pPr>
            <a:r>
              <a:rPr lang="cs-CZ" dirty="0"/>
              <a:t> </a:t>
            </a:r>
            <a:r>
              <a:rPr lang="cs-CZ" dirty="0" smtClean="0"/>
              <a:t>                            </a:t>
            </a:r>
            <a:r>
              <a:rPr lang="cs-CZ" dirty="0" err="1" smtClean="0"/>
              <a:t>Jyxo</a:t>
            </a:r>
            <a:endParaRPr lang="cs-CZ" dirty="0"/>
          </a:p>
          <a:p>
            <a:endParaRPr lang="cs-CZ" dirty="0"/>
          </a:p>
        </p:txBody>
      </p:sp>
      <p:sp>
        <p:nvSpPr>
          <p:cNvPr id="4" name="Šipka doprava 3"/>
          <p:cNvSpPr/>
          <p:nvPr/>
        </p:nvSpPr>
        <p:spPr>
          <a:xfrm>
            <a:off x="912315" y="3733305"/>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2050"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90598" y="5301208"/>
            <a:ext cx="1000125" cy="54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96683438"/>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31840" y="2852936"/>
            <a:ext cx="4542676" cy="23042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Nadpis 1"/>
          <p:cNvSpPr>
            <a:spLocks noGrp="1"/>
          </p:cNvSpPr>
          <p:nvPr>
            <p:ph type="title"/>
          </p:nvPr>
        </p:nvSpPr>
        <p:spPr>
          <a:xfrm>
            <a:off x="179512" y="476672"/>
            <a:ext cx="8229600" cy="1066800"/>
          </a:xfrm>
        </p:spPr>
        <p:txBody>
          <a:bodyPr/>
          <a:lstStyle/>
          <a:p>
            <a:r>
              <a:rPr lang="cs-CZ" dirty="0" smtClean="0"/>
              <a:t>Vyhledávání na Internetu</a:t>
            </a:r>
            <a:endParaRPr lang="cs-CZ" dirty="0"/>
          </a:p>
        </p:txBody>
      </p:sp>
      <p:sp>
        <p:nvSpPr>
          <p:cNvPr id="3" name="Zástupný symbol pro obsah 2"/>
          <p:cNvSpPr>
            <a:spLocks noGrp="1"/>
          </p:cNvSpPr>
          <p:nvPr>
            <p:ph idx="1"/>
          </p:nvPr>
        </p:nvSpPr>
        <p:spPr>
          <a:xfrm>
            <a:off x="323528" y="1556792"/>
            <a:ext cx="8229600" cy="5112568"/>
          </a:xfrm>
        </p:spPr>
        <p:txBody>
          <a:bodyPr>
            <a:normAutofit/>
          </a:bodyPr>
          <a:lstStyle/>
          <a:p>
            <a:r>
              <a:rPr lang="cs-CZ" sz="1800" dirty="0" smtClean="0"/>
              <a:t>Internet je se svými miliony počítačů a miliardami webových stránek pro jednoho člověka obrovský, najít nějakou konkrétní věc by bylo bez pomoci velmi obtížné. </a:t>
            </a:r>
          </a:p>
          <a:p>
            <a:r>
              <a:rPr lang="cs-CZ" sz="1800" dirty="0" smtClean="0"/>
              <a:t>Web tedy poskytuje pomocné nástroje pro vyhledávání  stránek, obrázků nebo informací, které nás zajímají.</a:t>
            </a:r>
          </a:p>
          <a:p>
            <a:endParaRPr lang="cs-CZ" sz="1800" dirty="0" smtClean="0"/>
          </a:p>
          <a:p>
            <a:endParaRPr lang="cs-CZ" sz="1800" dirty="0"/>
          </a:p>
          <a:p>
            <a:pPr marL="109728" indent="0">
              <a:buNone/>
            </a:pPr>
            <a:endParaRPr lang="cs-CZ" sz="1800" dirty="0" smtClean="0"/>
          </a:p>
          <a:p>
            <a:pPr marL="109728" indent="0">
              <a:buNone/>
            </a:pPr>
            <a:endParaRPr lang="cs-CZ" sz="1800" dirty="0" smtClean="0"/>
          </a:p>
          <a:p>
            <a:pPr marL="109728" indent="0">
              <a:buNone/>
            </a:pPr>
            <a:endParaRPr lang="cs-CZ" sz="1800" dirty="0" smtClean="0"/>
          </a:p>
          <a:p>
            <a:pPr marL="109728" indent="0">
              <a:buNone/>
            </a:pPr>
            <a:endParaRPr lang="cs-CZ" sz="1800" dirty="0"/>
          </a:p>
          <a:p>
            <a:r>
              <a:rPr lang="cs-CZ" sz="1800" dirty="0" smtClean="0"/>
              <a:t>Jedním z významných vyhledávacích serverů v Česku je rozcestník Seznam. Na titulní straně  na něm najdeme řadu kategorií, mezi nimiž si můžeme vybrat. Postupným klepáním na kategorie a podkategorie se dostaneme až k informaci, kterou hledáme.</a:t>
            </a:r>
            <a:endParaRPr lang="cs-CZ" sz="1800" dirty="0"/>
          </a:p>
          <a:p>
            <a:r>
              <a:rPr lang="cs-CZ" sz="1800" dirty="0"/>
              <a:t> </a:t>
            </a:r>
            <a:r>
              <a:rPr lang="cs-CZ" sz="1800" dirty="0" smtClean="0"/>
              <a:t>                                                       </a:t>
            </a:r>
            <a:r>
              <a:rPr lang="cs-CZ" sz="1800" dirty="0" smtClean="0">
                <a:hlinkClick r:id="rId3"/>
              </a:rPr>
              <a:t>www.seznam.cz</a:t>
            </a:r>
            <a:endParaRPr lang="cs-CZ" sz="1800" dirty="0" smtClean="0"/>
          </a:p>
          <a:p>
            <a:endParaRPr lang="cs-CZ" sz="1800" dirty="0" smtClean="0"/>
          </a:p>
          <a:p>
            <a:endParaRPr lang="cs-CZ" sz="1800" dirty="0"/>
          </a:p>
        </p:txBody>
      </p:sp>
    </p:spTree>
    <p:extLst>
      <p:ext uri="{BB962C8B-B14F-4D97-AF65-F5344CB8AC3E}">
        <p14:creationId xmlns:p14="http://schemas.microsoft.com/office/powerpoint/2010/main" val="483187405"/>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23528" y="764704"/>
            <a:ext cx="8229600" cy="1066800"/>
          </a:xfrm>
        </p:spPr>
        <p:txBody>
          <a:bodyPr/>
          <a:lstStyle/>
          <a:p>
            <a:r>
              <a:rPr lang="cs-CZ" dirty="0" smtClean="0"/>
              <a:t>Hledáme na Seznamu</a:t>
            </a:r>
            <a:endParaRPr lang="cs-CZ" dirty="0"/>
          </a:p>
        </p:txBody>
      </p:sp>
      <p:sp>
        <p:nvSpPr>
          <p:cNvPr id="3" name="Zástupný symbol pro obsah 2"/>
          <p:cNvSpPr>
            <a:spLocks noGrp="1"/>
          </p:cNvSpPr>
          <p:nvPr>
            <p:ph idx="1"/>
          </p:nvPr>
        </p:nvSpPr>
        <p:spPr/>
        <p:txBody>
          <a:bodyPr/>
          <a:lstStyle/>
          <a:p>
            <a:r>
              <a:rPr lang="cs-CZ" dirty="0" smtClean="0"/>
              <a:t> Jaké počasí dnes a zítra můžeme očekávat ?</a:t>
            </a:r>
          </a:p>
          <a:p>
            <a:r>
              <a:rPr lang="cs-CZ" dirty="0" smtClean="0"/>
              <a:t>Kdo má dnes svátek ?</a:t>
            </a:r>
          </a:p>
          <a:p>
            <a:r>
              <a:rPr lang="cs-CZ" dirty="0" smtClean="0"/>
              <a:t>Jaký program právě běží na televizi Nova ?</a:t>
            </a:r>
          </a:p>
          <a:p>
            <a:r>
              <a:rPr lang="cs-CZ" dirty="0" smtClean="0"/>
              <a:t>Jaký je dnešní kurz koruny k euru ?</a:t>
            </a:r>
          </a:p>
          <a:p>
            <a:r>
              <a:rPr lang="cs-CZ" dirty="0" smtClean="0"/>
              <a:t>Tvoje babička se chystá do Lázní Luhačovic, kde léčí dýchací cesty, najdeš je na Seznamu ?</a:t>
            </a:r>
          </a:p>
          <a:p>
            <a:r>
              <a:rPr lang="cs-CZ" dirty="0" smtClean="0"/>
              <a:t>S kamarády byste rádi vyrazili na nějaký pěkný film do kina. Dokážeš vyhledat program třeba kina v Liberci nebo v České Lípě ?</a:t>
            </a:r>
          </a:p>
          <a:p>
            <a:endParaRPr lang="cs-CZ" dirty="0"/>
          </a:p>
        </p:txBody>
      </p:sp>
      <p:pic>
        <p:nvPicPr>
          <p:cNvPr id="4099"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80112" y="803185"/>
            <a:ext cx="1657350" cy="13906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96229622"/>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23528" y="476672"/>
            <a:ext cx="8229600" cy="1066800"/>
          </a:xfrm>
        </p:spPr>
        <p:txBody>
          <a:bodyPr/>
          <a:lstStyle/>
          <a:p>
            <a:r>
              <a:rPr lang="cs-CZ" dirty="0" smtClean="0"/>
              <a:t>Vyhledávání na Internetu</a:t>
            </a:r>
            <a:endParaRPr lang="cs-CZ" dirty="0"/>
          </a:p>
        </p:txBody>
      </p:sp>
      <p:sp>
        <p:nvSpPr>
          <p:cNvPr id="3" name="Zástupný symbol pro obsah 2"/>
          <p:cNvSpPr>
            <a:spLocks noGrp="1"/>
          </p:cNvSpPr>
          <p:nvPr>
            <p:ph idx="1"/>
          </p:nvPr>
        </p:nvSpPr>
        <p:spPr>
          <a:xfrm>
            <a:off x="251520" y="1410460"/>
            <a:ext cx="8229600" cy="4325112"/>
          </a:xfrm>
        </p:spPr>
        <p:txBody>
          <a:bodyPr>
            <a:normAutofit/>
          </a:bodyPr>
          <a:lstStyle/>
          <a:p>
            <a:r>
              <a:rPr lang="cs-CZ" sz="1800" dirty="0" smtClean="0"/>
              <a:t>Vyhledávačem jiného typu je Google. Po otevření stránky </a:t>
            </a:r>
            <a:r>
              <a:rPr lang="cs-CZ" sz="1800" dirty="0" smtClean="0">
                <a:hlinkClick r:id="rId2"/>
              </a:rPr>
              <a:t>www.google.cz</a:t>
            </a:r>
            <a:r>
              <a:rPr lang="cs-CZ" sz="1800" dirty="0" smtClean="0"/>
              <a:t>  se zobrazí jednoduchý formulář, do kterého stačí zapsat slovo, které hledáte. Google prohledá celý Internet  a zobrazí všechny stránky, na které při tomto prohledávání narazil a které hledané slovo obsahují. Stačí si vybrat.</a:t>
            </a:r>
          </a:p>
          <a:p>
            <a:r>
              <a:rPr lang="cs-CZ" sz="1800" dirty="0" smtClean="0"/>
              <a:t>Navíc Google umožňuje velmi snadné hledání obrázků, stačí klepnout na odkaz </a:t>
            </a:r>
            <a:r>
              <a:rPr lang="cs-CZ" sz="1800" b="1" dirty="0" smtClean="0"/>
              <a:t>Obrázky</a:t>
            </a:r>
            <a:r>
              <a:rPr lang="cs-CZ" sz="1800" dirty="0" smtClean="0"/>
              <a:t> a napsat hledaný název.  Porovnej se Seznamem.</a:t>
            </a:r>
          </a:p>
          <a:p>
            <a:endParaRPr lang="cs-CZ" sz="1800" dirty="0" smtClean="0"/>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67744" y="3284984"/>
            <a:ext cx="4248472" cy="33941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93680977"/>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92080" y="548680"/>
            <a:ext cx="3029322" cy="22719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Nadpis 1"/>
          <p:cNvSpPr>
            <a:spLocks noGrp="1"/>
          </p:cNvSpPr>
          <p:nvPr>
            <p:ph type="title"/>
          </p:nvPr>
        </p:nvSpPr>
        <p:spPr/>
        <p:txBody>
          <a:bodyPr/>
          <a:lstStyle/>
          <a:p>
            <a:r>
              <a:rPr lang="cs-CZ" dirty="0" smtClean="0"/>
              <a:t>Hledáme na Googlu</a:t>
            </a:r>
            <a:endParaRPr lang="cs-CZ" dirty="0"/>
          </a:p>
        </p:txBody>
      </p:sp>
      <p:sp>
        <p:nvSpPr>
          <p:cNvPr id="3" name="Zástupný symbol pro obsah 2"/>
          <p:cNvSpPr>
            <a:spLocks noGrp="1"/>
          </p:cNvSpPr>
          <p:nvPr>
            <p:ph idx="1"/>
          </p:nvPr>
        </p:nvSpPr>
        <p:spPr>
          <a:xfrm>
            <a:off x="251520" y="2532888"/>
            <a:ext cx="8640960" cy="4325112"/>
          </a:xfrm>
        </p:spPr>
        <p:txBody>
          <a:bodyPr/>
          <a:lstStyle/>
          <a:p>
            <a:r>
              <a:rPr lang="cs-CZ" dirty="0" smtClean="0"/>
              <a:t>Najdeš obrázek Supermana ?</a:t>
            </a:r>
          </a:p>
          <a:p>
            <a:r>
              <a:rPr lang="cs-CZ" dirty="0" smtClean="0"/>
              <a:t>Najdeš fotografii našeho hlavního města ?</a:t>
            </a:r>
          </a:p>
          <a:p>
            <a:r>
              <a:rPr lang="cs-CZ" dirty="0" smtClean="0"/>
              <a:t>Najdeš obrázek naší sluneční soustavy ?</a:t>
            </a:r>
          </a:p>
          <a:p>
            <a:r>
              <a:rPr lang="cs-CZ" dirty="0" smtClean="0"/>
              <a:t>Najdeš nějaký pěkný klipart, pokud napíšeš do vyhledávacího řádku napíšeš anglické slovo „dog“ ?</a:t>
            </a:r>
          </a:p>
          <a:p>
            <a:r>
              <a:rPr lang="cs-CZ" dirty="0" smtClean="0"/>
              <a:t>Najdeš ve vyhledávači Googlu stránky naší školy ?</a:t>
            </a:r>
          </a:p>
          <a:p>
            <a:r>
              <a:rPr lang="cs-CZ" dirty="0" smtClean="0"/>
              <a:t>Chystáš se s rodiči na výlet do ZOO v Liberci, zjistíš přes Googlu návštěvní dobu ?</a:t>
            </a:r>
          </a:p>
          <a:p>
            <a:endParaRPr lang="cs-CZ" dirty="0" smtClean="0"/>
          </a:p>
          <a:p>
            <a:endParaRPr lang="cs-CZ" dirty="0"/>
          </a:p>
        </p:txBody>
      </p:sp>
    </p:spTree>
    <p:extLst>
      <p:ext uri="{BB962C8B-B14F-4D97-AF65-F5344CB8AC3E}">
        <p14:creationId xmlns:p14="http://schemas.microsoft.com/office/powerpoint/2010/main" val="56493390"/>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59824" y="624723"/>
            <a:ext cx="1584176" cy="15762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Nadpis 1"/>
          <p:cNvSpPr>
            <a:spLocks noGrp="1"/>
          </p:cNvSpPr>
          <p:nvPr>
            <p:ph type="title"/>
          </p:nvPr>
        </p:nvSpPr>
        <p:spPr>
          <a:xfrm>
            <a:off x="683568" y="404664"/>
            <a:ext cx="8229600" cy="1066800"/>
          </a:xfrm>
        </p:spPr>
        <p:txBody>
          <a:bodyPr/>
          <a:lstStyle/>
          <a:p>
            <a:r>
              <a:rPr lang="cs-CZ" dirty="0" smtClean="0"/>
              <a:t>Internetové adresy  </a:t>
            </a:r>
            <a:endParaRPr lang="cs-CZ" dirty="0"/>
          </a:p>
        </p:txBody>
      </p:sp>
      <p:sp>
        <p:nvSpPr>
          <p:cNvPr id="3" name="Zástupný symbol pro obsah 2"/>
          <p:cNvSpPr>
            <a:spLocks noGrp="1"/>
          </p:cNvSpPr>
          <p:nvPr>
            <p:ph idx="1"/>
          </p:nvPr>
        </p:nvSpPr>
        <p:spPr>
          <a:xfrm>
            <a:off x="251520" y="1124744"/>
            <a:ext cx="8229600" cy="4824536"/>
          </a:xfrm>
        </p:spPr>
        <p:txBody>
          <a:bodyPr>
            <a:normAutofit fontScale="77500" lnSpcReduction="20000"/>
          </a:bodyPr>
          <a:lstStyle/>
          <a:p>
            <a:endParaRPr lang="cs-CZ" sz="1800" dirty="0" smtClean="0"/>
          </a:p>
          <a:p>
            <a:r>
              <a:rPr lang="cs-CZ" sz="2100" dirty="0" smtClean="0"/>
              <a:t>Každý počítač na Internetu má přidělenou zvláštní adresu. </a:t>
            </a:r>
          </a:p>
          <a:p>
            <a:pPr marL="109728" indent="0">
              <a:buNone/>
            </a:pPr>
            <a:r>
              <a:rPr lang="cs-CZ" sz="2100" dirty="0"/>
              <a:t> </a:t>
            </a:r>
            <a:r>
              <a:rPr lang="cs-CZ" sz="2100" dirty="0" smtClean="0"/>
              <a:t>     Podle adresy počítače často poznáte, kde se počítač nachází.</a:t>
            </a:r>
          </a:p>
          <a:p>
            <a:r>
              <a:rPr lang="cs-CZ" sz="2100" dirty="0" smtClean="0"/>
              <a:t>Počítače téže firmy dostávají podobnou adresu, jsou seskupovány do </a:t>
            </a:r>
            <a:r>
              <a:rPr lang="cs-CZ" sz="2100" dirty="0" err="1" smtClean="0"/>
              <a:t>tzv.domén</a:t>
            </a:r>
            <a:r>
              <a:rPr lang="cs-CZ" sz="2100" dirty="0" smtClean="0"/>
              <a:t>. Podobně jsou přiřazeny domény celým státům.</a:t>
            </a:r>
          </a:p>
          <a:p>
            <a:pPr marL="109728" indent="0">
              <a:buNone/>
            </a:pPr>
            <a:r>
              <a:rPr lang="cs-CZ" sz="2100" dirty="0" smtClean="0"/>
              <a:t>     Např.  znaky </a:t>
            </a:r>
            <a:r>
              <a:rPr lang="cs-CZ" sz="2100" b="1" dirty="0" err="1" smtClean="0">
                <a:effectLst>
                  <a:outerShdw blurRad="38100" dist="38100" dir="2700000" algn="tl">
                    <a:srgbClr val="000000">
                      <a:alpha val="43137"/>
                    </a:srgbClr>
                  </a:outerShdw>
                </a:effectLst>
              </a:rPr>
              <a:t>cz</a:t>
            </a:r>
            <a:r>
              <a:rPr lang="cs-CZ" sz="2100" b="1" dirty="0" smtClean="0">
                <a:effectLst>
                  <a:outerShdw blurRad="38100" dist="38100" dir="2700000" algn="tl">
                    <a:srgbClr val="000000">
                      <a:alpha val="43137"/>
                    </a:srgbClr>
                  </a:outerShdw>
                </a:effectLst>
              </a:rPr>
              <a:t> </a:t>
            </a:r>
            <a:r>
              <a:rPr lang="cs-CZ" sz="2100" dirty="0" smtClean="0"/>
              <a:t>za poslední tečkou představují Česko (</a:t>
            </a:r>
            <a:r>
              <a:rPr lang="cs-CZ" sz="2100" dirty="0" smtClean="0">
                <a:hlinkClick r:id="rId3"/>
              </a:rPr>
              <a:t>www.seznam.cz</a:t>
            </a:r>
            <a:r>
              <a:rPr lang="cs-CZ" sz="2100" dirty="0" smtClean="0"/>
              <a:t>,   </a:t>
            </a:r>
          </a:p>
          <a:p>
            <a:pPr marL="109728" indent="0">
              <a:buNone/>
            </a:pPr>
            <a:r>
              <a:rPr lang="cs-CZ" sz="2100" dirty="0"/>
              <a:t> </a:t>
            </a:r>
            <a:r>
              <a:rPr lang="cs-CZ" sz="2100" dirty="0" smtClean="0"/>
              <a:t>    </a:t>
            </a:r>
            <a:r>
              <a:rPr lang="cs-CZ" sz="2100" dirty="0" smtClean="0">
                <a:hlinkClick r:id="rId4"/>
              </a:rPr>
              <a:t>www.zooliberec.cz</a:t>
            </a:r>
            <a:r>
              <a:rPr lang="cs-CZ" sz="2100" dirty="0" smtClean="0"/>
              <a:t>) . Jiné státy mají domény označené jinými zkratkami, např. Velká     </a:t>
            </a:r>
          </a:p>
          <a:p>
            <a:pPr marL="109728" indent="0">
              <a:buNone/>
            </a:pPr>
            <a:r>
              <a:rPr lang="cs-CZ" sz="2100" dirty="0"/>
              <a:t> </a:t>
            </a:r>
            <a:r>
              <a:rPr lang="cs-CZ" sz="2100" dirty="0" smtClean="0"/>
              <a:t>     Británie </a:t>
            </a:r>
            <a:r>
              <a:rPr lang="cs-CZ" sz="2100" b="1" i="1" dirty="0" smtClean="0"/>
              <a:t> </a:t>
            </a:r>
            <a:r>
              <a:rPr lang="cs-CZ" sz="2100" b="1" i="1" dirty="0" err="1" smtClean="0"/>
              <a:t>uk</a:t>
            </a:r>
            <a:r>
              <a:rPr lang="cs-CZ" sz="2100" dirty="0" smtClean="0"/>
              <a:t>, Rusko </a:t>
            </a:r>
            <a:r>
              <a:rPr lang="cs-CZ" sz="2100" b="1" i="1" dirty="0" err="1" smtClean="0"/>
              <a:t>ru</a:t>
            </a:r>
            <a:r>
              <a:rPr lang="cs-CZ" sz="2100" dirty="0" smtClean="0"/>
              <a:t>, Španělsko </a:t>
            </a:r>
            <a:r>
              <a:rPr lang="cs-CZ" sz="2100" b="1" i="1" dirty="0" smtClean="0"/>
              <a:t>es</a:t>
            </a:r>
            <a:r>
              <a:rPr lang="cs-CZ" sz="2100" dirty="0" smtClean="0"/>
              <a:t>, Japonsko </a:t>
            </a:r>
            <a:r>
              <a:rPr lang="cs-CZ" sz="2100" b="1" i="1" dirty="0" err="1" smtClean="0"/>
              <a:t>jp</a:t>
            </a:r>
            <a:r>
              <a:rPr lang="cs-CZ" sz="2100" dirty="0" smtClean="0"/>
              <a:t>, Austrálie </a:t>
            </a:r>
            <a:r>
              <a:rPr lang="cs-CZ" sz="2100" b="1" i="1" dirty="0" smtClean="0"/>
              <a:t>au</a:t>
            </a:r>
            <a:r>
              <a:rPr lang="cs-CZ" sz="2100" dirty="0" smtClean="0"/>
              <a:t> atd.</a:t>
            </a:r>
          </a:p>
          <a:p>
            <a:pPr>
              <a:buFont typeface="Arial" pitchFamily="34" charset="0"/>
              <a:buChar char="•"/>
            </a:pPr>
            <a:r>
              <a:rPr lang="cs-CZ" sz="2100" dirty="0" smtClean="0"/>
              <a:t>Adresa internetového počítače může vypadat třeba takto: </a:t>
            </a:r>
            <a:r>
              <a:rPr lang="cs-CZ" sz="2100" dirty="0" smtClean="0">
                <a:hlinkClick r:id="rId5"/>
              </a:rPr>
              <a:t>www.centrum.cz</a:t>
            </a:r>
            <a:r>
              <a:rPr lang="cs-CZ" sz="2100" dirty="0" smtClean="0"/>
              <a:t>, </a:t>
            </a:r>
          </a:p>
          <a:p>
            <a:pPr marL="109728" indent="0">
              <a:buNone/>
            </a:pPr>
            <a:r>
              <a:rPr lang="cs-CZ" sz="2100" dirty="0" smtClean="0"/>
              <a:t>     </a:t>
            </a:r>
            <a:r>
              <a:rPr lang="cs-CZ" sz="2100" dirty="0" smtClean="0">
                <a:hlinkClick r:id="rId6"/>
              </a:rPr>
              <a:t>www.tour-eiffel.fr/</a:t>
            </a:r>
            <a:r>
              <a:rPr lang="cs-CZ" sz="2100" dirty="0" smtClean="0"/>
              <a:t> nebo </a:t>
            </a:r>
            <a:r>
              <a:rPr lang="cs-CZ" sz="2100" dirty="0" smtClean="0">
                <a:hlinkClick r:id="rId7"/>
              </a:rPr>
              <a:t>www.dubnice.ic.cz</a:t>
            </a:r>
            <a:r>
              <a:rPr lang="cs-CZ" sz="2100" dirty="0" smtClean="0"/>
              <a:t>.  Všimněte si, že v panelu adresy se </a:t>
            </a:r>
          </a:p>
          <a:p>
            <a:pPr marL="109728" indent="0">
              <a:buNone/>
            </a:pPr>
            <a:r>
              <a:rPr lang="cs-CZ" sz="2100" dirty="0"/>
              <a:t> </a:t>
            </a:r>
            <a:r>
              <a:rPr lang="cs-CZ" sz="2100" dirty="0" smtClean="0"/>
              <a:t>    často  před touto adresou objevuje zkratka </a:t>
            </a:r>
            <a:r>
              <a:rPr lang="cs-CZ" sz="2100" b="1" dirty="0" smtClean="0">
                <a:effectLst>
                  <a:outerShdw blurRad="38100" dist="38100" dir="2700000" algn="tl">
                    <a:srgbClr val="000000">
                      <a:alpha val="43137"/>
                    </a:srgbClr>
                  </a:outerShdw>
                </a:effectLst>
              </a:rPr>
              <a:t>http:// </a:t>
            </a:r>
            <a:r>
              <a:rPr lang="cs-CZ" sz="2100" dirty="0" smtClean="0"/>
              <a:t>. Za adresou se pak mohou </a:t>
            </a:r>
          </a:p>
          <a:p>
            <a:pPr marL="109728" indent="0">
              <a:buNone/>
            </a:pPr>
            <a:r>
              <a:rPr lang="cs-CZ" sz="2100" dirty="0"/>
              <a:t> </a:t>
            </a:r>
            <a:r>
              <a:rPr lang="cs-CZ" sz="2100" dirty="0" smtClean="0"/>
              <a:t>    objevovat různá lomítka a další upřesňující údaje k nalezení té dané správné </a:t>
            </a:r>
          </a:p>
          <a:p>
            <a:pPr marL="109728" indent="0">
              <a:buNone/>
            </a:pPr>
            <a:r>
              <a:rPr lang="cs-CZ" sz="2100" dirty="0"/>
              <a:t> </a:t>
            </a:r>
            <a:r>
              <a:rPr lang="cs-CZ" sz="2100" dirty="0" smtClean="0"/>
              <a:t>     webové stránky.</a:t>
            </a:r>
            <a:endParaRPr lang="cs-CZ" sz="2100" b="1" dirty="0" smtClean="0">
              <a:effectLst>
                <a:outerShdw blurRad="38100" dist="38100" dir="2700000" algn="tl">
                  <a:srgbClr val="000000">
                    <a:alpha val="43137"/>
                  </a:srgbClr>
                </a:outerShdw>
              </a:effectLst>
            </a:endParaRPr>
          </a:p>
          <a:p>
            <a:pPr marL="109728" indent="0">
              <a:buNone/>
            </a:pPr>
            <a:endParaRPr lang="cs-CZ" sz="1800" dirty="0"/>
          </a:p>
          <a:p>
            <a:pPr marL="109728" indent="0">
              <a:buNone/>
            </a:pPr>
            <a:r>
              <a:rPr lang="cs-CZ" sz="1800" dirty="0" smtClean="0"/>
              <a:t>                      </a:t>
            </a:r>
          </a:p>
          <a:p>
            <a:pPr marL="109728" indent="0">
              <a:buNone/>
            </a:pPr>
            <a:endParaRPr lang="cs-CZ" sz="1800" dirty="0"/>
          </a:p>
          <a:p>
            <a:pPr marL="109728" indent="0">
              <a:buNone/>
            </a:pPr>
            <a:endParaRPr lang="cs-CZ" sz="1800" dirty="0" smtClean="0"/>
          </a:p>
          <a:p>
            <a:pPr marL="109728" indent="0">
              <a:buNone/>
            </a:pPr>
            <a:endParaRPr lang="cs-CZ" sz="1800" dirty="0"/>
          </a:p>
          <a:p>
            <a:pPr marL="109728" indent="0">
              <a:buNone/>
            </a:pPr>
            <a:r>
              <a:rPr lang="cs-CZ" sz="1800" dirty="0" smtClean="0"/>
              <a:t>                        </a:t>
            </a:r>
            <a:endParaRPr lang="cs-CZ" sz="1800" dirty="0"/>
          </a:p>
        </p:txBody>
      </p:sp>
      <p:pic>
        <p:nvPicPr>
          <p:cNvPr id="1027" name="Picture 3"/>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771801" y="3927626"/>
            <a:ext cx="4248472" cy="28414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49372023"/>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23528" y="476672"/>
            <a:ext cx="8229600" cy="1066800"/>
          </a:xfrm>
        </p:spPr>
        <p:txBody>
          <a:bodyPr/>
          <a:lstStyle/>
          <a:p>
            <a:r>
              <a:rPr lang="cs-CZ" dirty="0" smtClean="0"/>
              <a:t>Ukládání informací z Internetu</a:t>
            </a:r>
            <a:endParaRPr lang="cs-CZ" dirty="0"/>
          </a:p>
        </p:txBody>
      </p:sp>
      <p:sp>
        <p:nvSpPr>
          <p:cNvPr id="3" name="Zástupný symbol pro obsah 2"/>
          <p:cNvSpPr>
            <a:spLocks noGrp="1"/>
          </p:cNvSpPr>
          <p:nvPr>
            <p:ph idx="1"/>
          </p:nvPr>
        </p:nvSpPr>
        <p:spPr>
          <a:xfrm>
            <a:off x="179512" y="1412776"/>
            <a:ext cx="8229600" cy="4325112"/>
          </a:xfrm>
        </p:spPr>
        <p:txBody>
          <a:bodyPr>
            <a:normAutofit/>
          </a:bodyPr>
          <a:lstStyle/>
          <a:p>
            <a:r>
              <a:rPr lang="cs-CZ" sz="1800" dirty="0" smtClean="0"/>
              <a:t>Texty, obrázky, hudbu, video a další soubory si lze z Internetu stáhnout a uložit, postup je podobný jako při ukládání například vypracované práce. Lze je také kopírovat a vkládat do jiných aplikací.</a:t>
            </a:r>
          </a:p>
          <a:p>
            <a:r>
              <a:rPr lang="cs-CZ" sz="1800" b="1" dirty="0" smtClean="0">
                <a:effectLst>
                  <a:outerShdw blurRad="38100" dist="38100" dir="2700000" algn="tl">
                    <a:srgbClr val="000000">
                      <a:alpha val="43137"/>
                    </a:srgbClr>
                  </a:outerShdw>
                </a:effectLst>
              </a:rPr>
              <a:t>KOPÍROVÁNÍ</a:t>
            </a:r>
            <a:r>
              <a:rPr lang="cs-CZ" sz="1800" dirty="0" smtClean="0"/>
              <a:t> – pomocí pravého tlačítka myši – zadat příkaz </a:t>
            </a:r>
            <a:r>
              <a:rPr lang="cs-CZ" sz="1800" b="1" dirty="0" smtClean="0"/>
              <a:t>Kopírovat</a:t>
            </a:r>
            <a:r>
              <a:rPr lang="cs-CZ" sz="1800" dirty="0" smtClean="0"/>
              <a:t>. Obrázek nebo text se vloží jednoduše příkazem </a:t>
            </a:r>
            <a:r>
              <a:rPr lang="cs-CZ" sz="1800" b="1" dirty="0" smtClean="0"/>
              <a:t>Vložit</a:t>
            </a:r>
            <a:r>
              <a:rPr lang="cs-CZ" sz="1800" dirty="0" smtClean="0"/>
              <a:t>.</a:t>
            </a:r>
          </a:p>
          <a:p>
            <a:r>
              <a:rPr lang="cs-CZ" sz="1800" b="1" dirty="0" smtClean="0">
                <a:effectLst>
                  <a:outerShdw blurRad="38100" dist="38100" dir="2700000" algn="tl">
                    <a:srgbClr val="000000">
                      <a:alpha val="43137"/>
                    </a:srgbClr>
                  </a:outerShdw>
                </a:effectLst>
              </a:rPr>
              <a:t>UKLÁDÁNÍ DO SOUBORU </a:t>
            </a:r>
            <a:r>
              <a:rPr lang="cs-CZ" sz="1800" b="1" dirty="0" smtClean="0"/>
              <a:t>– </a:t>
            </a:r>
            <a:r>
              <a:rPr lang="cs-CZ" sz="1800" dirty="0" smtClean="0"/>
              <a:t>obrázek, který si vyberete, můžete zároveň uložit jako soubor opět pomocí pravého tlačítka myši příkazem </a:t>
            </a:r>
            <a:r>
              <a:rPr lang="cs-CZ" sz="1800" b="1" dirty="0" smtClean="0"/>
              <a:t>Uložit obrázek jako</a:t>
            </a:r>
            <a:r>
              <a:rPr lang="cs-CZ" sz="1800" dirty="0" smtClean="0"/>
              <a:t>. Objeví se nám již známé dialogové okno pro ukládání souborů. </a:t>
            </a:r>
          </a:p>
          <a:p>
            <a:pPr marL="109728" indent="0">
              <a:buNone/>
            </a:pPr>
            <a:r>
              <a:rPr lang="cs-CZ" sz="1800" dirty="0"/>
              <a:t> </a:t>
            </a:r>
            <a:r>
              <a:rPr lang="cs-CZ" sz="1800" dirty="0" smtClean="0"/>
              <a:t>    Uložení je nutné potvrdit příkazem </a:t>
            </a:r>
            <a:r>
              <a:rPr lang="cs-CZ" sz="1800" b="1" dirty="0" smtClean="0"/>
              <a:t>OK</a:t>
            </a:r>
            <a:r>
              <a:rPr lang="cs-CZ" sz="1800" dirty="0" smtClean="0"/>
              <a:t>.</a:t>
            </a:r>
            <a:endParaRPr lang="cs-CZ" sz="1800" b="1"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32040" y="3789040"/>
            <a:ext cx="3810000" cy="2800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 name="Obrázek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07704" y="4653136"/>
            <a:ext cx="1224136" cy="1334171"/>
          </a:xfrm>
          <a:prstGeom prst="rect">
            <a:avLst/>
          </a:prstGeom>
        </p:spPr>
      </p:pic>
    </p:spTree>
    <p:extLst>
      <p:ext uri="{BB962C8B-B14F-4D97-AF65-F5344CB8AC3E}">
        <p14:creationId xmlns:p14="http://schemas.microsoft.com/office/powerpoint/2010/main" val="1625747293"/>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539552" y="620688"/>
            <a:ext cx="8229600" cy="1066800"/>
          </a:xfrm>
        </p:spPr>
        <p:txBody>
          <a:bodyPr/>
          <a:lstStyle/>
          <a:p>
            <a:r>
              <a:rPr lang="cs-CZ" dirty="0" smtClean="0"/>
              <a:t>Použité zdroje:</a:t>
            </a:r>
            <a:endParaRPr lang="cs-CZ" dirty="0"/>
          </a:p>
        </p:txBody>
      </p:sp>
      <p:sp>
        <p:nvSpPr>
          <p:cNvPr id="3" name="Zástupný symbol pro obsah 2"/>
          <p:cNvSpPr>
            <a:spLocks noGrp="1"/>
          </p:cNvSpPr>
          <p:nvPr>
            <p:ph idx="1"/>
          </p:nvPr>
        </p:nvSpPr>
        <p:spPr>
          <a:xfrm>
            <a:off x="323528" y="1484784"/>
            <a:ext cx="8229600" cy="5184576"/>
          </a:xfrm>
        </p:spPr>
        <p:txBody>
          <a:bodyPr>
            <a:normAutofit fontScale="92500" lnSpcReduction="10000"/>
          </a:bodyPr>
          <a:lstStyle/>
          <a:p>
            <a:r>
              <a:rPr lang="cs-CZ" sz="1200" dirty="0"/>
              <a:t>NEUVEDENO. </a:t>
            </a:r>
            <a:r>
              <a:rPr lang="cs-CZ" sz="1200" dirty="0" err="1"/>
              <a:t>accessj</a:t>
            </a:r>
            <a:r>
              <a:rPr lang="cs-CZ" sz="1200" dirty="0"/>
              <a:t> [online]. [cit. 7.8.2012]. Dostupný na WWW: &lt;http://2.bp.blogspot.com/-E5d5GwldB-8/Trnvm8u1XHI/AAAAAAAABHA/cNDBt6_v0QY/s1600/internet.jpg&gt;. </a:t>
            </a:r>
            <a:endParaRPr lang="cs-CZ" sz="1200" dirty="0" smtClean="0"/>
          </a:p>
          <a:p>
            <a:endParaRPr lang="cs-CZ" sz="1200" dirty="0"/>
          </a:p>
          <a:p>
            <a:r>
              <a:rPr lang="cs-CZ" sz="1200" dirty="0"/>
              <a:t>NEUVEDENO. </a:t>
            </a:r>
            <a:r>
              <a:rPr lang="cs-CZ" sz="1200" dirty="0" err="1"/>
              <a:t>tn-cz-nova.oficialni-stranky</a:t>
            </a:r>
            <a:r>
              <a:rPr lang="cs-CZ" sz="1200" dirty="0"/>
              <a:t> [online]. [cit. 8.8.2012]. Dostupný na WWW: &lt;http://www.tn-cz-nova.oficialni-stranky.cz/</a:t>
            </a:r>
            <a:r>
              <a:rPr lang="cs-CZ" sz="1200" dirty="0" err="1"/>
              <a:t>images</a:t>
            </a:r>
            <a:r>
              <a:rPr lang="cs-CZ" sz="1200" dirty="0"/>
              <a:t>/tn.cz.jpg&gt;. </a:t>
            </a:r>
            <a:endParaRPr lang="cs-CZ" sz="1200" dirty="0" smtClean="0"/>
          </a:p>
          <a:p>
            <a:endParaRPr lang="cs-CZ" sz="1200" dirty="0"/>
          </a:p>
          <a:p>
            <a:r>
              <a:rPr lang="en-US" sz="1200" dirty="0"/>
              <a:t>NEUVEDENO. </a:t>
            </a:r>
            <a:r>
              <a:rPr lang="en-US" sz="1200" dirty="0" err="1"/>
              <a:t>usbflower</a:t>
            </a:r>
            <a:r>
              <a:rPr lang="en-US" sz="1200" dirty="0"/>
              <a:t> [online]. [cit. 8.8.2012]. </a:t>
            </a:r>
            <a:r>
              <a:rPr lang="en-US" sz="1200" dirty="0" err="1"/>
              <a:t>Dostupný</a:t>
            </a:r>
            <a:r>
              <a:rPr lang="en-US" sz="1200" dirty="0"/>
              <a:t> </a:t>
            </a:r>
            <a:r>
              <a:rPr lang="en-US" sz="1200" dirty="0" err="1"/>
              <a:t>na</a:t>
            </a:r>
            <a:r>
              <a:rPr lang="en-US" sz="1200" dirty="0"/>
              <a:t> WWW: &lt;http://www.usbflower.com/wp-content/uploads/2010/08/novinky.jpg&gt;. </a:t>
            </a:r>
            <a:endParaRPr lang="cs-CZ" sz="1200" dirty="0" smtClean="0"/>
          </a:p>
          <a:p>
            <a:endParaRPr lang="cs-CZ" sz="1200" dirty="0"/>
          </a:p>
          <a:p>
            <a:r>
              <a:rPr lang="cs-CZ" sz="1200" dirty="0"/>
              <a:t>NEUVEDENO. </a:t>
            </a:r>
            <a:r>
              <a:rPr lang="cs-CZ" sz="1200" dirty="0" err="1"/>
              <a:t>home.zcu</a:t>
            </a:r>
            <a:r>
              <a:rPr lang="cs-CZ" sz="1200" dirty="0"/>
              <a:t> [online]. [cit. 8.8.2012]. Dostupný na WWW: &lt;http://home.zcu.cz/~</a:t>
            </a:r>
            <a:r>
              <a:rPr lang="cs-CZ" sz="1200" dirty="0" err="1"/>
              <a:t>terezad</a:t>
            </a:r>
            <a:r>
              <a:rPr lang="cs-CZ" sz="1200" dirty="0"/>
              <a:t>/</a:t>
            </a:r>
            <a:r>
              <a:rPr lang="cs-CZ" sz="1200" dirty="0" err="1"/>
              <a:t>images</a:t>
            </a:r>
            <a:r>
              <a:rPr lang="cs-CZ" sz="1200" dirty="0"/>
              <a:t>/e-mail-icon.jpg&gt;. </a:t>
            </a:r>
            <a:endParaRPr lang="cs-CZ" sz="1200" dirty="0" smtClean="0"/>
          </a:p>
          <a:p>
            <a:endParaRPr lang="cs-CZ" sz="1200" dirty="0"/>
          </a:p>
          <a:p>
            <a:r>
              <a:rPr lang="it-IT" sz="1200" dirty="0"/>
              <a:t>NEUVEDENO. cs.wikipedia [online]. [cit. 8.8.2012]. Dostupný na WWW: &lt;http://cs.wikipedia.org/wiki/E-mail&gt;. </a:t>
            </a:r>
            <a:endParaRPr lang="cs-CZ" sz="1200" dirty="0" smtClean="0"/>
          </a:p>
          <a:p>
            <a:endParaRPr lang="cs-CZ" sz="1200" dirty="0"/>
          </a:p>
          <a:p>
            <a:r>
              <a:rPr lang="cs-CZ" sz="1200" dirty="0"/>
              <a:t>KRYL, Milan. http://kryl.info [online]. [cit. 8.8.2012]. Dostupný na WWW: &lt;http://kryl.info/</a:t>
            </a:r>
            <a:r>
              <a:rPr lang="cs-CZ" sz="1200" dirty="0" err="1"/>
              <a:t>obrazek</a:t>
            </a:r>
            <a:r>
              <a:rPr lang="cs-CZ" sz="1200" dirty="0"/>
              <a:t>/seznam/email-cz-inbox.png&gt;. </a:t>
            </a:r>
            <a:endParaRPr lang="cs-CZ" sz="1200" dirty="0" smtClean="0"/>
          </a:p>
          <a:p>
            <a:endParaRPr lang="cs-CZ" sz="1200" dirty="0"/>
          </a:p>
          <a:p>
            <a:r>
              <a:rPr lang="cs-CZ" sz="1200" dirty="0"/>
              <a:t>DOČEKAL, Daniel. </a:t>
            </a:r>
            <a:r>
              <a:rPr lang="cs-CZ" sz="1200" dirty="0" err="1"/>
              <a:t>justit</a:t>
            </a:r>
            <a:r>
              <a:rPr lang="cs-CZ" sz="1200" dirty="0"/>
              <a:t> [online]. [cit. 8.8.2012]. Dostupný na WWW: &lt;http://www.justit.cz/</a:t>
            </a:r>
            <a:r>
              <a:rPr lang="cs-CZ" sz="1200" dirty="0" err="1"/>
              <a:t>images</a:t>
            </a:r>
            <a:r>
              <a:rPr lang="cs-CZ" sz="1200" dirty="0"/>
              <a:t>//2011/07/Facebook-2011-07-chat-box.png&gt;. </a:t>
            </a:r>
            <a:endParaRPr lang="cs-CZ" sz="1200" dirty="0" smtClean="0"/>
          </a:p>
          <a:p>
            <a:endParaRPr lang="cs-CZ" sz="1200" dirty="0"/>
          </a:p>
          <a:p>
            <a:r>
              <a:rPr lang="it-IT" sz="1200" dirty="0"/>
              <a:t>NEUVEDENO. data-processing [online]. [cit. 8.8.2012]. Dostupný na WWW: </a:t>
            </a:r>
            <a:r>
              <a:rPr lang="it-IT" sz="1200" dirty="0" smtClean="0">
                <a:hlinkClick r:id="rId2"/>
              </a:rPr>
              <a:t>http</a:t>
            </a:r>
            <a:r>
              <a:rPr lang="it-IT" sz="1200" dirty="0">
                <a:hlinkClick r:id="rId2"/>
              </a:rPr>
              <a:t>://</a:t>
            </a:r>
            <a:r>
              <a:rPr lang="it-IT" sz="1200" dirty="0" smtClean="0">
                <a:hlinkClick r:id="rId2"/>
              </a:rPr>
              <a:t>www.data-processing.hk/uploads/images/smartftp.png</a:t>
            </a:r>
            <a:endParaRPr lang="cs-CZ" sz="1200" dirty="0" smtClean="0"/>
          </a:p>
          <a:p>
            <a:pPr marL="109728" indent="0">
              <a:buNone/>
            </a:pPr>
            <a:endParaRPr lang="cs-CZ" sz="1200" dirty="0" smtClean="0"/>
          </a:p>
          <a:p>
            <a:r>
              <a:rPr lang="cs-CZ" sz="1200" dirty="0"/>
              <a:t>NEUVEDENO. </a:t>
            </a:r>
            <a:r>
              <a:rPr lang="cs-CZ" sz="1200" dirty="0" err="1"/>
              <a:t>mujsoubor</a:t>
            </a:r>
            <a:r>
              <a:rPr lang="cs-CZ" sz="1200" dirty="0"/>
              <a:t> [online]. [cit. 8.8.2012]. Dostupný na WWW: &lt;http://mujsoubor.cz/data/mujsoubor.cz/</a:t>
            </a:r>
            <a:r>
              <a:rPr lang="cs-CZ" sz="1200" dirty="0" err="1"/>
              <a:t>images</a:t>
            </a:r>
            <a:r>
              <a:rPr lang="cs-CZ" sz="1200" dirty="0"/>
              <a:t>/m_10.jpg&gt;. </a:t>
            </a:r>
            <a:endParaRPr lang="cs-CZ" sz="1200" dirty="0" smtClean="0"/>
          </a:p>
          <a:p>
            <a:endParaRPr lang="cs-CZ" sz="1200" dirty="0"/>
          </a:p>
          <a:p>
            <a:r>
              <a:rPr lang="cs-CZ" sz="1200" dirty="0"/>
              <a:t>WEBSTER.K. </a:t>
            </a:r>
            <a:r>
              <a:rPr lang="cs-CZ" sz="1200" dirty="0" err="1"/>
              <a:t>phgame</a:t>
            </a:r>
            <a:r>
              <a:rPr lang="cs-CZ" sz="1200" dirty="0"/>
              <a:t> [online]. [cit. 9.8.2012]. Dostupný na WWW: &lt;http://phgame.cz/</a:t>
            </a:r>
            <a:r>
              <a:rPr lang="cs-CZ" sz="1200" dirty="0" err="1"/>
              <a:t>wp-content</a:t>
            </a:r>
            <a:r>
              <a:rPr lang="cs-CZ" sz="1200" dirty="0"/>
              <a:t>/</a:t>
            </a:r>
            <a:r>
              <a:rPr lang="cs-CZ" sz="1200" dirty="0" err="1"/>
              <a:t>uploads</a:t>
            </a:r>
            <a:r>
              <a:rPr lang="cs-CZ" sz="1200" dirty="0"/>
              <a:t>/New-Chrome-logo.png&gt;. </a:t>
            </a:r>
          </a:p>
          <a:p>
            <a:endParaRPr lang="cs-CZ" sz="1200" dirty="0"/>
          </a:p>
        </p:txBody>
      </p:sp>
    </p:spTree>
    <p:extLst>
      <p:ext uri="{BB962C8B-B14F-4D97-AF65-F5344CB8AC3E}">
        <p14:creationId xmlns:p14="http://schemas.microsoft.com/office/powerpoint/2010/main" val="281966007"/>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692696"/>
            <a:ext cx="8229600" cy="5881840"/>
          </a:xfrm>
        </p:spPr>
        <p:txBody>
          <a:bodyPr>
            <a:normAutofit/>
          </a:bodyPr>
          <a:lstStyle/>
          <a:p>
            <a:r>
              <a:rPr lang="cs-CZ" sz="1100" dirty="0"/>
              <a:t>NEUVEDENO. </a:t>
            </a:r>
            <a:r>
              <a:rPr lang="cs-CZ" sz="1100" dirty="0" err="1"/>
              <a:t>appzone</a:t>
            </a:r>
            <a:r>
              <a:rPr lang="cs-CZ" sz="1100" dirty="0"/>
              <a:t> [online]. [cit. 9.8.2012]. Dostupný na WWW: &lt;http://www.appzone.cz/</a:t>
            </a:r>
            <a:r>
              <a:rPr lang="cs-CZ" sz="1100" dirty="0" err="1"/>
              <a:t>wp-content</a:t>
            </a:r>
            <a:r>
              <a:rPr lang="cs-CZ" sz="1100" dirty="0"/>
              <a:t>/</a:t>
            </a:r>
            <a:r>
              <a:rPr lang="cs-CZ" sz="1100" dirty="0" err="1"/>
              <a:t>uploads</a:t>
            </a:r>
            <a:r>
              <a:rPr lang="cs-CZ" sz="1100" dirty="0"/>
              <a:t>/2011/11/safari_logo.gif&gt;. </a:t>
            </a:r>
            <a:endParaRPr lang="cs-CZ" sz="1100" dirty="0" smtClean="0"/>
          </a:p>
          <a:p>
            <a:endParaRPr lang="cs-CZ" sz="1100" dirty="0"/>
          </a:p>
          <a:p>
            <a:r>
              <a:rPr lang="cs-CZ" sz="1100" dirty="0"/>
              <a:t>KOLÁŘ, Pavel. </a:t>
            </a:r>
            <a:r>
              <a:rPr lang="cs-CZ" sz="1100" dirty="0" err="1"/>
              <a:t>itbiz</a:t>
            </a:r>
            <a:r>
              <a:rPr lang="cs-CZ" sz="1100" dirty="0"/>
              <a:t> [online]. [cit. 9.8.2012]. Dostupný na WWW: &lt;http://www.itbiz.cz/</a:t>
            </a:r>
            <a:r>
              <a:rPr lang="cs-CZ" sz="1100" dirty="0" err="1"/>
              <a:t>images</a:t>
            </a:r>
            <a:r>
              <a:rPr lang="cs-CZ" sz="1100" dirty="0"/>
              <a:t>/</a:t>
            </a:r>
            <a:r>
              <a:rPr lang="cs-CZ" sz="1100" dirty="0" err="1"/>
              <a:t>upload</a:t>
            </a:r>
            <a:r>
              <a:rPr lang="cs-CZ" sz="1100" dirty="0"/>
              <a:t>/o/opera.png&gt;. </a:t>
            </a:r>
            <a:endParaRPr lang="cs-CZ" sz="1100" dirty="0" smtClean="0"/>
          </a:p>
          <a:p>
            <a:endParaRPr lang="cs-CZ" sz="1100" dirty="0"/>
          </a:p>
          <a:p>
            <a:r>
              <a:rPr lang="cs-CZ" sz="1100" dirty="0"/>
              <a:t>NEUVEDENO. </a:t>
            </a:r>
            <a:r>
              <a:rPr lang="cs-CZ" sz="1100" dirty="0" err="1"/>
              <a:t>zskunratice</a:t>
            </a:r>
            <a:r>
              <a:rPr lang="cs-CZ" sz="1100" dirty="0"/>
              <a:t> [online]. [cit. 9.8.2012]. Dostupný na WWW: &lt;http://www.zskunratice.cz/</a:t>
            </a:r>
            <a:r>
              <a:rPr lang="cs-CZ" sz="1100" dirty="0" err="1"/>
              <a:t>files</a:t>
            </a:r>
            <a:r>
              <a:rPr lang="cs-CZ" sz="1100" dirty="0"/>
              <a:t>/</a:t>
            </a:r>
            <a:r>
              <a:rPr lang="cs-CZ" sz="1100" dirty="0" err="1"/>
              <a:t>content</a:t>
            </a:r>
            <a:r>
              <a:rPr lang="cs-CZ" sz="1100" dirty="0"/>
              <a:t>/1437/</a:t>
            </a:r>
            <a:r>
              <a:rPr lang="cs-CZ" sz="1100" dirty="0" err="1"/>
              <a:t>title_image</a:t>
            </a:r>
            <a:r>
              <a:rPr lang="cs-CZ" sz="1100" dirty="0"/>
              <a:t>/full_%C3%BAkol.gif</a:t>
            </a:r>
            <a:r>
              <a:rPr lang="cs-CZ" sz="1100" dirty="0" smtClean="0"/>
              <a:t>&gt;.</a:t>
            </a:r>
          </a:p>
          <a:p>
            <a:endParaRPr lang="cs-CZ" sz="1100" dirty="0"/>
          </a:p>
          <a:p>
            <a:r>
              <a:rPr lang="cs-CZ" sz="1100" dirty="0"/>
              <a:t> NEUVEDENO. </a:t>
            </a:r>
            <a:r>
              <a:rPr lang="cs-CZ" sz="1100" dirty="0" err="1"/>
              <a:t>ondras.zarovi</a:t>
            </a:r>
            <a:r>
              <a:rPr lang="cs-CZ" sz="1100" dirty="0"/>
              <a:t> [online]. [cit. 9.8.2012]. Dostupný na WWW: &lt;http://ondras.zarovi.cz/</a:t>
            </a:r>
            <a:r>
              <a:rPr lang="cs-CZ" sz="1100" dirty="0" err="1"/>
              <a:t>slides</a:t>
            </a:r>
            <a:r>
              <a:rPr lang="cs-CZ" sz="1100" dirty="0"/>
              <a:t>/html5/</a:t>
            </a:r>
            <a:r>
              <a:rPr lang="cs-CZ" sz="1100" dirty="0" err="1"/>
              <a:t>img</a:t>
            </a:r>
            <a:r>
              <a:rPr lang="cs-CZ" sz="1100" dirty="0"/>
              <a:t>/pes.png&gt;. </a:t>
            </a:r>
            <a:endParaRPr lang="cs-CZ" sz="1100" dirty="0" smtClean="0"/>
          </a:p>
          <a:p>
            <a:endParaRPr lang="cs-CZ" sz="1100" dirty="0"/>
          </a:p>
          <a:p>
            <a:r>
              <a:rPr lang="pt-BR" sz="1100" dirty="0"/>
              <a:t>NEUVEDENO. ataxo [online]. [cit. 9.8.2012]. Dostupný na WWW: &lt;http://www.ataxo.cz/resources/attachments/p-113/1/google.cz.png&gt;. </a:t>
            </a:r>
            <a:endParaRPr lang="cs-CZ" sz="1100" dirty="0" smtClean="0"/>
          </a:p>
          <a:p>
            <a:endParaRPr lang="cs-CZ" sz="1100" dirty="0"/>
          </a:p>
          <a:p>
            <a:r>
              <a:rPr lang="cs-CZ" sz="1100" dirty="0"/>
              <a:t>EUVEDENO. </a:t>
            </a:r>
            <a:r>
              <a:rPr lang="cs-CZ" sz="1100" dirty="0" err="1"/>
              <a:t>brumovice</a:t>
            </a:r>
            <a:r>
              <a:rPr lang="cs-CZ" sz="1100" dirty="0"/>
              <a:t> [online]. [cit. 9.8.2012]. Dostupný na WWW: &lt;http://www.brumovice.net/_media/bnet-8754eabc517788f2fc8bf9259c180d11/google.jpg&gt;. </a:t>
            </a:r>
            <a:endParaRPr lang="cs-CZ" sz="1100" dirty="0" smtClean="0"/>
          </a:p>
          <a:p>
            <a:endParaRPr lang="cs-CZ" sz="1100" dirty="0"/>
          </a:p>
          <a:p>
            <a:r>
              <a:rPr lang="cs-CZ" sz="1100" dirty="0"/>
              <a:t>NEUVEDENO. </a:t>
            </a:r>
            <a:r>
              <a:rPr lang="cs-CZ" sz="1100" dirty="0" err="1"/>
              <a:t>facebook</a:t>
            </a:r>
            <a:r>
              <a:rPr lang="cs-CZ" sz="1100" dirty="0"/>
              <a:t> [online]. [cit. 9.8.2012]. Dostupný na WWW: &lt;http://profile.ak.fbcdn.net/hprofile-ak-snc4/27543_141618305872174_987_n.jpg&gt;. </a:t>
            </a:r>
            <a:endParaRPr lang="cs-CZ" sz="1100" dirty="0" smtClean="0"/>
          </a:p>
          <a:p>
            <a:endParaRPr lang="cs-CZ" sz="1100" dirty="0"/>
          </a:p>
          <a:p>
            <a:r>
              <a:rPr lang="cs-CZ" sz="1100" dirty="0"/>
              <a:t>NEUVEDENO. </a:t>
            </a:r>
            <a:r>
              <a:rPr lang="cs-CZ" sz="1100" dirty="0" err="1"/>
              <a:t>intranet.zsjandusu</a:t>
            </a:r>
            <a:r>
              <a:rPr lang="cs-CZ" sz="1100" dirty="0"/>
              <a:t> [online]. [cit. 9.8.2012]. Dostupný na WWW: &lt;http://intranet.zsjandusu.net/</a:t>
            </a:r>
            <a:r>
              <a:rPr lang="cs-CZ" sz="1100" dirty="0" err="1"/>
              <a:t>uploads</a:t>
            </a:r>
            <a:r>
              <a:rPr lang="cs-CZ" sz="1100" dirty="0"/>
              <a:t>/</a:t>
            </a:r>
            <a:r>
              <a:rPr lang="cs-CZ" sz="1100" dirty="0" err="1"/>
              <a:t>pics</a:t>
            </a:r>
            <a:r>
              <a:rPr lang="cs-CZ" sz="1100" dirty="0"/>
              <a:t>/web3_adresa_01.jpg&gt;. </a:t>
            </a:r>
            <a:endParaRPr lang="cs-CZ" sz="1100" dirty="0" smtClean="0"/>
          </a:p>
          <a:p>
            <a:endParaRPr lang="cs-CZ" sz="1100" dirty="0"/>
          </a:p>
          <a:p>
            <a:r>
              <a:rPr lang="cs-CZ" sz="1100" dirty="0"/>
              <a:t>NEUVEDENO. </a:t>
            </a:r>
            <a:r>
              <a:rPr lang="cs-CZ" sz="1100" dirty="0" err="1"/>
              <a:t>plzenak</a:t>
            </a:r>
            <a:r>
              <a:rPr lang="cs-CZ" sz="1100" dirty="0"/>
              <a:t> [online]. [cit. 9.8.2012]. Dostupný na WWW: &lt;http://www.plzenak.cz/</a:t>
            </a:r>
            <a:r>
              <a:rPr lang="cs-CZ" sz="1100" dirty="0" err="1"/>
              <a:t>portal_obr</a:t>
            </a:r>
            <a:r>
              <a:rPr lang="cs-CZ" sz="1100" dirty="0"/>
              <a:t>/</a:t>
            </a:r>
            <a:r>
              <a:rPr lang="cs-CZ" sz="1100" dirty="0" err="1"/>
              <a:t>pocitace</a:t>
            </a:r>
            <a:r>
              <a:rPr lang="cs-CZ" sz="1100" dirty="0"/>
              <a:t>/ulozit_jako.jpg&gt;. </a:t>
            </a:r>
            <a:endParaRPr lang="cs-CZ" sz="1100" dirty="0" smtClean="0"/>
          </a:p>
          <a:p>
            <a:endParaRPr lang="cs-CZ" sz="1100" dirty="0"/>
          </a:p>
          <a:p>
            <a:r>
              <a:rPr lang="cs-CZ" sz="1100" dirty="0"/>
              <a:t>VANÍČEK, Jiří; ŘEZNÍČEK, Petr. Informatika pro základní školy, 1.díl. Brno: </a:t>
            </a:r>
            <a:r>
              <a:rPr lang="cs-CZ" sz="1100" dirty="0" err="1"/>
              <a:t>Computer</a:t>
            </a:r>
            <a:r>
              <a:rPr lang="cs-CZ" sz="1100" dirty="0"/>
              <a:t> </a:t>
            </a:r>
            <a:r>
              <a:rPr lang="cs-CZ" sz="1100" dirty="0" err="1"/>
              <a:t>Press</a:t>
            </a:r>
            <a:r>
              <a:rPr lang="cs-CZ" sz="1100"/>
              <a:t>, a.s., 2008, ISBN 80-251-0196-7. </a:t>
            </a:r>
            <a:endParaRPr lang="cs-CZ" sz="1100" dirty="0"/>
          </a:p>
        </p:txBody>
      </p:sp>
    </p:spTree>
    <p:extLst>
      <p:ext uri="{BB962C8B-B14F-4D97-AF65-F5344CB8AC3E}">
        <p14:creationId xmlns:p14="http://schemas.microsoft.com/office/powerpoint/2010/main" val="3902334934"/>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Urbanistický">
  <a:themeElements>
    <a:clrScheme name="Urbanistický">
      <a:dk1>
        <a:sysClr val="windowText" lastClr="000000"/>
      </a:dk1>
      <a:lt1>
        <a:sysClr val="window" lastClr="FFFFFF"/>
      </a:lt1>
      <a:dk2>
        <a:srgbClr val="424456"/>
      </a:dk2>
      <a:lt2>
        <a:srgbClr val="DEDEDE"/>
      </a:lt2>
      <a:accent1>
        <a:srgbClr val="53548A"/>
      </a:accent1>
      <a:accent2>
        <a:srgbClr val="438086"/>
      </a:accent2>
      <a:accent3>
        <a:srgbClr val="A04DA3"/>
      </a:accent3>
      <a:accent4>
        <a:srgbClr val="C4652D"/>
      </a:accent4>
      <a:accent5>
        <a:srgbClr val="8B5D3D"/>
      </a:accent5>
      <a:accent6>
        <a:srgbClr val="5C92B5"/>
      </a:accent6>
      <a:hlink>
        <a:srgbClr val="67AFBD"/>
      </a:hlink>
      <a:folHlink>
        <a:srgbClr val="C2A874"/>
      </a:folHlink>
    </a:clrScheme>
    <a:fontScheme name="Urbanistický">
      <a:majorFont>
        <a:latin typeface="Trebuchet MS"/>
        <a:ea typeface=""/>
        <a:cs typeface=""/>
        <a:font script="Jpan" typeface="HGｺﾞｼｯｸM"/>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eorgia"/>
        <a:ea typeface=""/>
        <a:cs typeface=""/>
        <a:font script="Jpan" typeface="HG明朝B"/>
        <a:font script="Hang" typeface="맑은 고딕"/>
        <a:font script="Hans" typeface="宋体"/>
        <a:font script="Hant" typeface="新細明體"/>
        <a:font script="Arab" typeface="Arial"/>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Urbanistický">
      <a:fillStyleLst>
        <a:solidFill>
          <a:schemeClr val="phClr"/>
        </a:solidFill>
        <a:gradFill rotWithShape="1">
          <a:gsLst>
            <a:gs pos="0">
              <a:schemeClr val="phClr">
                <a:tint val="1000"/>
                <a:satMod val="255000"/>
              </a:schemeClr>
            </a:gs>
            <a:gs pos="55000">
              <a:schemeClr val="phClr">
                <a:tint val="12000"/>
                <a:satMod val="255000"/>
              </a:schemeClr>
            </a:gs>
            <a:gs pos="100000">
              <a:schemeClr val="phClr">
                <a:tint val="45000"/>
                <a:satMod val="250000"/>
              </a:schemeClr>
            </a:gs>
          </a:gsLst>
          <a:path path="circle">
            <a:fillToRect l="-40000" t="-90000" r="140000" b="190000"/>
          </a:path>
        </a:gradFill>
        <a:gradFill rotWithShape="1">
          <a:gsLst>
            <a:gs pos="0">
              <a:schemeClr val="phClr">
                <a:tint val="43000"/>
                <a:satMod val="165000"/>
              </a:schemeClr>
            </a:gs>
            <a:gs pos="55000">
              <a:schemeClr val="phClr">
                <a:tint val="83000"/>
                <a:satMod val="155000"/>
              </a:schemeClr>
            </a:gs>
            <a:gs pos="100000">
              <a:schemeClr val="phClr">
                <a:shade val="85000"/>
              </a:schemeClr>
            </a:gs>
          </a:gsLst>
          <a:path path="circle">
            <a:fillToRect l="-40000" t="-90000" r="140000" b="190000"/>
          </a:path>
        </a:gradFill>
      </a:fillStyleLst>
      <a:lnStyleLst>
        <a:ln w="9525" cap="flat" cmpd="sng" algn="ctr">
          <a:solidFill>
            <a:schemeClr val="phClr"/>
          </a:solidFill>
          <a:prstDash val="solid"/>
        </a:ln>
        <a:ln w="19050" cap="flat" cmpd="sng" algn="ctr">
          <a:solidFill>
            <a:schemeClr val="phClr"/>
          </a:solidFill>
          <a:prstDash val="solid"/>
        </a:ln>
        <a:ln w="31750" cap="flat" cmpd="sng" algn="ctr">
          <a:solidFill>
            <a:schemeClr val="phClr"/>
          </a:solidFill>
          <a:prstDash val="solid"/>
        </a:ln>
      </a:lnStyleLst>
      <a:effectStyleLst>
        <a:effectStyle>
          <a:effectLst>
            <a:outerShdw blurRad="51500" dist="25400" dir="5400000" rotWithShape="0">
              <a:srgbClr val="000000">
                <a:alpha val="40000"/>
              </a:srgbClr>
            </a:outerShdw>
          </a:effectLst>
        </a:effectStyle>
        <a:effectStyle>
          <a:effectLst>
            <a:outerShdw blurRad="50800" dist="25400" dir="5400000" rotWithShape="0">
              <a:srgbClr val="000000">
                <a:alpha val="4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flat" dir="t">
              <a:rot lat="0" lon="0" rev="20040000"/>
            </a:lightRig>
          </a:scene3d>
          <a:sp3d contourW="12700" prstMaterial="dkEdge">
            <a:bevelT w="25400" h="38100" prst="convex"/>
            <a:contourClr>
              <a:schemeClr val="phClr">
                <a:satMod val="115000"/>
              </a:schemeClr>
            </a:contourClr>
          </a:sp3d>
        </a:effectStyle>
      </a:effectStyleLst>
      <a:bgFillStyleLst>
        <a:solidFill>
          <a:schemeClr val="phClr"/>
        </a:solidFill>
        <a:gradFill rotWithShape="1">
          <a:gsLst>
            <a:gs pos="100000">
              <a:schemeClr val="phClr">
                <a:tint val="80000"/>
                <a:satMod val="250000"/>
              </a:schemeClr>
            </a:gs>
            <a:gs pos="60000">
              <a:schemeClr val="phClr">
                <a:shade val="38000"/>
                <a:satMod val="175000"/>
              </a:schemeClr>
            </a:gs>
            <a:gs pos="0">
              <a:schemeClr val="phClr">
                <a:shade val="30000"/>
                <a:satMod val="175000"/>
              </a:schemeClr>
            </a:gs>
          </a:gsLst>
          <a:lin ang="5400000" scaled="0"/>
        </a:gradFill>
        <a:blipFill>
          <a:blip xmlns:r="http://schemas.openxmlformats.org/officeDocument/2006/relationships" r:embed="rId1">
            <a:duotone>
              <a:schemeClr val="phClr">
                <a:shade val="48000"/>
              </a:schemeClr>
              <a:schemeClr val="phClr">
                <a:tint val="96000"/>
                <a:satMod val="150000"/>
              </a:schemeClr>
            </a:duotone>
          </a:blip>
          <a:tile tx="0" ty="0" sx="80000" sy="8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Urban</Template>
  <TotalTime>897</TotalTime>
  <Words>1423</Words>
  <Application>Microsoft Office PowerPoint</Application>
  <PresentationFormat>Předvádění na obrazovce (4:3)</PresentationFormat>
  <Paragraphs>145</Paragraphs>
  <Slides>16</Slides>
  <Notes>0</Notes>
  <HiddenSlides>0</HiddenSlides>
  <MMClips>0</MMClips>
  <ScaleCrop>false</ScaleCrop>
  <HeadingPairs>
    <vt:vector size="4" baseType="variant">
      <vt:variant>
        <vt:lpstr>Motiv</vt:lpstr>
      </vt:variant>
      <vt:variant>
        <vt:i4>1</vt:i4>
      </vt:variant>
      <vt:variant>
        <vt:lpstr>Nadpisy snímků</vt:lpstr>
      </vt:variant>
      <vt:variant>
        <vt:i4>16</vt:i4>
      </vt:variant>
    </vt:vector>
  </HeadingPairs>
  <TitlesOfParts>
    <vt:vector size="17" baseType="lpstr">
      <vt:lpstr>Urbanistický</vt:lpstr>
      <vt:lpstr>INTERNET</vt:lpstr>
      <vt:lpstr>INTERNET Všude kolem nás</vt:lpstr>
      <vt:lpstr>Internet – webová stránka je zdroj informací</vt:lpstr>
      <vt:lpstr>Internet – elektronická pošta</vt:lpstr>
      <vt:lpstr>Internet – chat, sociální sítě</vt:lpstr>
      <vt:lpstr>Internet – služba ftp</vt:lpstr>
      <vt:lpstr>Prohlížeč webových stránek</vt:lpstr>
      <vt:lpstr>Orientace na Internetu</vt:lpstr>
      <vt:lpstr>Vyhledávání na Internetu</vt:lpstr>
      <vt:lpstr>Hledáme na Seznamu</vt:lpstr>
      <vt:lpstr>Vyhledávání na Internetu</vt:lpstr>
      <vt:lpstr>Hledáme na Googlu</vt:lpstr>
      <vt:lpstr>Internetové adresy  </vt:lpstr>
      <vt:lpstr>Ukládání informací z Internetu</vt:lpstr>
      <vt:lpstr>Použité zdroje:</vt:lpstr>
      <vt:lpstr>Prezentace aplikace PowerPoint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INTERNET</dc:title>
  <dc:creator>Michala Cervena</dc:creator>
  <cp:lastModifiedBy>Michala Cervena</cp:lastModifiedBy>
  <cp:revision>35</cp:revision>
  <dcterms:created xsi:type="dcterms:W3CDTF">2012-08-07T18:40:39Z</dcterms:created>
  <dcterms:modified xsi:type="dcterms:W3CDTF">2012-08-09T16:41:54Z</dcterms:modified>
</cp:coreProperties>
</file>