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</p:sldMasterIdLst>
  <p:notesMasterIdLst>
    <p:notesMasterId r:id="rId15"/>
  </p:notesMasterIdLst>
  <p:sldIdLst>
    <p:sldId id="268" r:id="rId3"/>
    <p:sldId id="256" r:id="rId4"/>
    <p:sldId id="257" r:id="rId5"/>
    <p:sldId id="263" r:id="rId6"/>
    <p:sldId id="258" r:id="rId7"/>
    <p:sldId id="259" r:id="rId8"/>
    <p:sldId id="260" r:id="rId9"/>
    <p:sldId id="264" r:id="rId10"/>
    <p:sldId id="261" r:id="rId11"/>
    <p:sldId id="265" r:id="rId12"/>
    <p:sldId id="262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103" d="100"/>
          <a:sy n="103" d="100"/>
        </p:scale>
        <p:origin x="-210" y="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 Různorodé směsi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81969A-BC82-4B36-B422-A4E580F1E39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CD11AF-4362-4DCF-9358-739963AA041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466BA1-58E1-4E21-9B74-2CE6F020EAC1}" type="presOf" srcId="{B651F6E3-6281-48DB-9319-2AEAFDAE7572}" destId="{6BB5E863-4638-4E1D-BFDE-399D028AC4ED}" srcOrd="1" destOrd="0" presId="urn:microsoft.com/office/officeart/2005/8/layout/target3"/>
    <dgm:cxn modelId="{5F26652A-3FBE-4A69-A693-810D19D6D5A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1307722-49E3-4607-92E3-7F4DE9878EE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3872F5-26AD-41FF-9875-7D9707100CE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669F9CA-8E6E-432F-A712-45F1BF9D6A87}" type="presOf" srcId="{4C35D32F-0EAB-4CD7-82EE-45574DC2A586}" destId="{8BEBB6EC-1DAA-4CAC-8A25-BC0FCBD5DBD5}" srcOrd="0" destOrd="0" presId="urn:microsoft.com/office/officeart/2005/8/layout/target3"/>
    <dgm:cxn modelId="{2E345E9F-48EE-48C7-80E4-E41398858197}" type="presOf" srcId="{B651F6E3-6281-48DB-9319-2AEAFDAE7572}" destId="{619D679B-A015-4ECF-8348-D1034C574F40}" srcOrd="0" destOrd="0" presId="urn:microsoft.com/office/officeart/2005/8/layout/target3"/>
    <dgm:cxn modelId="{97303EEA-CE0B-4137-8658-35363215AFF5}" type="presOf" srcId="{757F3AB3-0718-4624-B441-E567A8F0AB56}" destId="{333A1088-737F-45CB-B68E-254E46348037}" srcOrd="0" destOrd="0" presId="urn:microsoft.com/office/officeart/2005/8/layout/target3"/>
    <dgm:cxn modelId="{D1265059-CB13-43A7-AF9D-6673D4DED129}" type="presOf" srcId="{D1D4F407-5343-4D3F-B5B9-D407B03CAEB4}" destId="{AED2198E-93D5-4001-81B4-73124B309672}" srcOrd="1" destOrd="0" presId="urn:microsoft.com/office/officeart/2005/8/layout/target3"/>
    <dgm:cxn modelId="{6CDE1182-B50D-44D7-B192-6CC5C1A3D346}" type="presOf" srcId="{D8197B8C-B260-4A16-BDF4-0947B075E274}" destId="{5A5FFA88-C948-4069-8E93-59FA12366E83}" srcOrd="1" destOrd="0" presId="urn:microsoft.com/office/officeart/2005/8/layout/target3"/>
    <dgm:cxn modelId="{F9B7F9F4-C5BA-41A3-BE97-5F833E00751E}" type="presParOf" srcId="{333A1088-737F-45CB-B68E-254E46348037}" destId="{F5ABB229-8D3B-4694-996A-96F23CF14429}" srcOrd="0" destOrd="0" presId="urn:microsoft.com/office/officeart/2005/8/layout/target3"/>
    <dgm:cxn modelId="{FC630F17-8FDE-44F7-91A9-513A023EED57}" type="presParOf" srcId="{333A1088-737F-45CB-B68E-254E46348037}" destId="{F41139FD-01EE-4571-8B17-4FB00FC51163}" srcOrd="1" destOrd="0" presId="urn:microsoft.com/office/officeart/2005/8/layout/target3"/>
    <dgm:cxn modelId="{4F3FD9A7-5561-416B-B0F2-6359DAA2C982}" type="presParOf" srcId="{333A1088-737F-45CB-B68E-254E46348037}" destId="{D005CE8C-CC26-4C3E-AC11-E15060ECD759}" srcOrd="2" destOrd="0" presId="urn:microsoft.com/office/officeart/2005/8/layout/target3"/>
    <dgm:cxn modelId="{DF323190-3A05-40B0-8311-F05C4ABECF74}" type="presParOf" srcId="{333A1088-737F-45CB-B68E-254E46348037}" destId="{2C702D82-9B77-49B7-9568-BB8EB47C3372}" srcOrd="3" destOrd="0" presId="urn:microsoft.com/office/officeart/2005/8/layout/target3"/>
    <dgm:cxn modelId="{58BD2FE8-2CB6-459A-AF8D-FBC2AE3BF5C4}" type="presParOf" srcId="{333A1088-737F-45CB-B68E-254E46348037}" destId="{A52A0455-90FF-4808-ABD0-F02540D31D5A}" srcOrd="4" destOrd="0" presId="urn:microsoft.com/office/officeart/2005/8/layout/target3"/>
    <dgm:cxn modelId="{89628116-4B2E-4403-9498-60F18734F0A9}" type="presParOf" srcId="{333A1088-737F-45CB-B68E-254E46348037}" destId="{6140AFEC-043D-4C43-A2F9-D0F5331DF3A3}" srcOrd="5" destOrd="0" presId="urn:microsoft.com/office/officeart/2005/8/layout/target3"/>
    <dgm:cxn modelId="{CF2C71DE-539D-45F3-8189-427FE57C8E41}" type="presParOf" srcId="{333A1088-737F-45CB-B68E-254E46348037}" destId="{9358AC05-5D7D-4327-9F80-1AD486AEA664}" srcOrd="6" destOrd="0" presId="urn:microsoft.com/office/officeart/2005/8/layout/target3"/>
    <dgm:cxn modelId="{2AF5C0D3-2997-4518-88A4-9915B73C2F23}" type="presParOf" srcId="{333A1088-737F-45CB-B68E-254E46348037}" destId="{313FC574-E1CD-4FB4-B054-0B805CE0447D}" srcOrd="7" destOrd="0" presId="urn:microsoft.com/office/officeart/2005/8/layout/target3"/>
    <dgm:cxn modelId="{F1519F9B-4FDA-46AF-8974-6D9504FAE1F2}" type="presParOf" srcId="{333A1088-737F-45CB-B68E-254E46348037}" destId="{619D679B-A015-4ECF-8348-D1034C574F40}" srcOrd="8" destOrd="0" presId="urn:microsoft.com/office/officeart/2005/8/layout/target3"/>
    <dgm:cxn modelId="{74148A9B-408F-4FF2-8C33-EDE005000F43}" type="presParOf" srcId="{333A1088-737F-45CB-B68E-254E46348037}" destId="{322283A8-4A27-4CDA-BAE3-F381106A9174}" srcOrd="9" destOrd="0" presId="urn:microsoft.com/office/officeart/2005/8/layout/target3"/>
    <dgm:cxn modelId="{C6365DA4-9F55-47A9-9056-3F7243DF1DA0}" type="presParOf" srcId="{333A1088-737F-45CB-B68E-254E46348037}" destId="{FFC9F71D-1B4F-4AD9-A4A6-86ADEFC8AF5C}" srcOrd="10" destOrd="0" presId="urn:microsoft.com/office/officeart/2005/8/layout/target3"/>
    <dgm:cxn modelId="{C03E74D2-3315-4D6F-B6A3-493AB7A69EEC}" type="presParOf" srcId="{333A1088-737F-45CB-B68E-254E46348037}" destId="{25B08C86-7E15-44DC-BE7F-FFB55DD49D12}" srcOrd="11" destOrd="0" presId="urn:microsoft.com/office/officeart/2005/8/layout/target3"/>
    <dgm:cxn modelId="{18B716B3-9438-4D29-9EB7-D17D5B977E19}" type="presParOf" srcId="{333A1088-737F-45CB-B68E-254E46348037}" destId="{76644BE8-9D7C-4C09-B250-3D10AF48CBB7}" srcOrd="12" destOrd="0" presId="urn:microsoft.com/office/officeart/2005/8/layout/target3"/>
    <dgm:cxn modelId="{9DBA6C15-E623-49CC-B977-262EABD0A3D5}" type="presParOf" srcId="{333A1088-737F-45CB-B68E-254E46348037}" destId="{EE85B701-7295-41C0-BA7A-34D3756A2AE6}" srcOrd="13" destOrd="0" presId="urn:microsoft.com/office/officeart/2005/8/layout/target3"/>
    <dgm:cxn modelId="{584F155C-3ADD-425D-94FC-F8E2DCD712B7}" type="presParOf" srcId="{333A1088-737F-45CB-B68E-254E46348037}" destId="{8BEBB6EC-1DAA-4CAC-8A25-BC0FCBD5DBD5}" srcOrd="14" destOrd="0" presId="urn:microsoft.com/office/officeart/2005/8/layout/target3"/>
    <dgm:cxn modelId="{6EAF2A64-2F41-424E-A035-883A88CC5F29}" type="presParOf" srcId="{333A1088-737F-45CB-B68E-254E46348037}" destId="{AED2198E-93D5-4001-81B4-73124B309672}" srcOrd="15" destOrd="0" presId="urn:microsoft.com/office/officeart/2005/8/layout/target3"/>
    <dgm:cxn modelId="{0AA6040A-7A2D-4977-BE30-918E8B969EB3}" type="presParOf" srcId="{333A1088-737F-45CB-B68E-254E46348037}" destId="{2BE915AB-18AA-4053-B92C-3BFC9ED204BB}" srcOrd="16" destOrd="0" presId="urn:microsoft.com/office/officeart/2005/8/layout/target3"/>
    <dgm:cxn modelId="{4A796502-798F-4021-8767-EA6372274A48}" type="presParOf" srcId="{333A1088-737F-45CB-B68E-254E46348037}" destId="{6BB5E863-4638-4E1D-BFDE-399D028AC4ED}" srcOrd="17" destOrd="0" presId="urn:microsoft.com/office/officeart/2005/8/layout/target3"/>
    <dgm:cxn modelId="{683F4590-F045-402F-AB9D-1A182A3EBA55}" type="presParOf" srcId="{333A1088-737F-45CB-B68E-254E46348037}" destId="{5A5FFA88-C948-4069-8E93-59FA12366E83}" srcOrd="18" destOrd="0" presId="urn:microsoft.com/office/officeart/2005/8/layout/target3"/>
    <dgm:cxn modelId="{617640A3-5339-40AB-8919-DA120C1CC1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 Různorodé směsi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C5B5F-27D9-4DB8-A9D5-1AF97CD3C8D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07716-5781-46EF-A283-46DD4A14E4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242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246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104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7016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855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95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104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2086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8059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7199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179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895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7325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4535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5558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9189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4690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23826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901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75720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63246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67366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395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6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5B12C-D319-41BF-B5E0-FB3D887F868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04C58-F9AE-4569-B2DE-1AF6687958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49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243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smesi/smesi3.html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640345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8517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Různorodé směsi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i="1" dirty="0" smtClean="0"/>
              <a:t>Tento materiál je určen pro žáky 8. třídy ZŠ a </a:t>
            </a:r>
            <a:r>
              <a:rPr lang="cs-CZ" i="1" smtClean="0"/>
              <a:t>cílem je naučit </a:t>
            </a:r>
            <a:r>
              <a:rPr lang="cs-CZ" i="1" dirty="0"/>
              <a:t>se rozlišovat různorodé a stejnorodé směsi, pojmy roztok, suspenze, emulze, pěna, aerosol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671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Comic Sans MS" pitchFamily="66" charset="0"/>
              </a:rPr>
              <a:t>R</a:t>
            </a:r>
            <a:r>
              <a:rPr lang="cs-CZ" dirty="0">
                <a:latin typeface="Comic Sans MS" pitchFamily="66" charset="0"/>
              </a:rPr>
              <a:t>ů</a:t>
            </a:r>
            <a:r>
              <a:rPr lang="cs-CZ" b="1" dirty="0">
                <a:latin typeface="Comic Sans MS" pitchFamily="66" charset="0"/>
              </a:rPr>
              <a:t>znorodé sm</a:t>
            </a:r>
            <a:r>
              <a:rPr lang="cs-CZ" dirty="0">
                <a:latin typeface="Comic Sans MS" pitchFamily="66" charset="0"/>
              </a:rPr>
              <a:t>ě</a:t>
            </a:r>
            <a:r>
              <a:rPr lang="cs-CZ" b="1" dirty="0">
                <a:latin typeface="Comic Sans MS" pitchFamily="66" charset="0"/>
              </a:rPr>
              <a:t>si (heterogenní):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661648" cy="5328592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omic Sans MS" pitchFamily="66" charset="0"/>
              </a:rPr>
              <a:t>= směsi, ve kterých můžeme rozlišit jednotlivé složky okem, lupou nebo </a:t>
            </a:r>
            <a:r>
              <a:rPr lang="cs-CZ" dirty="0" smtClean="0">
                <a:latin typeface="Comic Sans MS" pitchFamily="66" charset="0"/>
              </a:rPr>
              <a:t>mikroskopem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Příklady heterogenních směsí</a:t>
            </a:r>
            <a:r>
              <a:rPr lang="cs-CZ" dirty="0" smtClean="0"/>
              <a:t>: </a:t>
            </a:r>
          </a:p>
          <a:p>
            <a:r>
              <a:rPr lang="cs-CZ" b="1" dirty="0" smtClean="0">
                <a:latin typeface="Comic Sans MS" pitchFamily="66" charset="0"/>
              </a:rPr>
              <a:t>žula</a:t>
            </a:r>
            <a:r>
              <a:rPr lang="cs-CZ" dirty="0" smtClean="0">
                <a:latin typeface="Comic Sans MS" pitchFamily="66" charset="0"/>
              </a:rPr>
              <a:t> - křemen + živec + slída</a:t>
            </a:r>
          </a:p>
          <a:p>
            <a:r>
              <a:rPr lang="cs-CZ" b="1" dirty="0" smtClean="0">
                <a:latin typeface="Comic Sans MS" pitchFamily="66" charset="0"/>
              </a:rPr>
              <a:t>malta</a:t>
            </a:r>
            <a:r>
              <a:rPr lang="cs-CZ" dirty="0" smtClean="0">
                <a:latin typeface="Comic Sans MS" pitchFamily="66" charset="0"/>
              </a:rPr>
              <a:t> - písek + vápno + voda</a:t>
            </a:r>
          </a:p>
          <a:p>
            <a:r>
              <a:rPr lang="cs-CZ" b="1" dirty="0" smtClean="0">
                <a:latin typeface="Comic Sans MS" pitchFamily="66" charset="0"/>
              </a:rPr>
              <a:t>polévka</a:t>
            </a:r>
            <a:r>
              <a:rPr lang="cs-CZ" dirty="0" smtClean="0">
                <a:latin typeface="Comic Sans MS" pitchFamily="66" charset="0"/>
              </a:rPr>
              <a:t> - voda + nudle + zelenina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+ knedlíčky</a:t>
            </a: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FiedlerovaI\AppData\Local\Microsoft\Windows\Temporary Internet Files\Content.IE5\WANUKJR9\MP900432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3" y="2132856"/>
            <a:ext cx="3094698" cy="232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075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2006354"/>
              </p:ext>
            </p:extLst>
          </p:nvPr>
        </p:nvGraphicFramePr>
        <p:xfrm>
          <a:off x="868363" y="1052737"/>
          <a:ext cx="7519485" cy="5433469"/>
        </p:xfrm>
        <a:graphic>
          <a:graphicData uri="http://schemas.openxmlformats.org/drawingml/2006/table">
            <a:tbl>
              <a:tblPr/>
              <a:tblGrid>
                <a:gridCol w="1503897"/>
                <a:gridCol w="1503897"/>
                <a:gridCol w="1503897"/>
                <a:gridCol w="1503897"/>
                <a:gridCol w="1503897"/>
              </a:tblGrid>
              <a:tr h="880063">
                <a:tc gridSpan="2"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název směsi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disperzní prostředí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dispergovaná látka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příklad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8626">
                <a:tc gridSpan="2"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suspenze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kapalina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částice pevné látky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rozdrcená křída ve vodě, škrob ve vodě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8626">
                <a:tc gridSpan="2"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emulze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kapalina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kapky jiné kapaliny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kapky oleje ve vodě, kapky vody v oleji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8626">
                <a:tc gridSpan="2"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pěna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kapalina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bubliny plynu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mýdlová pěna, ušlehaná šlehačka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4039">
                <a:tc rowSpan="2"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aerosoly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mlha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plyn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kapičky kapaliny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mlha, sprej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403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dým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plyn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částice pevné látky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prach na ulici, kouř z komína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9450">
                <a:tc gridSpan="2"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inkluze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pevná látka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bublinky plynu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>
                          <a:ln>
                            <a:solidFill>
                              <a:schemeClr val="tx1"/>
                            </a:solidFill>
                          </a:ln>
                          <a:latin typeface="Comic Sans MS" pitchFamily="66" charset="0"/>
                        </a:rPr>
                        <a:t>pemza</a:t>
                      </a: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868363" y="1505634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</a:t>
            </a:r>
            <a:endParaRPr kumimoji="0" lang="cs-CZ" sz="6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24816" y="692696"/>
            <a:ext cx="5203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Různorodé směsi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106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Comic Sans MS" pitchFamily="66" charset="0"/>
              </a:rPr>
              <a:t>Příklady dvousložkových různorodých směsí: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latin typeface="Comic Sans MS" pitchFamily="66" charset="0"/>
              </a:rPr>
              <a:t>suspenze </a:t>
            </a:r>
            <a:endParaRPr lang="cs-CZ" b="1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emulze </a:t>
            </a:r>
          </a:p>
          <a:p>
            <a:r>
              <a:rPr lang="cs-CZ" b="1" dirty="0" smtClean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ě</a:t>
            </a:r>
            <a:r>
              <a:rPr lang="cs-CZ" b="1" dirty="0" smtClean="0">
                <a:latin typeface="Comic Sans MS" pitchFamily="66" charset="0"/>
              </a:rPr>
              <a:t>na </a:t>
            </a:r>
          </a:p>
          <a:p>
            <a:r>
              <a:rPr lang="cs-CZ" b="1" dirty="0" smtClean="0">
                <a:latin typeface="Comic Sans MS" pitchFamily="66" charset="0"/>
              </a:rPr>
              <a:t>aerosoly</a:t>
            </a:r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-  </a:t>
            </a:r>
            <a:r>
              <a:rPr lang="cs-CZ" u="sng" dirty="0">
                <a:latin typeface="Comic Sans MS" pitchFamily="66" charset="0"/>
              </a:rPr>
              <a:t>mlha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–  </a:t>
            </a:r>
            <a:r>
              <a:rPr lang="cs-CZ" u="sng" dirty="0" smtClean="0">
                <a:latin typeface="Comic Sans MS" pitchFamily="66" charset="0"/>
              </a:rPr>
              <a:t>dým</a:t>
            </a:r>
            <a:endParaRPr lang="cs-CZ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08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Suspenze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nerozpustná pevná látka a kapalina (např. kalná říční voda s rozptýlenými částečkami zeminy)</a:t>
            </a:r>
          </a:p>
          <a:p>
            <a:r>
              <a:rPr lang="cs-CZ" dirty="0">
                <a:latin typeface="Comic Sans MS" pitchFamily="66" charset="0"/>
              </a:rPr>
              <a:t>S mnoha </a:t>
            </a:r>
            <a:r>
              <a:rPr lang="cs-CZ" dirty="0" smtClean="0">
                <a:latin typeface="Comic Sans MS" pitchFamily="66" charset="0"/>
              </a:rPr>
              <a:t>suspenzemi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se </a:t>
            </a:r>
            <a:r>
              <a:rPr lang="cs-CZ" dirty="0">
                <a:latin typeface="Comic Sans MS" pitchFamily="66" charset="0"/>
              </a:rPr>
              <a:t>setkáváme v domácnosti.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Jsou </a:t>
            </a:r>
            <a:r>
              <a:rPr lang="cs-CZ" dirty="0">
                <a:latin typeface="Comic Sans MS" pitchFamily="66" charset="0"/>
              </a:rPr>
              <a:t>to např. </a:t>
            </a:r>
            <a:r>
              <a:rPr lang="cs-CZ" b="1" dirty="0">
                <a:latin typeface="Comic Sans MS" pitchFamily="66" charset="0"/>
              </a:rPr>
              <a:t>barvy, lepidla</a:t>
            </a:r>
            <a:r>
              <a:rPr lang="cs-CZ" dirty="0">
                <a:latin typeface="Comic Sans MS" pitchFamily="66" charset="0"/>
              </a:rPr>
              <a:t> apod.</a:t>
            </a:r>
          </a:p>
          <a:p>
            <a:r>
              <a:rPr lang="cs-CZ" dirty="0">
                <a:latin typeface="Comic Sans MS" pitchFamily="66" charset="0"/>
              </a:rPr>
              <a:t>Barva se skládá z </a:t>
            </a:r>
            <a:r>
              <a:rPr lang="cs-CZ" b="1" dirty="0">
                <a:latin typeface="Comic Sans MS" pitchFamily="66" charset="0"/>
              </a:rPr>
              <a:t>barviva</a:t>
            </a:r>
            <a:r>
              <a:rPr lang="cs-CZ" dirty="0">
                <a:latin typeface="Comic Sans MS" pitchFamily="66" charset="0"/>
              </a:rPr>
              <a:t> (pigmentu) a </a:t>
            </a:r>
            <a:r>
              <a:rPr lang="cs-CZ" b="1" dirty="0">
                <a:latin typeface="Comic Sans MS" pitchFamily="66" charset="0"/>
              </a:rPr>
              <a:t>rozpouštědla</a:t>
            </a:r>
            <a:r>
              <a:rPr lang="cs-CZ" dirty="0">
                <a:latin typeface="Comic Sans MS" pitchFamily="66" charset="0"/>
              </a:rPr>
              <a:t> (voda, aceton). Podobně jako se usadil škrob v kádince, usazují se i částečky barviva v barvě. Proto je na obalu napsáno před použitím zamíchat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7ZD6FQNA\MC90023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296"/>
            <a:ext cx="1585945" cy="131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NIAWPEHL\MP900401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6717" y="2132856"/>
            <a:ext cx="1223462" cy="1834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715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Emulze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030019"/>
          </a:xfrm>
        </p:spPr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Emulze </a:t>
            </a:r>
            <a:r>
              <a:rPr lang="cs-CZ" dirty="0">
                <a:latin typeface="Comic Sans MS" pitchFamily="66" charset="0"/>
              </a:rPr>
              <a:t>je různorodá směs, která vzniká </a:t>
            </a:r>
            <a:r>
              <a:rPr lang="cs-CZ" b="1" dirty="0">
                <a:latin typeface="Comic Sans MS" pitchFamily="66" charset="0"/>
              </a:rPr>
              <a:t>rozptýlením kapiček jiné kapaliny v kapalině</a:t>
            </a:r>
            <a:r>
              <a:rPr lang="cs-CZ" dirty="0">
                <a:latin typeface="Comic Sans MS" pitchFamily="66" charset="0"/>
              </a:rPr>
              <a:t>. Obě kapaliny musí být vzájemně nemísitelné nebo omezeně mísitelné</a:t>
            </a:r>
            <a:r>
              <a:rPr lang="cs-CZ" dirty="0" smtClean="0">
                <a:latin typeface="Comic Sans MS" pitchFamily="66" charset="0"/>
              </a:rPr>
              <a:t>.</a:t>
            </a:r>
            <a:r>
              <a:rPr lang="cs-CZ" dirty="0">
                <a:latin typeface="Comic Sans MS" pitchFamily="66" charset="0"/>
              </a:rPr>
              <a:t> (např. olej ve vodě, kapičky tuku v mléce)</a:t>
            </a: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C:\Users\FiedlerovaI\AppData\Local\Microsoft\Windows\Temporary Internet Files\Content.IE5\NIAWPEHL\MC900325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017258" cy="126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edlerovaI\AppData\Local\Microsoft\Windows\Temporary Internet Files\Content.IE5\17KKVFZU\MP9004243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1994" y="4462834"/>
            <a:ext cx="3598371" cy="239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edlerovaI\AppData\Local\Microsoft\Windows\Temporary Internet Files\Content.IE5\UK7J2A6A\MP9003373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5547"/>
            <a:ext cx="107868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iedlerovaI\AppData\Local\Microsoft\Windows\Temporary Internet Files\Content.IE5\22IXZC8B\MP9003374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50596"/>
            <a:ext cx="1440678" cy="20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450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Emulze v praxi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81558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latin typeface="Comic Sans MS" pitchFamily="66" charset="0"/>
              </a:rPr>
              <a:t>Emulgátory (stabilizátory emulze) jsou látky, které </a:t>
            </a:r>
            <a:r>
              <a:rPr lang="cs-CZ" b="1" dirty="0">
                <a:latin typeface="Comic Sans MS" pitchFamily="66" charset="0"/>
              </a:rPr>
              <a:t>zpomalují oddělování složek emulze</a:t>
            </a:r>
            <a:r>
              <a:rPr lang="cs-CZ" dirty="0">
                <a:latin typeface="Comic Sans MS" pitchFamily="66" charset="0"/>
              </a:rPr>
              <a:t>.</a:t>
            </a:r>
          </a:p>
          <a:p>
            <a:r>
              <a:rPr lang="cs-CZ" dirty="0">
                <a:latin typeface="Comic Sans MS" pitchFamily="66" charset="0"/>
              </a:rPr>
              <a:t>Mezi emulgátory patří např. prostředky na mytí nádobí, prací prášky, lecitin.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Většina </a:t>
            </a:r>
            <a:r>
              <a:rPr lang="cs-CZ" dirty="0">
                <a:latin typeface="Comic Sans MS" pitchFamily="66" charset="0"/>
              </a:rPr>
              <a:t>kosmetických přípravků</a:t>
            </a:r>
            <a:r>
              <a:rPr lang="cs-CZ" dirty="0" smtClean="0">
                <a:latin typeface="Comic Sans MS" pitchFamily="66" charset="0"/>
              </a:rPr>
              <a:t>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jako tělová mléka, pleťová mléka,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krémy </a:t>
            </a:r>
            <a:r>
              <a:rPr lang="cs-CZ" dirty="0">
                <a:latin typeface="Comic Sans MS" pitchFamily="66" charset="0"/>
              </a:rPr>
              <a:t>atd. jsou emulze.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FiedlerovaI\AppData\Local\Microsoft\Windows\Temporary Internet Files\Content.IE5\M1W1MX4L\MC9003564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6018" y="188640"/>
            <a:ext cx="1033106" cy="120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iedlerovaI\AppData\Local\Microsoft\Windows\Temporary Internet Files\Content.IE5\QAJDIB46\MC9004281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5340"/>
            <a:ext cx="868362" cy="97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3573016"/>
            <a:ext cx="190500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9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Pěna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nerozpustná plynná látka v kapalné látce (např. vzduch v kapalném roztoku saponátu)</a:t>
            </a:r>
            <a:endParaRPr lang="cs-CZ" dirty="0"/>
          </a:p>
        </p:txBody>
      </p:sp>
      <p:pic>
        <p:nvPicPr>
          <p:cNvPr id="2052" name="Picture 4" descr="C:\Users\FiedlerovaI\AppData\Local\Microsoft\Windows\Temporary Internet Files\Content.IE5\A5DVJKUN\MP9004329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96952"/>
            <a:ext cx="2203004" cy="3299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94565"/>
            <a:ext cx="31290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</a:t>
            </a:r>
            <a:endParaRPr kumimoji="0" lang="cs-CZ" sz="9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6146" name="Picture 2" descr="příklad pěn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2569"/>
            <a:ext cx="10001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3284984"/>
            <a:ext cx="5080000" cy="338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6009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Pěna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Šlehání bílků nebo šlehačky je v podstatě tvorba pěny. Metličkou vháníme vzduchu a vzniká pěna.</a:t>
            </a:r>
          </a:p>
          <a:p>
            <a:r>
              <a:rPr lang="cs-CZ" dirty="0">
                <a:latin typeface="Comic Sans MS" pitchFamily="66" charset="0"/>
              </a:rPr>
              <a:t>Pěna je nestabilní. Když necháme sníh z bílků nebo ušlehanou šlehačku delší dobu stát, sednou. Aby šlehačka vydržela déle, používá se ke stabilizaci </a:t>
            </a:r>
            <a:r>
              <a:rPr lang="cs-CZ" dirty="0" err="1">
                <a:latin typeface="Comic Sans MS" pitchFamily="66" charset="0"/>
              </a:rPr>
              <a:t>ztužovač</a:t>
            </a:r>
            <a:r>
              <a:rPr lang="cs-CZ" dirty="0">
                <a:latin typeface="Comic Sans MS" pitchFamily="66" charset="0"/>
              </a:rPr>
              <a:t> šlehačky.</a:t>
            </a: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4099" name="Picture 3" descr="C:\Users\FiedlerovaI\AppData\Local\Microsoft\Windows\Temporary Internet Files\Content.IE5\NIAWPEHL\MC900012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03415"/>
            <a:ext cx="1716642" cy="1814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548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Aerosoly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340769"/>
            <a:ext cx="4040188" cy="576064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dým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částečky pevné látky rozptýlené v plynné látce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268761"/>
            <a:ext cx="4041775" cy="72008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mlha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kapalná látka rozptýlená v plynné látce</a:t>
            </a:r>
            <a:endParaRPr lang="cs-CZ" dirty="0"/>
          </a:p>
        </p:txBody>
      </p:sp>
      <p:pic>
        <p:nvPicPr>
          <p:cNvPr id="5123" name="Picture 3" descr="C:\Users\FiedlerovaI\AppData\Local\Microsoft\Windows\Temporary Internet Files\Content.IE5\0EZ6HFUJ\MP9004000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80760"/>
            <a:ext cx="3030840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iedlerovaI\AppData\Local\Microsoft\Windows\Temporary Internet Files\Content.IE5\4LJZZLU1\MP9004013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560" y="342900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392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dirty="0"/>
              <a:t>Office.com</a:t>
            </a:r>
            <a:r>
              <a:rPr lang="cs-CZ" dirty="0"/>
              <a:t>: </a:t>
            </a:r>
            <a:r>
              <a:rPr lang="cs-CZ" i="1" dirty="0" err="1"/>
              <a:t>Obrazky</a:t>
            </a:r>
            <a:r>
              <a:rPr lang="cs-CZ" dirty="0"/>
              <a:t> [online]. 2012 [cit. 2012-02-23].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office.microsoft.com/cs-cz/images</a:t>
            </a:r>
            <a:endParaRPr lang="cs-CZ" dirty="0" smtClean="0"/>
          </a:p>
          <a:p>
            <a:r>
              <a:rPr lang="cs-CZ" i="1" dirty="0"/>
              <a:t>Zschemie.euweb.cz</a:t>
            </a:r>
            <a:r>
              <a:rPr lang="cs-CZ" dirty="0"/>
              <a:t>: </a:t>
            </a:r>
            <a:r>
              <a:rPr lang="cs-CZ" i="1" dirty="0"/>
              <a:t>Různorodé směsi</a:t>
            </a:r>
            <a:r>
              <a:rPr lang="cs-CZ" dirty="0"/>
              <a:t> [online]. 2012 [cit. 2012-02-23].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www.zschemie.euweb.cz/smesi/smesi3.html</a:t>
            </a:r>
            <a:endParaRPr lang="cs-CZ" dirty="0" smtClean="0"/>
          </a:p>
          <a:p>
            <a:r>
              <a:rPr lang="cs-CZ" dirty="0"/>
              <a:t>ČTRNÁCTOVÁ,CSC., Doc. </a:t>
            </a:r>
            <a:r>
              <a:rPr lang="cs-CZ" dirty="0" err="1"/>
              <a:t>RNDr.Hana</a:t>
            </a:r>
            <a:r>
              <a:rPr lang="cs-CZ" dirty="0"/>
              <a:t>, Prof. </a:t>
            </a:r>
            <a:r>
              <a:rPr lang="cs-CZ" dirty="0" err="1"/>
              <a:t>Ing.Karel</a:t>
            </a:r>
            <a:r>
              <a:rPr lang="cs-CZ" dirty="0"/>
              <a:t> KOLÁŘ,CSC., PaedDr. Miloslava SVOBODOVÁ a </a:t>
            </a:r>
            <a:r>
              <a:rPr lang="cs-CZ" dirty="0" err="1"/>
              <a:t>RNDr.František</a:t>
            </a:r>
            <a:r>
              <a:rPr lang="cs-CZ" dirty="0"/>
              <a:t> ZEMÁNEK. </a:t>
            </a:r>
            <a:r>
              <a:rPr lang="cs-CZ" i="1" dirty="0"/>
              <a:t>Přehled chemie pro základní školy</a:t>
            </a:r>
            <a:r>
              <a:rPr lang="cs-CZ" dirty="0"/>
              <a:t>. 1. vydání. Praha: SPN-pedagogické nakladatelství, a.s., 2006. ISBN 80-7235-260-1. </a:t>
            </a:r>
            <a:endParaRPr lang="cs-CZ" dirty="0" smtClean="0"/>
          </a:p>
          <a:p>
            <a:r>
              <a:rPr lang="cs-CZ" dirty="0"/>
              <a:t>BENEŠ,CSC., </a:t>
            </a:r>
            <a:r>
              <a:rPr lang="cs-CZ" dirty="0" err="1"/>
              <a:t>Prof.RNDr</a:t>
            </a:r>
            <a:r>
              <a:rPr lang="cs-CZ" dirty="0"/>
              <a:t>. Pavel, </a:t>
            </a:r>
            <a:r>
              <a:rPr lang="cs-CZ" dirty="0" err="1"/>
              <a:t>PhDr.Václav</a:t>
            </a:r>
            <a:r>
              <a:rPr lang="cs-CZ" dirty="0"/>
              <a:t> PUMPR,CSC. a </a:t>
            </a:r>
            <a:r>
              <a:rPr lang="cs-CZ" dirty="0" err="1"/>
              <a:t>Doc.RNDr</a:t>
            </a:r>
            <a:r>
              <a:rPr lang="cs-CZ" dirty="0"/>
              <a:t>. Jiří BANÝR, CSC. </a:t>
            </a:r>
            <a:r>
              <a:rPr lang="cs-CZ" i="1" dirty="0"/>
              <a:t>Základy praktické chemie</a:t>
            </a:r>
            <a:r>
              <a:rPr lang="cs-CZ" dirty="0"/>
              <a:t>: </a:t>
            </a:r>
            <a:r>
              <a:rPr lang="cs-CZ" i="1" dirty="0"/>
              <a:t>pro 8. ročník základní školy</a:t>
            </a:r>
            <a:r>
              <a:rPr lang="cs-CZ" dirty="0"/>
              <a:t>. 2. aktualizované vydání. Praha: Nakladatelství FORTUNA, 2006. </a:t>
            </a:r>
            <a:r>
              <a:rPr lang="cs-CZ"/>
              <a:t>ISBN 80-7168-879-7. </a:t>
            </a:r>
          </a:p>
        </p:txBody>
      </p:sp>
    </p:spTree>
    <p:extLst>
      <p:ext uri="{BB962C8B-B14F-4D97-AF65-F5344CB8AC3E}">
        <p14:creationId xmlns:p14="http://schemas.microsoft.com/office/powerpoint/2010/main" xmlns="" val="337416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506</Words>
  <Application>Microsoft Office PowerPoint</Application>
  <PresentationFormat>Předvádění na obrazovce (4:3)</PresentationFormat>
  <Paragraphs>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2_Motiv systému Office</vt:lpstr>
      <vt:lpstr>Snímek 1</vt:lpstr>
      <vt:lpstr>Různorodé směsi</vt:lpstr>
      <vt:lpstr>Různorodé směsi (heterogenní):</vt:lpstr>
      <vt:lpstr>Snímek 4</vt:lpstr>
      <vt:lpstr>Příklady dvousložkových různorodých směsí:</vt:lpstr>
      <vt:lpstr>Suspenze</vt:lpstr>
      <vt:lpstr>Emulze</vt:lpstr>
      <vt:lpstr>Emulze v praxi</vt:lpstr>
      <vt:lpstr>Pěna</vt:lpstr>
      <vt:lpstr>Pěna</vt:lpstr>
      <vt:lpstr>Aerosoly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Různorodé směsi</dc:title>
  <dc:creator>Fiedlerová Ivana</dc:creator>
  <cp:lastModifiedBy>Dum</cp:lastModifiedBy>
  <cp:revision>21</cp:revision>
  <dcterms:created xsi:type="dcterms:W3CDTF">2012-02-17T11:52:54Z</dcterms:created>
  <dcterms:modified xsi:type="dcterms:W3CDTF">2012-03-07T07:27:03Z</dcterms:modified>
</cp:coreProperties>
</file>