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0"/>
  </p:notesMasterIdLst>
  <p:sldIdLst>
    <p:sldId id="256" r:id="rId2"/>
    <p:sldId id="301" r:id="rId3"/>
    <p:sldId id="302" r:id="rId4"/>
    <p:sldId id="304" r:id="rId5"/>
    <p:sldId id="303" r:id="rId6"/>
    <p:sldId id="308" r:id="rId7"/>
    <p:sldId id="309" r:id="rId8"/>
    <p:sldId id="305" r:id="rId9"/>
    <p:sldId id="307" r:id="rId10"/>
    <p:sldId id="310" r:id="rId11"/>
    <p:sldId id="314" r:id="rId12"/>
    <p:sldId id="306" r:id="rId13"/>
    <p:sldId id="313" r:id="rId14"/>
    <p:sldId id="311" r:id="rId15"/>
    <p:sldId id="312" r:id="rId16"/>
    <p:sldId id="283" r:id="rId17"/>
    <p:sldId id="315" r:id="rId18"/>
    <p:sldId id="28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F7645-ED4F-468B-91C6-73866AD4F35D}" type="datetimeFigureOut">
              <a:rPr lang="cs-CZ" smtClean="0"/>
              <a:t>10.8.2012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542948-D76F-419E-A17C-8CA280D01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014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542948-D76F-419E-A17C-8CA280D0131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19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8/10/2012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nnon_Monaco3.jpg" TargetMode="External"/><Relationship Id="rId2" Type="http://schemas.openxmlformats.org/officeDocument/2006/relationships/hyperlink" Target="http://commons.wikimedia.org/wiki/File:Abdul_Sattar_Edhi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Wall_1.jpg" TargetMode="External"/><Relationship Id="rId4" Type="http://schemas.openxmlformats.org/officeDocument/2006/relationships/hyperlink" Target="http://commons.wikimedia.org/wiki/File:%C3%80ngel_anunciador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ic318PCHSBASKETBALLCOURT.jpg" TargetMode="External"/><Relationship Id="rId2" Type="http://schemas.openxmlformats.org/officeDocument/2006/relationships/hyperlink" Target="http://commons.wikimedia.org/wiki/File:Pasta_2006_6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Baby_Elephant.jpg" TargetMode="External"/><Relationship Id="rId4" Type="http://schemas.openxmlformats.org/officeDocument/2006/relationships/hyperlink" Target="http://commons.wikimedia.org/wiki/File:Kitten_(06)_by_Ron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roser_Schlitten.jpg" TargetMode="External"/><Relationship Id="rId2" Type="http://schemas.openxmlformats.org/officeDocument/2006/relationships/hyperlink" Target="http://commons.wikimedia.org/wiki/File:Feral_horses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Jack_Russell_Pupp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9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62093" y="548680"/>
            <a:ext cx="8064895" cy="267329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VY_32_INOVACE_07_ČESKÝJAZYK _SKUPINY DĚ, TĚ, NĚ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SKUPINY DĚ, TĚ, NĚ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3289008"/>
            <a:ext cx="53645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SKUPINY DĚ, TĚ, NĚ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a 3.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hravou procvičují a opakují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skupiny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tě, ně.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vičení žáky motivuje k větší aktivitě. Správnost svých odpovědí si mohou hned překontrolovat.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tabulka 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Okna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4, 8, 12: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Kliknutím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spojí písmenka ve slabiky DĚ, TĚ, NĚ.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Okna 5, 9, 13: Kliknutím na obrázek se objeví schované slovo.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35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089760" y="1268759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1268759"/>
            <a:ext cx="2088232" cy="34470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+</a:t>
            </a:r>
          </a:p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012160" y="1268758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54926" y="620688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ˇ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32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2 2.58094E-6 L -0.15364 2.58094E-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64 2.58094E-6 L 0.15434 2.58094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4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.01858 -0.05273 L 0.11771 -0.09158 C 0.13837 -0.10037 0.16945 -0.105 0.20191 -0.105 C 0.23889 -0.105 0.26858 -0.10037 0.28924 -0.09158 L 0.38855 -0.05273 " pathEditMode="relative" rAng="0" ptsTypes="FffFF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90" y="-2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6344904" y="3923373"/>
            <a:ext cx="2340000" cy="2340000"/>
          </a:xfrm>
          <a:prstGeom prst="rect">
            <a:avLst/>
          </a:prstGeom>
          <a:ln w="9525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506792" y="4893318"/>
            <a:ext cx="2016224" cy="400110"/>
          </a:xfrm>
          <a:prstGeom prst="rect">
            <a:avLst/>
          </a:prstGeom>
          <a:noFill/>
          <a:ln w="952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ČARODĚJNICE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21452" y="3927077"/>
            <a:ext cx="2401200" cy="1800000"/>
          </a:xfrm>
          <a:prstGeom prst="rect">
            <a:avLst/>
          </a:prstGeom>
          <a:ln w="9525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629964" y="4627022"/>
            <a:ext cx="1584176" cy="400110"/>
          </a:xfrm>
          <a:prstGeom prst="rect">
            <a:avLst/>
          </a:prstGeom>
          <a:noFill/>
          <a:ln w="952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ANDĚL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43738" y="1391620"/>
            <a:ext cx="3121200" cy="2340000"/>
          </a:xfrm>
          <a:prstGeom prst="rect">
            <a:avLst/>
          </a:prstGeom>
          <a:ln w="9525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622494" y="2361565"/>
            <a:ext cx="1763688" cy="400110"/>
          </a:xfrm>
          <a:prstGeom prst="rect">
            <a:avLst/>
          </a:prstGeom>
          <a:noFill/>
          <a:ln w="952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DĚLO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683567" y="1977395"/>
            <a:ext cx="1800000" cy="2700000"/>
            <a:chOff x="683567" y="1977395"/>
            <a:chExt cx="1800000" cy="2700000"/>
          </a:xfrm>
        </p:grpSpPr>
        <p:sp>
          <p:nvSpPr>
            <p:cNvPr id="10" name="Obdélník 9"/>
            <p:cNvSpPr/>
            <p:nvPr/>
          </p:nvSpPr>
          <p:spPr>
            <a:xfrm>
              <a:off x="683567" y="1977395"/>
              <a:ext cx="1800000" cy="2700000"/>
            </a:xfrm>
            <a:prstGeom prst="rect">
              <a:avLst/>
            </a:prstGeom>
            <a:noFill/>
            <a:ln w="9525">
              <a:solidFill>
                <a:srgbClr val="FF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71500" y="3127340"/>
              <a:ext cx="1224135" cy="400110"/>
            </a:xfrm>
            <a:prstGeom prst="rect">
              <a:avLst/>
            </a:prstGeom>
            <a:noFill/>
            <a:ln w="9525"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DĚDA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83567" y="1977395"/>
            <a:ext cx="1800000" cy="2878426"/>
            <a:chOff x="683567" y="1988904"/>
            <a:chExt cx="1800000" cy="2878426"/>
          </a:xfrm>
        </p:grpSpPr>
        <p:pic>
          <p:nvPicPr>
            <p:cNvPr id="2050" name="Picture 2" descr="File:Abdul Sattar Edhi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7" y="1988904"/>
              <a:ext cx="1800000" cy="27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954833" y="465188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943738" y="1379677"/>
            <a:ext cx="3120000" cy="2537702"/>
            <a:chOff x="3944938" y="1391620"/>
            <a:chExt cx="3120000" cy="2537702"/>
          </a:xfrm>
        </p:grpSpPr>
        <p:pic>
          <p:nvPicPr>
            <p:cNvPr id="4" name="Picture 2" descr="File:Cannon Monaco3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4938" y="1391620"/>
              <a:ext cx="3120000" cy="234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498575" y="371387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1173128" y="548680"/>
            <a:ext cx="6927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OBRÁZKY TAK, ABY SE VE SLOVĚ OBJEVILA SLABIKA „DĚ“. 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88625" y="6036244"/>
            <a:ext cx="4648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POUŽIJ SLOVA VE VĚTÁCH.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3222652" y="3927077"/>
            <a:ext cx="2400000" cy="1964406"/>
            <a:chOff x="2771800" y="4509119"/>
            <a:chExt cx="2400000" cy="1964406"/>
          </a:xfrm>
        </p:grpSpPr>
        <p:pic>
          <p:nvPicPr>
            <p:cNvPr id="32" name="Picture 4" descr="File:Àngel anunciador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4509119"/>
              <a:ext cx="2400000" cy="18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4614020" y="625808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344904" y="3927077"/>
            <a:ext cx="2340000" cy="2410124"/>
            <a:chOff x="6372199" y="3929321"/>
            <a:chExt cx="2340000" cy="2410124"/>
          </a:xfrm>
        </p:grpSpPr>
        <p:pic>
          <p:nvPicPr>
            <p:cNvPr id="35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199" y="3929321"/>
              <a:ext cx="2340000" cy="234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8163574" y="6124001"/>
              <a:ext cx="504056" cy="21544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9556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3128" y="548680"/>
            <a:ext cx="6927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CO NEJVĚTŠÍ PYRAMIDU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8254345"/>
              </p:ext>
            </p:extLst>
          </p:nvPr>
        </p:nvGraphicFramePr>
        <p:xfrm>
          <a:off x="1588759" y="1772816"/>
          <a:ext cx="6096000" cy="4079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887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3128" y="548680"/>
            <a:ext cx="6927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 CO NEJVĚTŠÍ PYRAMIDU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(MOŽNÉ ŘEŠENÍ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9077229"/>
              </p:ext>
            </p:extLst>
          </p:nvPr>
        </p:nvGraphicFramePr>
        <p:xfrm>
          <a:off x="1588759" y="1772816"/>
          <a:ext cx="609600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94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089760" y="1268759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T</a:t>
            </a:r>
            <a:endParaRPr lang="cs-CZ" sz="20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1268759"/>
            <a:ext cx="2088232" cy="3447098"/>
          </a:xfrm>
          <a:prstGeom prst="rect">
            <a:avLst/>
          </a:prstGeom>
          <a:noFill/>
        </p:spPr>
        <p:txBody>
          <a:bodyPr wrap="square" rtlCol="0" anchor="ctr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+</a:t>
            </a:r>
          </a:p>
          <a:p>
            <a:pPr algn="ctr"/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2160" y="1268758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E</a:t>
            </a:r>
            <a:endParaRPr lang="cs-CZ" sz="20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54926" y="620688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ˇ</a:t>
            </a:r>
            <a:endParaRPr lang="cs-CZ" sz="20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5956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2 2.58094E-6 L -0.15364 2.58094E-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64 2.58094E-6 L 0.15434 2.58094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4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.01858 -0.05273 L 0.11771 -0.09158 C 0.13837 -0.10037 0.16945 -0.105 0.20191 -0.105 C 0.23889 -0.105 0.26858 -0.10037 0.28924 -0.09158 L 0.38855 -0.05273 " pathEditMode="relative" rAng="0" ptsTypes="FffFF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90" y="-2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1656351" y="3947561"/>
            <a:ext cx="2638800" cy="1980000"/>
            <a:chOff x="1656351" y="3947561"/>
            <a:chExt cx="2638800" cy="1980000"/>
          </a:xfrm>
        </p:grpSpPr>
        <p:sp>
          <p:nvSpPr>
            <p:cNvPr id="19" name="Obdélník 18"/>
            <p:cNvSpPr/>
            <p:nvPr/>
          </p:nvSpPr>
          <p:spPr>
            <a:xfrm>
              <a:off x="1656351" y="3947561"/>
              <a:ext cx="2638800" cy="1980000"/>
            </a:xfrm>
            <a:prstGeom prst="rect">
              <a:avLst/>
            </a:prstGeom>
            <a:ln w="9525"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291675" y="4737506"/>
              <a:ext cx="13681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KOTĚ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" name="Obdélník 6"/>
          <p:cNvSpPr/>
          <p:nvPr/>
        </p:nvSpPr>
        <p:spPr>
          <a:xfrm>
            <a:off x="5437295" y="4077071"/>
            <a:ext cx="2638800" cy="1980000"/>
          </a:xfrm>
          <a:prstGeom prst="rect">
            <a:avLst/>
          </a:prstGeom>
          <a:ln w="952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12579" y="4867016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TĚLOCVIČNA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4588842" y="1628456"/>
            <a:ext cx="2977200" cy="1980000"/>
            <a:chOff x="4588842" y="1628456"/>
            <a:chExt cx="2977200" cy="1980000"/>
          </a:xfrm>
        </p:grpSpPr>
        <p:sp>
          <p:nvSpPr>
            <p:cNvPr id="12" name="Obdélník 11"/>
            <p:cNvSpPr/>
            <p:nvPr/>
          </p:nvSpPr>
          <p:spPr>
            <a:xfrm>
              <a:off x="4588842" y="1628456"/>
              <a:ext cx="2977200" cy="1980000"/>
            </a:xfrm>
            <a:prstGeom prst="rect">
              <a:avLst/>
            </a:prstGeom>
            <a:ln w="9525"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33326" y="2418401"/>
              <a:ext cx="208823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TĚSTOVINY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03057" y="1368924"/>
            <a:ext cx="2638800" cy="1980000"/>
            <a:chOff x="703057" y="1368924"/>
            <a:chExt cx="2638800" cy="1980000"/>
          </a:xfrm>
        </p:grpSpPr>
        <p:sp>
          <p:nvSpPr>
            <p:cNvPr id="2" name="Obdélník 1"/>
            <p:cNvSpPr/>
            <p:nvPr/>
          </p:nvSpPr>
          <p:spPr>
            <a:xfrm>
              <a:off x="703057" y="1368924"/>
              <a:ext cx="2638800" cy="1980000"/>
            </a:xfrm>
            <a:prstGeom prst="rect">
              <a:avLst/>
            </a:prstGeom>
            <a:ln w="9525"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338381" y="2158869"/>
              <a:ext cx="13681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STĚNA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01857" y="1362913"/>
            <a:ext cx="2640000" cy="2244126"/>
            <a:chOff x="778242" y="692696"/>
            <a:chExt cx="2640000" cy="2244126"/>
          </a:xfrm>
        </p:grpSpPr>
        <p:pic>
          <p:nvPicPr>
            <p:cNvPr id="3074" name="Picture 2" descr="File:Wall 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8242" y="692696"/>
              <a:ext cx="2640000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908201" y="272137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173128" y="548680"/>
            <a:ext cx="6927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OBRÁZKY TAK, ABY SE VE SLOVĚ OBJEVILA SLABIKA „TĚ“. 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4588599" y="1628456"/>
            <a:ext cx="2977443" cy="2189986"/>
            <a:chOff x="4840627" y="2629054"/>
            <a:chExt cx="2977443" cy="2189986"/>
          </a:xfrm>
        </p:grpSpPr>
        <p:pic>
          <p:nvPicPr>
            <p:cNvPr id="3076" name="Picture 4" descr="File:Pasta 2006 6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0627" y="2629054"/>
              <a:ext cx="2977443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314014" y="460359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31522" y="4087555"/>
            <a:ext cx="2640000" cy="2160638"/>
            <a:chOff x="5436095" y="4077071"/>
            <a:chExt cx="2640000" cy="2160638"/>
          </a:xfrm>
        </p:grpSpPr>
        <p:pic>
          <p:nvPicPr>
            <p:cNvPr id="2050" name="Picture 2" descr="File:Pic318PCHSBASKETBALLCOURT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5" y="4077071"/>
              <a:ext cx="2640000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525631" y="602226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Obr.07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656351" y="3947561"/>
            <a:ext cx="2640001" cy="2182426"/>
            <a:chOff x="1676067" y="3947561"/>
            <a:chExt cx="2640001" cy="2182426"/>
          </a:xfrm>
        </p:grpSpPr>
        <p:pic>
          <p:nvPicPr>
            <p:cNvPr id="2052" name="Picture 4" descr="File:Kitten (06) by Ron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6067" y="3947561"/>
              <a:ext cx="2640001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3707904" y="5914543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388625" y="6036244"/>
            <a:ext cx="4648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POUŽIJ SLOVA VE VĚTÁCH.</a:t>
            </a:r>
          </a:p>
        </p:txBody>
      </p:sp>
    </p:spTree>
    <p:extLst>
      <p:ext uri="{BB962C8B-B14F-4D97-AF65-F5344CB8AC3E}">
        <p14:creationId xmlns:p14="http://schemas.microsoft.com/office/powerpoint/2010/main" val="366865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3128" y="548680"/>
            <a:ext cx="6927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SLOŽTE SLOVA Z UVEDENÝCH PÍSMEN.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8369" y="1988840"/>
            <a:ext cx="69272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HVATĚSOT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SOTĚT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KOŽÍTĚT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NĚĚTŠ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NATĚS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8624" y="6036244"/>
            <a:ext cx="6271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VYMYSLI DALŠÍ RÉBUSY.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37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3128" y="548680"/>
            <a:ext cx="6927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SLOŽTE SLOVA Z UVEDENÝCH PÍSMEN.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(ŘEŠENÍ)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8369" y="1988840"/>
            <a:ext cx="69272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STĚHOVAT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TĚSTO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TĚŽÍTKO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ŠTĚNĚ	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STĚNA	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66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089760" y="1268759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63888" y="1268759"/>
            <a:ext cx="2088232" cy="34470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+</a:t>
            </a:r>
          </a:p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012160" y="1268758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</a:t>
            </a:r>
            <a:endParaRPr lang="cs-CZ" sz="20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54926" y="620688"/>
            <a:ext cx="2088232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ˇ</a:t>
            </a:r>
            <a:endParaRPr lang="cs-CZ" sz="20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172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2 2.58094E-6 L -0.15364 2.58094E-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64 2.58094E-6 L 0.15434 2.58094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4" presetClass="path" presetSubtype="0" accel="50000" decel="500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.01858 -0.05273 L 0.11771 -0.09158 C 0.13837 -0.10037 0.16945 -0.105 0.20191 -0.105 C 0.23889 -0.105 0.26858 -0.10037 0.28924 -0.09158 L 0.38855 -0.05273 " pathEditMode="relative" rAng="0" ptsTypes="FffFF"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90" y="-2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1452519" y="4080202"/>
            <a:ext cx="2754000" cy="1980000"/>
            <a:chOff x="-1473277" y="4149080"/>
            <a:chExt cx="2754000" cy="1980000"/>
          </a:xfrm>
        </p:grpSpPr>
        <p:sp>
          <p:nvSpPr>
            <p:cNvPr id="29" name="Obdélník 28"/>
            <p:cNvSpPr/>
            <p:nvPr/>
          </p:nvSpPr>
          <p:spPr>
            <a:xfrm>
              <a:off x="-1473277" y="4149080"/>
              <a:ext cx="2754000" cy="1980000"/>
            </a:xfrm>
            <a:prstGeom prst="rect">
              <a:avLst/>
            </a:prstGeom>
            <a:noFill/>
            <a:ln w="9525"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-798355" y="4939025"/>
              <a:ext cx="1404156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ŠTĚNĚ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99592" y="1700808"/>
            <a:ext cx="2401200" cy="1800000"/>
            <a:chOff x="5364088" y="3540614"/>
            <a:chExt cx="2401200" cy="1800000"/>
          </a:xfrm>
        </p:grpSpPr>
        <p:sp>
          <p:nvSpPr>
            <p:cNvPr id="3" name="Obdélník 2"/>
            <p:cNvSpPr/>
            <p:nvPr/>
          </p:nvSpPr>
          <p:spPr>
            <a:xfrm>
              <a:off x="5364088" y="3540614"/>
              <a:ext cx="2401200" cy="1800000"/>
            </a:xfrm>
            <a:prstGeom prst="rect">
              <a:avLst/>
            </a:prstGeom>
            <a:noFill/>
            <a:ln w="9525"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862610" y="4240559"/>
              <a:ext cx="1404156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SLŮNĚ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173128" y="548680"/>
            <a:ext cx="6927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POJMENUJ OBRÁZKY TAK, ABY SE VE SLOVĚ OBJEVILA SLABIKA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„NĚ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“. 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899592" y="1700808"/>
            <a:ext cx="2448272" cy="2055250"/>
            <a:chOff x="899592" y="1700808"/>
            <a:chExt cx="2448272" cy="2055250"/>
          </a:xfrm>
        </p:grpSpPr>
        <p:pic>
          <p:nvPicPr>
            <p:cNvPr id="2050" name="Picture 2" descr="File:Baby Elephant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1700808"/>
              <a:ext cx="2400000" cy="18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43808" y="3540614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932295" y="1640243"/>
            <a:ext cx="3042000" cy="1620000"/>
            <a:chOff x="3347864" y="4509120"/>
            <a:chExt cx="3042000" cy="1620000"/>
          </a:xfrm>
        </p:grpSpPr>
        <p:sp>
          <p:nvSpPr>
            <p:cNvPr id="12" name="Obdélník 11"/>
            <p:cNvSpPr/>
            <p:nvPr/>
          </p:nvSpPr>
          <p:spPr>
            <a:xfrm>
              <a:off x="3347864" y="4509120"/>
              <a:ext cx="3042000" cy="1620000"/>
            </a:xfrm>
            <a:prstGeom prst="rect">
              <a:avLst/>
            </a:prstGeom>
            <a:noFill/>
            <a:ln w="9525"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166786" y="5119065"/>
              <a:ext cx="1404156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KONĚ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932295" y="1650622"/>
            <a:ext cx="3042255" cy="1900371"/>
            <a:chOff x="4932040" y="1640243"/>
            <a:chExt cx="3042255" cy="1900371"/>
          </a:xfrm>
        </p:grpSpPr>
        <p:pic>
          <p:nvPicPr>
            <p:cNvPr id="2052" name="Picture 4" descr="File:Feral horses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640243"/>
              <a:ext cx="3042255" cy="16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447106" y="3325170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436096" y="3859095"/>
            <a:ext cx="2880000" cy="2160000"/>
            <a:chOff x="1763688" y="4307170"/>
            <a:chExt cx="2880000" cy="2160000"/>
          </a:xfrm>
        </p:grpSpPr>
        <p:sp>
          <p:nvSpPr>
            <p:cNvPr id="17" name="Obdélník 16"/>
            <p:cNvSpPr/>
            <p:nvPr/>
          </p:nvSpPr>
          <p:spPr>
            <a:xfrm>
              <a:off x="1763688" y="4307170"/>
              <a:ext cx="2880000" cy="2160000"/>
            </a:xfrm>
            <a:prstGeom prst="rect">
              <a:avLst/>
            </a:prstGeom>
            <a:noFill/>
            <a:ln w="9525"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501610" y="5187115"/>
              <a:ext cx="1404156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cs-CZ" sz="2000" dirty="0" smtClean="0">
                  <a:latin typeface="Arial" pitchFamily="34" charset="0"/>
                  <a:cs typeface="Arial" pitchFamily="34" charset="0"/>
                </a:rPr>
                <a:t>SÁNĚ</a:t>
              </a:r>
              <a:endParaRPr lang="cs-CZ" sz="2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436096" y="3859095"/>
            <a:ext cx="2916323" cy="2479595"/>
            <a:chOff x="5436096" y="3859095"/>
            <a:chExt cx="2916323" cy="2479595"/>
          </a:xfrm>
        </p:grpSpPr>
        <p:pic>
          <p:nvPicPr>
            <p:cNvPr id="2054" name="Picture 6" descr="File:Aroser Schlitten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3859095"/>
              <a:ext cx="2880000" cy="216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7848363" y="612324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462398" y="4080202"/>
            <a:ext cx="2783542" cy="2195444"/>
            <a:chOff x="1466416" y="4080202"/>
            <a:chExt cx="2783542" cy="2195444"/>
          </a:xfrm>
        </p:grpSpPr>
        <p:pic>
          <p:nvPicPr>
            <p:cNvPr id="2056" name="Picture 8" descr="File:Jack Russell Puppy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6416" y="4080202"/>
              <a:ext cx="2754783" cy="19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745902" y="606020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8222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3128" y="548680"/>
            <a:ext cx="6927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DOKÁŽEŠ NAJÍT POSTUP PŘI ŘEŠENÍ JAZYKOVÝCH ROVNIC?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564904"/>
            <a:ext cx="7632848" cy="2459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JARO + ZELEŇ + ROH + STAN + DLANĚ = JEHNĚ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KAZI + BOŽENA + NAĎA + DĚLA = KONĚ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NANUK + SÁNĚ + ŽIVOT + ZVON + ÁMOS = NĚŽNÁ</a:t>
            </a:r>
          </a:p>
          <a:p>
            <a:pPr algn="ctr">
              <a:lnSpc>
                <a:spcPct val="20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8624" y="6036244"/>
            <a:ext cx="6271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VYMYSLI DALŠÍ JAZYKOVÉ ROVNICE.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37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3128" y="548680"/>
            <a:ext cx="69272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DOKÁŽEŠ NAJÍT POSTUP PŘI ŘEŠENÍ JAZYKOVÝCH ROVNIC?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(ŘEŠENÍ)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56490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ARO + Z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LEŇ + RO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+ STA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+ DLAN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= JEHNĚ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AZI + B</a:t>
            </a:r>
            <a:r>
              <a:rPr lang="cs-CZ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ŽENA + </a:t>
            </a:r>
            <a:r>
              <a:rPr lang="cs-CZ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AĎA + D</a:t>
            </a:r>
            <a:r>
              <a:rPr lang="cs-CZ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LA = KONĚ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ANUK + SÁN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IVOT + ZVO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MOS = NĚŽNÁ</a:t>
            </a:r>
          </a:p>
          <a:p>
            <a:pPr algn="ctr"/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924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01: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HUSSAIN,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Abdul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Sattar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Edhi.jpg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09-01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File:Abdul_Sattar_Edhi.jpg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TANGOPASO.,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Cannon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Monaco3.jpg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10-04-02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http://commons.wikimedia.org/wiki/File:Cannon_Monaco3.jpg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Museu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Etnològic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 de Barcelona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Àngel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anunciador.JPG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11-02-14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:%C3%80ngel_anunciador.JPG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2012-08-09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BUNYAN, ROGER., Commons.wikimedia.org: Wall 1.jpg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07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5"/>
              </a:rPr>
              <a:t>http://commons.wikimedia.org/wiki/File:Wall_1.jpg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16675"/>
            <a:ext cx="6912768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Späth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Chr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., Commons.wikimedia.org: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Pasta 2006 6.jpg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06-11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2012-08-09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http://commons.wikimedia.org/wiki/File:Pasta_2006_6.jpg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07: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ANARCHY 228.,Commons.wikimedia.org:Pic318PCHSBASKETBALLCOURT.jpg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2008-02-28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2012-08-10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3"/>
              </a:rPr>
              <a:t>http://commons.wikimedia.org/wiki/File:Pic318PCHSBASKETBALLCOURT.jpg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WHISKY, RON.,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Kitten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(06) by Ron.jpg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2008-06-01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2012-08-10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>
                <a:latin typeface="Arial" pitchFamily="34" charset="0"/>
                <a:cs typeface="Arial" pitchFamily="34" charset="0"/>
                <a:hlinkClick r:id="rId4"/>
              </a:rPr>
              <a:t>File:Kitten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4"/>
              </a:rPr>
              <a:t>_(06)_by_Ron.jpg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WARBY, WILLIAM., Commons.wikimedia.org: Baby Elephant.jpg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2008-03-03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2012-08-10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>
                <a:latin typeface="Arial" pitchFamily="34" charset="0"/>
                <a:cs typeface="Arial" pitchFamily="34" charset="0"/>
                <a:hlinkClick r:id="rId5"/>
              </a:rPr>
              <a:t>File:Baby_Elephant.jpg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16675"/>
            <a:ext cx="6912768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4054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BROWN, DEL.,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Feral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horses.jpg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2010-08-14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File:Feral_horses.jpg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OFFENBACHER.,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Aroser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Schlitten.jpg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CC0 1.0 Universal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Dedication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File:Aroser_Schlitten.jpg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STEVE-65.,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Jack Russell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Puppy.jpg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2009-09-12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2012-08-10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File:Jack_Russell_Puppy.jpg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 smtClean="0"/>
              <a:t>SCHNEIDEROVÁ</a:t>
            </a:r>
            <a:r>
              <a:rPr lang="cs-CZ" sz="1600" dirty="0"/>
              <a:t>, Eva. </a:t>
            </a:r>
            <a:r>
              <a:rPr lang="cs-CZ" sz="1600" i="1" dirty="0"/>
              <a:t>Jazykové hry a hříčky</a:t>
            </a:r>
            <a:r>
              <a:rPr lang="cs-CZ" sz="1600" dirty="0"/>
              <a:t>. 1..Praha: Portál, 2010, ISBN 978-80-7367-657-5.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FF0000"/>
      </a:accent2>
      <a:accent3>
        <a:srgbClr val="FFFF00"/>
      </a:accent3>
      <a:accent4>
        <a:srgbClr val="007DEA"/>
      </a:accent4>
      <a:accent5>
        <a:srgbClr val="7030A0"/>
      </a:accent5>
      <a:accent6>
        <a:srgbClr val="FF33CC"/>
      </a:accent6>
      <a:hlink>
        <a:srgbClr val="C00000"/>
      </a:hlink>
      <a:folHlink>
        <a:srgbClr val="007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1192</TotalTime>
  <Words>932</Words>
  <Application>Microsoft Office PowerPoint</Application>
  <PresentationFormat>Předvádění na obrazovce (4:3)</PresentationFormat>
  <Paragraphs>189</Paragraphs>
  <Slides>18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Aspekt</vt:lpstr>
      <vt:lpstr>Acrobat Document</vt:lpstr>
      <vt:lpstr>Název školy: Svobodná základní škola,o.p.s. Autor: Karolína Bryczová Vasková Název materiálu: VY_32_INOVACE_07_ČESKÝJAZYK _SKUPINY DĚ, TĚ, NĚ Název: SKUPINY DĚ, TĚ, NĚ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223</cp:revision>
  <dcterms:created xsi:type="dcterms:W3CDTF">2012-03-31T12:09:58Z</dcterms:created>
  <dcterms:modified xsi:type="dcterms:W3CDTF">2012-08-10T15:18:17Z</dcterms:modified>
</cp:coreProperties>
</file>