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1"/>
  </p:notesMasterIdLst>
  <p:sldIdLst>
    <p:sldId id="283" r:id="rId3"/>
    <p:sldId id="282" r:id="rId4"/>
    <p:sldId id="257" r:id="rId5"/>
    <p:sldId id="273" r:id="rId6"/>
    <p:sldId id="258" r:id="rId7"/>
    <p:sldId id="259" r:id="rId8"/>
    <p:sldId id="260" r:id="rId9"/>
    <p:sldId id="261" r:id="rId10"/>
    <p:sldId id="266" r:id="rId11"/>
    <p:sldId id="262" r:id="rId12"/>
    <p:sldId id="263" r:id="rId13"/>
    <p:sldId id="264" r:id="rId14"/>
    <p:sldId id="276" r:id="rId15"/>
    <p:sldId id="274" r:id="rId16"/>
    <p:sldId id="277" r:id="rId17"/>
    <p:sldId id="278" r:id="rId18"/>
    <p:sldId id="279" r:id="rId19"/>
    <p:sldId id="28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VY_32_INOVACE_3. 2. 2. 3. F 13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dirty="0" smtClean="0"/>
            <a:t>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Chemie 8 – Periodická tabulka prvků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6F7B56-6C90-453B-8DE9-F7461F27467C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AF47014-1630-40B1-8B10-A8BC55D4EAD8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FF60CF4-97ED-4A9A-AB0F-B4B43EB8EC10}" type="presOf" srcId="{B651F6E3-6281-48DB-9319-2AEAFDAE7572}" destId="{6BB5E863-4638-4E1D-BFDE-399D028AC4ED}" srcOrd="1" destOrd="0" presId="urn:microsoft.com/office/officeart/2005/8/layout/target3"/>
    <dgm:cxn modelId="{81446811-F0D6-457A-A9A0-7E86790A37FA}" type="presOf" srcId="{757F3AB3-0718-4624-B441-E567A8F0AB56}" destId="{333A1088-737F-45CB-B68E-254E46348037}" srcOrd="0" destOrd="0" presId="urn:microsoft.com/office/officeart/2005/8/layout/target3"/>
    <dgm:cxn modelId="{7DFB8C2C-4423-4B75-BA78-1DEA5B42169C}" type="presOf" srcId="{D8197B8C-B260-4A16-BDF4-0947B075E274}" destId="{25B08C86-7E15-44DC-BE7F-FFB55DD49D12}" srcOrd="0" destOrd="0" presId="urn:microsoft.com/office/officeart/2005/8/layout/target3"/>
    <dgm:cxn modelId="{247CA7F0-BE5C-4981-8727-221AB77ADEAA}" type="presOf" srcId="{D8197B8C-B260-4A16-BDF4-0947B075E274}" destId="{5A5FFA88-C948-4069-8E93-59FA12366E83}" srcOrd="1" destOrd="0" presId="urn:microsoft.com/office/officeart/2005/8/layout/target3"/>
    <dgm:cxn modelId="{76EDF6E0-BE08-4C7C-9705-B64607992D98}" type="presOf" srcId="{4C35D32F-0EAB-4CD7-82EE-45574DC2A586}" destId="{890E4F0B-2866-4A3F-A3C7-2A14B1797930}" srcOrd="1" destOrd="0" presId="urn:microsoft.com/office/officeart/2005/8/layout/target3"/>
    <dgm:cxn modelId="{0EFBAD34-61B4-412A-BEAA-5805A5E0CF04}" type="presOf" srcId="{D1B46980-6531-4606-95E6-44980827E919}" destId="{2BE915AB-18AA-4053-B92C-3BFC9ED204BB}" srcOrd="1" destOrd="0" presId="urn:microsoft.com/office/officeart/2005/8/layout/target3"/>
    <dgm:cxn modelId="{2F89A7DC-B316-499D-9D76-A9160A3D3539}" type="presOf" srcId="{D1B46980-6531-4606-95E6-44980827E919}" destId="{6140AFEC-043D-4C43-A2F9-D0F5331DF3A3}" srcOrd="0" destOrd="0" presId="urn:microsoft.com/office/officeart/2005/8/layout/target3"/>
    <dgm:cxn modelId="{22FAD72A-3E0D-4353-A811-BDD0EAAC21F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A1CC9BB-B4F4-42F9-AF2B-7F7DE4C79C9F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A9B986D-3B76-4E67-A883-61A093BAE050}" type="presParOf" srcId="{333A1088-737F-45CB-B68E-254E46348037}" destId="{F5ABB229-8D3B-4694-996A-96F23CF14429}" srcOrd="0" destOrd="0" presId="urn:microsoft.com/office/officeart/2005/8/layout/target3"/>
    <dgm:cxn modelId="{6C58D1F9-C4A9-44AA-82A3-391EBEABFC8B}" type="presParOf" srcId="{333A1088-737F-45CB-B68E-254E46348037}" destId="{F41139FD-01EE-4571-8B17-4FB00FC51163}" srcOrd="1" destOrd="0" presId="urn:microsoft.com/office/officeart/2005/8/layout/target3"/>
    <dgm:cxn modelId="{E661E6B1-0B30-4110-A76F-C8AE2F8ABEB0}" type="presParOf" srcId="{333A1088-737F-45CB-B68E-254E46348037}" destId="{D005CE8C-CC26-4C3E-AC11-E15060ECD759}" srcOrd="2" destOrd="0" presId="urn:microsoft.com/office/officeart/2005/8/layout/target3"/>
    <dgm:cxn modelId="{8D16D708-6D0C-4440-BD22-2C01863CECE2}" type="presParOf" srcId="{333A1088-737F-45CB-B68E-254E46348037}" destId="{2C702D82-9B77-49B7-9568-BB8EB47C3372}" srcOrd="3" destOrd="0" presId="urn:microsoft.com/office/officeart/2005/8/layout/target3"/>
    <dgm:cxn modelId="{A55FABD3-9848-48D4-9A02-0932D3AABA1C}" type="presParOf" srcId="{333A1088-737F-45CB-B68E-254E46348037}" destId="{A52A0455-90FF-4808-ABD0-F02540D31D5A}" srcOrd="4" destOrd="0" presId="urn:microsoft.com/office/officeart/2005/8/layout/target3"/>
    <dgm:cxn modelId="{989B0D2D-CFC3-4EF9-B9D9-272BBB54F2F4}" type="presParOf" srcId="{333A1088-737F-45CB-B68E-254E46348037}" destId="{6140AFEC-043D-4C43-A2F9-D0F5331DF3A3}" srcOrd="5" destOrd="0" presId="urn:microsoft.com/office/officeart/2005/8/layout/target3"/>
    <dgm:cxn modelId="{70B7C00A-306B-41B0-BEFC-7529D03A2319}" type="presParOf" srcId="{333A1088-737F-45CB-B68E-254E46348037}" destId="{9358AC05-5D7D-4327-9F80-1AD486AEA664}" srcOrd="6" destOrd="0" presId="urn:microsoft.com/office/officeart/2005/8/layout/target3"/>
    <dgm:cxn modelId="{D02A459C-8A07-462F-943C-0624A0C3CB3E}" type="presParOf" srcId="{333A1088-737F-45CB-B68E-254E46348037}" destId="{313FC574-E1CD-4FB4-B054-0B805CE0447D}" srcOrd="7" destOrd="0" presId="urn:microsoft.com/office/officeart/2005/8/layout/target3"/>
    <dgm:cxn modelId="{E5CB6BB3-B615-4E7B-A5F7-A21923675D47}" type="presParOf" srcId="{333A1088-737F-45CB-B68E-254E46348037}" destId="{619D679B-A015-4ECF-8348-D1034C574F40}" srcOrd="8" destOrd="0" presId="urn:microsoft.com/office/officeart/2005/8/layout/target3"/>
    <dgm:cxn modelId="{A67A1E6F-4F64-40C4-A739-3E567F6B6B17}" type="presParOf" srcId="{333A1088-737F-45CB-B68E-254E46348037}" destId="{322283A8-4A27-4CDA-BAE3-F381106A9174}" srcOrd="9" destOrd="0" presId="urn:microsoft.com/office/officeart/2005/8/layout/target3"/>
    <dgm:cxn modelId="{FAACAC17-FA38-4C73-AF31-CEEE8086C03E}" type="presParOf" srcId="{333A1088-737F-45CB-B68E-254E46348037}" destId="{FFC9F71D-1B4F-4AD9-A4A6-86ADEFC8AF5C}" srcOrd="10" destOrd="0" presId="urn:microsoft.com/office/officeart/2005/8/layout/target3"/>
    <dgm:cxn modelId="{D2C19FEC-E987-4413-A0CC-053190F336A8}" type="presParOf" srcId="{333A1088-737F-45CB-B68E-254E46348037}" destId="{25B08C86-7E15-44DC-BE7F-FFB55DD49D12}" srcOrd="11" destOrd="0" presId="urn:microsoft.com/office/officeart/2005/8/layout/target3"/>
    <dgm:cxn modelId="{6D3373F4-3E71-43A5-9F74-4A3EF40EABA3}" type="presParOf" srcId="{333A1088-737F-45CB-B68E-254E46348037}" destId="{76644BE8-9D7C-4C09-B250-3D10AF48CBB7}" srcOrd="12" destOrd="0" presId="urn:microsoft.com/office/officeart/2005/8/layout/target3"/>
    <dgm:cxn modelId="{7ADAC2F3-AD8E-4100-BCCF-A2D0A241477D}" type="presParOf" srcId="{333A1088-737F-45CB-B68E-254E46348037}" destId="{EE85B701-7295-41C0-BA7A-34D3756A2AE6}" srcOrd="13" destOrd="0" presId="urn:microsoft.com/office/officeart/2005/8/layout/target3"/>
    <dgm:cxn modelId="{C7D450AB-D26A-4A9E-A4EC-F77992A3477D}" type="presParOf" srcId="{333A1088-737F-45CB-B68E-254E46348037}" destId="{8BEBB6EC-1DAA-4CAC-8A25-BC0FCBD5DBD5}" srcOrd="14" destOrd="0" presId="urn:microsoft.com/office/officeart/2005/8/layout/target3"/>
    <dgm:cxn modelId="{38A465CF-B517-454E-B091-51A49DECFB49}" type="presParOf" srcId="{333A1088-737F-45CB-B68E-254E46348037}" destId="{AED2198E-93D5-4001-81B4-73124B309672}" srcOrd="15" destOrd="0" presId="urn:microsoft.com/office/officeart/2005/8/layout/target3"/>
    <dgm:cxn modelId="{C1AE98B2-595F-44C3-95E7-54668538760A}" type="presParOf" srcId="{333A1088-737F-45CB-B68E-254E46348037}" destId="{2BE915AB-18AA-4053-B92C-3BFC9ED204BB}" srcOrd="16" destOrd="0" presId="urn:microsoft.com/office/officeart/2005/8/layout/target3"/>
    <dgm:cxn modelId="{43AA8C3D-1CF1-40E2-856E-E2D5E570ABFC}" type="presParOf" srcId="{333A1088-737F-45CB-B68E-254E46348037}" destId="{6BB5E863-4638-4E1D-BFDE-399D028AC4ED}" srcOrd="17" destOrd="0" presId="urn:microsoft.com/office/officeart/2005/8/layout/target3"/>
    <dgm:cxn modelId="{526362E2-A815-476D-A38C-C126EE4849CC}" type="presParOf" srcId="{333A1088-737F-45CB-B68E-254E46348037}" destId="{5A5FFA88-C948-4069-8E93-59FA12366E83}" srcOrd="18" destOrd="0" presId="urn:microsoft.com/office/officeart/2005/8/layout/target3"/>
    <dgm:cxn modelId="{F8D11459-9248-4F44-862C-807DB8506A8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dirty="0" smtClean="0"/>
            <a:t>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VY_32_INOVACE_3. 2. 2. 3. F 13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Chemie 8 – Periodická tabulka prvků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A9898D-E900-4D4E-9CB0-DE5BE3887962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6992EF-2AA0-49D1-BD27-7D84BDCA59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996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6992EF-2AA0-49D1-BD27-7D84BDCA59B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8097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08C4-BF81-49A4-A51D-8192E87FC6E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1D24A-DA8F-4C72-BA8E-B81CFA9699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415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08C4-BF81-49A4-A51D-8192E87FC6E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1D24A-DA8F-4C72-BA8E-B81CFA9699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661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08C4-BF81-49A4-A51D-8192E87FC6E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1D24A-DA8F-4C72-BA8E-B81CFA9699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722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08C4-BF81-49A4-A51D-8192E87FC6E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1D24A-DA8F-4C72-BA8E-B81CFA9699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946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08C4-BF81-49A4-A51D-8192E87FC6E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1D24A-DA8F-4C72-BA8E-B81CFA9699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266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08C4-BF81-49A4-A51D-8192E87FC6E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1D24A-DA8F-4C72-BA8E-B81CFA9699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286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08C4-BF81-49A4-A51D-8192E87FC6E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1D24A-DA8F-4C72-BA8E-B81CFA9699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984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08C4-BF81-49A4-A51D-8192E87FC6E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1D24A-DA8F-4C72-BA8E-B81CFA9699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2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08C4-BF81-49A4-A51D-8192E87FC6E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1D24A-DA8F-4C72-BA8E-B81CFA9699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946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08C4-BF81-49A4-A51D-8192E87FC6E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1D24A-DA8F-4C72-BA8E-B81CFA9699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28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708C4-BF81-49A4-A51D-8192E87FC6E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B1D24A-DA8F-4C72-BA8E-B81CFA9699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7042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71093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24330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72438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0343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1065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60532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1747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25110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325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9350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754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4708C4-BF81-49A4-A51D-8192E87FC6E3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1D24A-DA8F-4C72-BA8E-B81CFA9699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058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616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cs.wikipedia.org/wiki/Ilja_Jefimovi%C4%8D_Repin" TargetMode="Externa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jeco.cz/index.php?s_term=&amp;s_lang=2&amp;detail=1&amp;id_desc=58445" TargetMode="External"/><Relationship Id="rId2" Type="http://schemas.openxmlformats.org/officeDocument/2006/relationships/hyperlink" Target="http://cs.wikipedia.org/wiki/Soubor:Medeleeff_by_repin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xantina.hyperlink.cz/prvky/tab_prvku.html" TargetMode="External"/><Relationship Id="rId4" Type="http://schemas.openxmlformats.org/officeDocument/2006/relationships/hyperlink" Target="http://www.tabulka.cz/vedci/vedci.asp?id=mendelejev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587585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0925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Periodická soustava prvků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</a:p>
          <a:p>
            <a:pPr marL="0" indent="0">
              <a:buNone/>
            </a:pPr>
            <a:r>
              <a:rPr lang="cs-CZ" dirty="0" smtClean="0"/>
              <a:t>Cílem je pochopit </a:t>
            </a:r>
            <a:r>
              <a:rPr lang="cs-CZ" dirty="0"/>
              <a:t>podstatu periodického zákona na příkladech znázornění souvislostí počtu elektronů ve valenční vrstvě s jejich protonovým číslem</a:t>
            </a:r>
            <a:r>
              <a:rPr lang="cs-CZ" dirty="0" smtClean="0"/>
              <a:t>. Umět </a:t>
            </a:r>
            <a:r>
              <a:rPr lang="cs-CZ" dirty="0"/>
              <a:t>se orientovat v periodické soustavě prvků (používat pojem perioda a skupina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smtClean="0"/>
              <a:t>Tento materiál je určen pro žáky 8. </a:t>
            </a:r>
            <a:r>
              <a:rPr lang="cs-CZ" smtClean="0"/>
              <a:t>ročníku ZŠ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477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Periodická soustava prvků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3" y="1412776"/>
            <a:ext cx="4887537" cy="4680520"/>
          </a:xfr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 lnSpcReduction="10000"/>
          </a:bodyPr>
          <a:lstStyle/>
          <a:p>
            <a:r>
              <a:rPr lang="cs-CZ" dirty="0" smtClean="0"/>
              <a:t>Uspořádání prvků v </a:t>
            </a:r>
            <a:r>
              <a:rPr lang="cs-CZ" i="1" dirty="0" smtClean="0">
                <a:solidFill>
                  <a:srgbClr val="FF0000"/>
                </a:solidFill>
              </a:rPr>
              <a:t>periodické soustavě prvků </a:t>
            </a:r>
            <a:r>
              <a:rPr lang="cs-CZ" dirty="0" smtClean="0"/>
              <a:t>není náhodné. Chemikové se dlouhou dobu snažili prvky nějak utřídit nebo rozdělit do skupin. Nejvhodnější variantu (uspořádání do tabulky) publikoval v roce </a:t>
            </a:r>
            <a:r>
              <a:rPr lang="cs-CZ" b="1" dirty="0" smtClean="0"/>
              <a:t>1871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D. I. Mendělejev.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556791"/>
            <a:ext cx="3222058" cy="4575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91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Dmitrij</a:t>
            </a:r>
            <a:r>
              <a:rPr lang="cs-CZ" b="1" dirty="0" smtClean="0"/>
              <a:t> </a:t>
            </a:r>
            <a:r>
              <a:rPr lang="cs-CZ" b="1" dirty="0" err="1" smtClean="0"/>
              <a:t>Ivanovič</a:t>
            </a:r>
            <a:r>
              <a:rPr lang="cs-CZ" b="1" dirty="0" smtClean="0"/>
              <a:t> Mendělejev</a:t>
            </a:r>
            <a:br>
              <a:rPr lang="cs-CZ" b="1" dirty="0" smtClean="0"/>
            </a:br>
            <a:r>
              <a:rPr lang="cs-CZ" b="1" dirty="0" err="1" smtClean="0"/>
              <a:t>Дмитрий</a:t>
            </a:r>
            <a:r>
              <a:rPr lang="cs-CZ" b="1" dirty="0" smtClean="0"/>
              <a:t> </a:t>
            </a:r>
            <a:r>
              <a:rPr lang="cs-CZ" b="1" dirty="0" err="1" smtClean="0"/>
              <a:t>Иванович</a:t>
            </a:r>
            <a:r>
              <a:rPr lang="cs-CZ" b="1" dirty="0" smtClean="0"/>
              <a:t> </a:t>
            </a:r>
            <a:r>
              <a:rPr lang="cs-CZ" b="1" dirty="0" err="1" smtClean="0"/>
              <a:t>Менделеев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844824"/>
            <a:ext cx="3648075" cy="3743325"/>
          </a:xfrm>
        </p:spPr>
      </p:pic>
      <p:pic>
        <p:nvPicPr>
          <p:cNvPr id="10" name="Zástupný symbol pro obsah 9"/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556792"/>
            <a:ext cx="3784250" cy="4525963"/>
          </a:xfrm>
        </p:spPr>
      </p:pic>
      <p:sp>
        <p:nvSpPr>
          <p:cNvPr id="11" name="TextovéPole 10"/>
          <p:cNvSpPr txBox="1"/>
          <p:nvPr/>
        </p:nvSpPr>
        <p:spPr>
          <a:xfrm>
            <a:off x="755576" y="6136540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Portrét D. I. Mendělejeva od </a:t>
            </a:r>
            <a:r>
              <a:rPr lang="cs-CZ" dirty="0" smtClean="0">
                <a:effectLst/>
                <a:hlinkClick r:id="rId5" action="ppaction://hlinkfile" tooltip="Ilja Jefimovič Repin"/>
              </a:rPr>
              <a:t>I. J. </a:t>
            </a:r>
            <a:r>
              <a:rPr lang="cs-CZ" dirty="0" err="1" smtClean="0">
                <a:effectLst/>
                <a:hlinkClick r:id="rId5" action="ppaction://hlinkfile" tooltip="Ilja Jefimovič Repin"/>
              </a:rPr>
              <a:t>Repina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8810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80920" cy="135902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Prvky jsou uspořádány</a:t>
            </a:r>
            <a:r>
              <a:rPr lang="cs-CZ" dirty="0"/>
              <a:t/>
            </a:r>
            <a:br>
              <a:rPr lang="cs-CZ" dirty="0"/>
            </a:br>
            <a:r>
              <a:rPr lang="cs-CZ" sz="3100" dirty="0" smtClean="0"/>
              <a:t>v periodické soustavě prvků podle rostoucího protonového čísla Z.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sz="4000" dirty="0" smtClean="0"/>
              <a:t>Mendělejev </a:t>
            </a:r>
            <a:r>
              <a:rPr lang="cs-CZ" sz="4000" b="1" dirty="0" smtClean="0"/>
              <a:t>seřadil prvky do tabulky podle jejich vlastností</a:t>
            </a:r>
            <a:r>
              <a:rPr lang="cs-CZ" sz="4000" dirty="0" smtClean="0"/>
              <a:t>. V tabulce vynechal prázdná místa pro prvky, které budou teprve objeveny. Dokonce předpověděl vlastnosti některých tehdy neznámých prvků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6288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Periodický zákon: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sz="4400" b="1" dirty="0" smtClean="0"/>
              <a:t>Fyzikální a chemické vlastnosti prvků jsou periodickou funkcí jejich protonového čísla.</a:t>
            </a:r>
          </a:p>
          <a:p>
            <a:endParaRPr lang="cs-CZ" dirty="0" smtClean="0"/>
          </a:p>
          <a:p>
            <a:r>
              <a:rPr lang="cs-CZ" dirty="0"/>
              <a:t>(</a:t>
            </a:r>
            <a:r>
              <a:rPr lang="cs-CZ" dirty="0" smtClean="0"/>
              <a:t>prvky, které jsou v periodické soustavě prvků pod sebou mají podobné vlastnosti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1536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Každému prvku náleží jedno políčko v periodické soustavě prvků.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Najdeš v něm:</a:t>
            </a:r>
          </a:p>
          <a:p>
            <a:r>
              <a:rPr lang="cs-CZ" dirty="0" smtClean="0"/>
              <a:t>značku prvku</a:t>
            </a:r>
          </a:p>
          <a:p>
            <a:r>
              <a:rPr lang="cs-CZ" dirty="0" smtClean="0"/>
              <a:t>český název prvku</a:t>
            </a:r>
          </a:p>
          <a:p>
            <a:r>
              <a:rPr lang="cs-CZ" dirty="0" smtClean="0"/>
              <a:t>latinský název prvku</a:t>
            </a:r>
          </a:p>
          <a:p>
            <a:r>
              <a:rPr lang="cs-CZ" dirty="0" smtClean="0"/>
              <a:t>protonové číslo</a:t>
            </a:r>
          </a:p>
          <a:p>
            <a:r>
              <a:rPr lang="cs-CZ" dirty="0" smtClean="0"/>
              <a:t>hmotnostní číslo (relativní atomovou hmotnost)</a:t>
            </a:r>
          </a:p>
          <a:p>
            <a:r>
              <a:rPr lang="cs-CZ" dirty="0" smtClean="0"/>
              <a:t>elektronegativitu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2075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dirty="0" smtClean="0"/>
              <a:t>U každé značky prvku najdeme 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738" y="2132856"/>
            <a:ext cx="8147702" cy="3912780"/>
          </a:xfrm>
        </p:spPr>
      </p:pic>
    </p:spTree>
    <p:extLst>
      <p:ext uri="{BB962C8B-B14F-4D97-AF65-F5344CB8AC3E}">
        <p14:creationId xmlns:p14="http://schemas.microsoft.com/office/powerpoint/2010/main" val="785511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254" y="332656"/>
            <a:ext cx="8791492" cy="6336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742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Skupiny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9883"/>
            <a:ext cx="8229600" cy="4525963"/>
          </a:xfrm>
        </p:spPr>
        <p:txBody>
          <a:bodyPr/>
          <a:lstStyle/>
          <a:p>
            <a:r>
              <a:rPr lang="cs-CZ" b="1" dirty="0" smtClean="0"/>
              <a:t>Svislé sloupce prvků</a:t>
            </a:r>
            <a:r>
              <a:rPr lang="cs-CZ" dirty="0" smtClean="0"/>
              <a:t> v periodické soustavě prvků se nazývají skupiny</a:t>
            </a:r>
          </a:p>
          <a:p>
            <a:r>
              <a:rPr lang="cs-CZ" dirty="0" smtClean="0"/>
              <a:t>Označují se </a:t>
            </a:r>
            <a:r>
              <a:rPr lang="cs-CZ" b="1" dirty="0" smtClean="0"/>
              <a:t>římskou číslicí a velkým písmenem A nebo B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953445"/>
            <a:ext cx="1095375" cy="10953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822865"/>
            <a:ext cx="1524000" cy="1524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501008"/>
            <a:ext cx="2000250" cy="200025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691680" y="5048820"/>
            <a:ext cx="1091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vodík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6475" y="547658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lithium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00192" y="566124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sodík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2405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dirty="0" smtClean="0"/>
              <a:t>Číslo skupiny odpovídá </a:t>
            </a:r>
            <a:r>
              <a:rPr lang="cs-CZ" b="1" dirty="0" smtClean="0"/>
              <a:t>počtu valenčních elektronů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Některé skupiny prvků získaly svoje vlastní názvy:</a:t>
            </a:r>
          </a:p>
          <a:p>
            <a:r>
              <a:rPr lang="cs-CZ" dirty="0" smtClean="0"/>
              <a:t>I.A skupina - alkalické kovy</a:t>
            </a:r>
          </a:p>
          <a:p>
            <a:r>
              <a:rPr lang="cs-CZ" dirty="0" smtClean="0"/>
              <a:t>II.A skupina - kovy alkalických zemin</a:t>
            </a:r>
          </a:p>
          <a:p>
            <a:r>
              <a:rPr lang="cs-CZ" dirty="0" smtClean="0"/>
              <a:t>VI.A skupina - chalkogeny</a:t>
            </a:r>
          </a:p>
          <a:p>
            <a:r>
              <a:rPr lang="cs-CZ" dirty="0" smtClean="0"/>
              <a:t>VII.A skupina - halogeny</a:t>
            </a:r>
          </a:p>
          <a:p>
            <a:r>
              <a:rPr lang="cs-CZ" dirty="0" smtClean="0"/>
              <a:t>VII.A skupina - vzácné plyny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7084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Periody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Vodorovné řady prvků</a:t>
            </a:r>
            <a:r>
              <a:rPr lang="cs-CZ" dirty="0" smtClean="0"/>
              <a:t> v periodické soustavě prvků se nazývají periody</a:t>
            </a:r>
          </a:p>
          <a:p>
            <a:r>
              <a:rPr lang="cs-CZ" dirty="0" smtClean="0"/>
              <a:t>Označují se </a:t>
            </a:r>
            <a:r>
              <a:rPr lang="cs-CZ" b="1" dirty="0" smtClean="0"/>
              <a:t>arabskými čísly 1 - 7 nebo velkými písmeny K – Q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sz="4400" dirty="0" smtClean="0">
                <a:solidFill>
                  <a:srgbClr val="FF0000"/>
                </a:solidFill>
              </a:rPr>
              <a:t>Číslo periody odpovídá </a:t>
            </a:r>
            <a:r>
              <a:rPr lang="cs-CZ" sz="4400" b="1" dirty="0" smtClean="0">
                <a:solidFill>
                  <a:srgbClr val="FF0000"/>
                </a:solidFill>
              </a:rPr>
              <a:t>počtu elektronových vrstev</a:t>
            </a:r>
            <a:r>
              <a:rPr lang="cs-CZ" sz="4400" dirty="0" smtClean="0">
                <a:solidFill>
                  <a:srgbClr val="FF0000"/>
                </a:solidFill>
              </a:rPr>
              <a:t>.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0271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77418"/>
            <a:ext cx="8424935" cy="6347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194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accent4">
                <a:lumMod val="60000"/>
                <a:lumOff val="40000"/>
              </a:schemeClr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Rozdělení prvků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/>
              <a:t>Většina</a:t>
            </a:r>
            <a:r>
              <a:rPr lang="cs-CZ" dirty="0"/>
              <a:t> prvků jsou pevné látky (znázorněny modře)</a:t>
            </a:r>
          </a:p>
          <a:p>
            <a:r>
              <a:rPr lang="cs-CZ" dirty="0"/>
              <a:t>Pouze 2 prvky jsou za normální teploty a tlaku kapaliny - </a:t>
            </a:r>
            <a:r>
              <a:rPr lang="cs-CZ" b="1" dirty="0"/>
              <a:t>brom a rtuť </a:t>
            </a:r>
            <a:r>
              <a:rPr lang="cs-CZ" dirty="0"/>
              <a:t>(znázorněny žlutě).</a:t>
            </a:r>
          </a:p>
          <a:p>
            <a:r>
              <a:rPr lang="cs-CZ" dirty="0"/>
              <a:t>Některé prvky jsou za normální teploty a tlaku plyny (znázorněny bíle).</a:t>
            </a:r>
          </a:p>
          <a:p>
            <a:pPr lvl="1"/>
            <a:r>
              <a:rPr lang="cs-CZ" b="1" dirty="0"/>
              <a:t>Vzácné plyny</a:t>
            </a:r>
            <a:r>
              <a:rPr lang="cs-CZ" dirty="0"/>
              <a:t> tvoří samostatné atomy, které se neslučují v molekuly.</a:t>
            </a:r>
          </a:p>
          <a:p>
            <a:pPr lvl="1"/>
            <a:r>
              <a:rPr lang="cs-CZ" dirty="0"/>
              <a:t>Ostatní plyny (</a:t>
            </a:r>
            <a:r>
              <a:rPr lang="cs-CZ" b="1" dirty="0"/>
              <a:t>vodík, dusík, kyslík, fluor, chlor</a:t>
            </a:r>
            <a:r>
              <a:rPr lang="cs-CZ" dirty="0"/>
              <a:t>) tvoří dvouatomové molekuly H</a:t>
            </a:r>
            <a:r>
              <a:rPr lang="cs-CZ" baseline="-25000" dirty="0"/>
              <a:t>2</a:t>
            </a:r>
            <a:r>
              <a:rPr lang="cs-CZ" dirty="0"/>
              <a:t>, N</a:t>
            </a:r>
            <a:r>
              <a:rPr lang="cs-CZ" baseline="-25000" dirty="0"/>
              <a:t>2</a:t>
            </a:r>
            <a:r>
              <a:rPr lang="cs-CZ" dirty="0"/>
              <a:t>, O</a:t>
            </a:r>
            <a:r>
              <a:rPr lang="cs-CZ" baseline="-25000" dirty="0"/>
              <a:t>2</a:t>
            </a:r>
            <a:r>
              <a:rPr lang="cs-CZ" dirty="0"/>
              <a:t>, F</a:t>
            </a:r>
            <a:r>
              <a:rPr lang="cs-CZ" baseline="-25000" dirty="0"/>
              <a:t>2</a:t>
            </a:r>
            <a:r>
              <a:rPr lang="cs-CZ" dirty="0"/>
              <a:t> a Cl</a:t>
            </a:r>
            <a:r>
              <a:rPr lang="cs-CZ" baseline="-25000" dirty="0"/>
              <a:t>2</a:t>
            </a:r>
            <a:r>
              <a:rPr lang="cs-CZ" dirty="0"/>
              <a:t>.</a:t>
            </a:r>
          </a:p>
          <a:p>
            <a:pPr marL="1828800" lvl="4" indent="0">
              <a:buNone/>
            </a:pPr>
            <a:endParaRPr lang="cs-CZ" sz="3200" dirty="0"/>
          </a:p>
          <a:p>
            <a:pPr marL="1828800" lvl="4" indent="0">
              <a:buNone/>
            </a:pPr>
            <a:endParaRPr lang="cs-CZ" sz="3200" dirty="0" smtClean="0"/>
          </a:p>
          <a:p>
            <a:pPr marL="1828800" lvl="4" indent="0">
              <a:buNone/>
            </a:pPr>
            <a:endParaRPr lang="cs-CZ" sz="3200" dirty="0"/>
          </a:p>
          <a:p>
            <a:pPr marL="1828800" lvl="4" indent="0">
              <a:buNone/>
            </a:pPr>
            <a:endParaRPr lang="cs-CZ" sz="3200" dirty="0" smtClean="0"/>
          </a:p>
          <a:p>
            <a:pPr marL="1828800" lvl="4" indent="0">
              <a:buNone/>
            </a:pPr>
            <a:endParaRPr lang="cs-CZ" sz="3200" dirty="0"/>
          </a:p>
          <a:p>
            <a:pPr marL="1828800" lvl="4" indent="0">
              <a:buNone/>
            </a:pPr>
            <a:endParaRPr lang="cs-CZ" sz="3200" dirty="0" smtClean="0"/>
          </a:p>
          <a:p>
            <a:pPr marL="1828800" lvl="4" indent="0">
              <a:buNone/>
            </a:pPr>
            <a:endParaRPr lang="cs-CZ" sz="3200" dirty="0"/>
          </a:p>
          <a:p>
            <a:pPr marL="1828800" lvl="4" indent="0">
              <a:buNone/>
            </a:pPr>
            <a:endParaRPr lang="cs-CZ" sz="3200" dirty="0" smtClean="0"/>
          </a:p>
          <a:p>
            <a:pPr marL="1828800" lvl="4" indent="0">
              <a:buNone/>
            </a:pPr>
            <a:endParaRPr lang="cs-CZ" sz="3200" dirty="0" smtClean="0"/>
          </a:p>
          <a:p>
            <a:pPr marL="1828800" lvl="4" indent="0">
              <a:buNone/>
            </a:pPr>
            <a:endParaRPr lang="cs-CZ" sz="3200" dirty="0"/>
          </a:p>
          <a:p>
            <a:pPr lvl="4">
              <a:buFontTx/>
              <a:buChar char="-"/>
            </a:pPr>
            <a:endParaRPr lang="cs-CZ" sz="3200" dirty="0" smtClean="0"/>
          </a:p>
          <a:p>
            <a:pPr lvl="4">
              <a:buFontTx/>
              <a:buChar char="-"/>
            </a:pPr>
            <a:endParaRPr lang="cs-CZ" sz="3200" dirty="0"/>
          </a:p>
          <a:p>
            <a:pPr lvl="4">
              <a:buFontTx/>
              <a:buChar char="-"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67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/>
              <a:t>Většina prvků (asi 80) jsou kovy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000" dirty="0"/>
              <a:t>dobře </a:t>
            </a:r>
            <a:r>
              <a:rPr lang="cs-CZ" sz="4000" b="1" dirty="0"/>
              <a:t>vedou elektrický proud a teplo</a:t>
            </a:r>
            <a:endParaRPr lang="cs-CZ" sz="4000" dirty="0"/>
          </a:p>
          <a:p>
            <a:r>
              <a:rPr lang="cs-CZ" sz="4000" dirty="0"/>
              <a:t>při laboratorní teplotě jsou to </a:t>
            </a:r>
            <a:r>
              <a:rPr lang="cs-CZ" sz="4000" b="1" dirty="0"/>
              <a:t>pevné látky</a:t>
            </a:r>
            <a:r>
              <a:rPr lang="cs-CZ" sz="4000" dirty="0"/>
              <a:t> (kromě rtuti) s vysokou teplotou tání</a:t>
            </a:r>
          </a:p>
          <a:p>
            <a:r>
              <a:rPr lang="cs-CZ" sz="4000" dirty="0"/>
              <a:t>většinou jsou </a:t>
            </a:r>
            <a:r>
              <a:rPr lang="cs-CZ" sz="4000" b="1" dirty="0"/>
              <a:t>kujné a tažné</a:t>
            </a:r>
            <a:r>
              <a:rPr lang="cs-CZ" sz="4000" dirty="0"/>
              <a:t> (můžeme z nich vyrobit např. dráty)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43294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ln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/>
              <a:t>Jen pětina prvků jsou nekovy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kromě uhlíku jsou </a:t>
            </a:r>
            <a:r>
              <a:rPr lang="cs-CZ" b="1" dirty="0"/>
              <a:t>špatnými elektrickými a tepelnými vodiči</a:t>
            </a:r>
            <a:endParaRPr lang="cs-CZ" dirty="0"/>
          </a:p>
          <a:p>
            <a:r>
              <a:rPr lang="cs-CZ" dirty="0"/>
              <a:t>většinou mají </a:t>
            </a:r>
            <a:r>
              <a:rPr lang="cs-CZ" b="1" dirty="0"/>
              <a:t>nízké teploty tání</a:t>
            </a:r>
            <a:r>
              <a:rPr lang="cs-CZ" dirty="0"/>
              <a:t> (jedenáct prvků je plynných, jeden je kapalina)</a:t>
            </a:r>
          </a:p>
          <a:p>
            <a:r>
              <a:rPr lang="cs-CZ" dirty="0"/>
              <a:t>nelze je tvarovat kováním, protože jsou </a:t>
            </a:r>
            <a:r>
              <a:rPr lang="cs-CZ" b="1" dirty="0"/>
              <a:t>křehké</a:t>
            </a:r>
            <a:r>
              <a:rPr lang="cs-CZ" dirty="0"/>
              <a:t> a snadno se lámou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6418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/>
              <a:t>Některé prvky jsou polokovy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vzhledem připomínají kovy, ale vlastnostmi se podobají více nekovům</a:t>
            </a:r>
          </a:p>
        </p:txBody>
      </p:sp>
    </p:spTree>
    <p:extLst>
      <p:ext uri="{BB962C8B-B14F-4D97-AF65-F5344CB8AC3E}">
        <p14:creationId xmlns:p14="http://schemas.microsoft.com/office/powerpoint/2010/main" val="3552397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70000" lnSpcReduction="20000"/>
          </a:bodyPr>
          <a:lstStyle/>
          <a:p>
            <a:r>
              <a:rPr lang="cs-CZ" i="1" dirty="0"/>
              <a:t>Cs.wikipedia.org</a:t>
            </a:r>
            <a:r>
              <a:rPr lang="cs-CZ" dirty="0"/>
              <a:t>: </a:t>
            </a:r>
            <a:r>
              <a:rPr lang="cs-CZ" i="1" dirty="0" err="1"/>
              <a:t>Medeleeff_by_repin</a:t>
            </a:r>
            <a:r>
              <a:rPr lang="cs-CZ" dirty="0"/>
              <a:t> [online]. 7. 4. 2010 [cit. 2012-02-23].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cs.wikipedia.org/wiki/Soubor:Medeleeff_by_repin.jpg</a:t>
            </a:r>
            <a:endParaRPr lang="cs-CZ" dirty="0" smtClean="0"/>
          </a:p>
          <a:p>
            <a:r>
              <a:rPr lang="cs-CZ" i="1" dirty="0"/>
              <a:t>Cojeco.cz</a:t>
            </a:r>
            <a:r>
              <a:rPr lang="cs-CZ" dirty="0"/>
              <a:t>: </a:t>
            </a:r>
            <a:r>
              <a:rPr lang="cs-CZ" i="1" dirty="0"/>
              <a:t>Mendělejev</a:t>
            </a:r>
            <a:r>
              <a:rPr lang="cs-CZ" dirty="0"/>
              <a:t> [online]. 3.2.2009 [cit. 2012-02-23]. Dostupné z: </a:t>
            </a:r>
            <a:r>
              <a:rPr lang="cs-CZ" dirty="0">
                <a:hlinkClick r:id="rId3"/>
              </a:rPr>
              <a:t>http://www.cojeco.cz/index.php?s_term=&amp;</a:t>
            </a:r>
            <a:r>
              <a:rPr lang="cs-CZ" dirty="0" smtClean="0">
                <a:hlinkClick r:id="rId3"/>
              </a:rPr>
              <a:t>s_lang=2&amp;detail=1&amp;id_desc=58445</a:t>
            </a:r>
            <a:endParaRPr lang="cs-CZ" dirty="0" smtClean="0"/>
          </a:p>
          <a:p>
            <a:r>
              <a:rPr lang="cs-CZ" i="1" dirty="0"/>
              <a:t>Tabulka.cz</a:t>
            </a:r>
            <a:r>
              <a:rPr lang="cs-CZ" dirty="0"/>
              <a:t>: </a:t>
            </a:r>
            <a:r>
              <a:rPr lang="cs-CZ" i="1" dirty="0" err="1"/>
              <a:t>mendelejev</a:t>
            </a:r>
            <a:r>
              <a:rPr lang="cs-CZ" dirty="0"/>
              <a:t> [online]. 2012 [cit. 2012-02-23].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www.tabulka.cz/vedci/vedci.asp?id=mendelejev</a:t>
            </a:r>
            <a:endParaRPr lang="cs-CZ" dirty="0" smtClean="0"/>
          </a:p>
          <a:p>
            <a:r>
              <a:rPr lang="cs-CZ" i="1" dirty="0"/>
              <a:t>Xantina.hyperlink.cz</a:t>
            </a:r>
            <a:r>
              <a:rPr lang="cs-CZ" dirty="0"/>
              <a:t>: </a:t>
            </a:r>
            <a:r>
              <a:rPr lang="cs-CZ" i="1" dirty="0"/>
              <a:t>prvky</a:t>
            </a:r>
            <a:r>
              <a:rPr lang="cs-CZ" dirty="0"/>
              <a:t> [online]. 2012 [cit. 2012-02-23].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xantina.hyperlink.cz/prvky/tab_prvku.html</a:t>
            </a:r>
            <a:endParaRPr lang="cs-CZ" dirty="0" smtClean="0"/>
          </a:p>
          <a:p>
            <a:r>
              <a:rPr lang="cs-CZ" i="1" dirty="0"/>
              <a:t>Vseochemii.estranky.cz</a:t>
            </a:r>
            <a:r>
              <a:rPr lang="cs-CZ" dirty="0"/>
              <a:t>: </a:t>
            </a:r>
            <a:r>
              <a:rPr lang="cs-CZ" i="1" dirty="0"/>
              <a:t>tabulka-prvku</a:t>
            </a:r>
            <a:r>
              <a:rPr lang="cs-CZ" dirty="0"/>
              <a:t> [online]. 8. 4. 2010 [cit. 2012-02-23]. Dostupné z: http://www.vseochemii.estranky.cz/clanky/periodicka-soustava-prvku/tabulka-prvku.html</a:t>
            </a:r>
          </a:p>
        </p:txBody>
      </p:sp>
    </p:spTree>
    <p:extLst>
      <p:ext uri="{BB962C8B-B14F-4D97-AF65-F5344CB8AC3E}">
        <p14:creationId xmlns:p14="http://schemas.microsoft.com/office/powerpoint/2010/main" val="229060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</TotalTime>
  <Words>623</Words>
  <Application>Microsoft Office PowerPoint</Application>
  <PresentationFormat>Předvádění na obrazovce (4:3)</PresentationFormat>
  <Paragraphs>84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systému Office</vt:lpstr>
      <vt:lpstr>1_Motiv systému Office</vt:lpstr>
      <vt:lpstr>Prezentace aplikace PowerPoint</vt:lpstr>
      <vt:lpstr>Periodická soustava prvků</vt:lpstr>
      <vt:lpstr>Periodická soustava prvků</vt:lpstr>
      <vt:lpstr>Dmitrij Ivanovič Mendělejev Дмитрий Иванович Менделеев </vt:lpstr>
      <vt:lpstr>Prvky jsou uspořádány v periodické soustavě prvků podle rostoucího protonového čísla Z.</vt:lpstr>
      <vt:lpstr>Periodický zákon:</vt:lpstr>
      <vt:lpstr>Každému prvku náleží jedno políčko v periodické soustavě prvků. </vt:lpstr>
      <vt:lpstr>U každé značky prvku najdeme :</vt:lpstr>
      <vt:lpstr>Prezentace aplikace PowerPoint</vt:lpstr>
      <vt:lpstr>Skupiny</vt:lpstr>
      <vt:lpstr>Číslo skupiny odpovídá počtu valenčních elektronů.</vt:lpstr>
      <vt:lpstr>Periody</vt:lpstr>
      <vt:lpstr>Prezentace aplikace PowerPoint</vt:lpstr>
      <vt:lpstr>Rozdělení prvků</vt:lpstr>
      <vt:lpstr>Většina prvků (asi 80) jsou kovy </vt:lpstr>
      <vt:lpstr>Jen pětina prvků jsou nekovy </vt:lpstr>
      <vt:lpstr>Některé prvky jsou polokovy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Fiedlerová Ivana</cp:lastModifiedBy>
  <cp:revision>27</cp:revision>
  <dcterms:created xsi:type="dcterms:W3CDTF">2011-11-20T17:47:04Z</dcterms:created>
  <dcterms:modified xsi:type="dcterms:W3CDTF">2012-03-04T11:39:29Z</dcterms:modified>
</cp:coreProperties>
</file>