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301" r:id="rId3"/>
    <p:sldId id="304" r:id="rId4"/>
    <p:sldId id="308" r:id="rId5"/>
    <p:sldId id="311" r:id="rId6"/>
    <p:sldId id="305" r:id="rId7"/>
    <p:sldId id="309" r:id="rId8"/>
    <p:sldId id="306" r:id="rId9"/>
    <p:sldId id="310" r:id="rId10"/>
    <p:sldId id="307" r:id="rId11"/>
    <p:sldId id="303" r:id="rId12"/>
    <p:sldId id="283" r:id="rId13"/>
    <p:sldId id="284" r:id="rId14"/>
    <p:sldId id="285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93" autoAdjust="0"/>
    <p:restoredTop sz="94660"/>
  </p:normalViewPr>
  <p:slideViewPr>
    <p:cSldViewPr>
      <p:cViewPr>
        <p:scale>
          <a:sx n="100" d="100"/>
          <a:sy n="100" d="100"/>
        </p:scale>
        <p:origin x="-42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8/11/2012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8/11/2012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8/11/2012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8/11/2012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8/11/2012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8/11/2012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8/11/2012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8/11/2012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8/11/2012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8/11/2012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8/11/2012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972A193-D974-4890-BCF6-7BDA5AA783D7}" type="datetimeFigureOut">
              <a:rPr lang="en-US" smtClean="0"/>
              <a:pPr/>
              <a:t>8/11/2012</a:t>
            </a:fld>
            <a:endParaRPr lang="en-US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hyperlink" Target="http://dumy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ieris_rapae_which_copulates_0928.jpg" TargetMode="External"/><Relationship Id="rId2" Type="http://schemas.openxmlformats.org/officeDocument/2006/relationships/hyperlink" Target="http://commons.wikimedia.org/wiki/File:Prag_Stadtansicht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ommons.wikimedia.org/wiki/File:Wooden_rake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FringillaCoelebsFemale.jpg" TargetMode="External"/><Relationship Id="rId2" Type="http://schemas.openxmlformats.org/officeDocument/2006/relationships/hyperlink" Target="http://commons.wikimedia.org/wiki/File:Poup%C4%9B_v_lednu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ommons.wikimedia.org/wiki/File:Full_Moon_Luc_Viatour.jpg" TargetMode="External"/><Relationship Id="rId4" Type="http://schemas.openxmlformats.org/officeDocument/2006/relationships/hyperlink" Target="http://commons.wikimedia.org/wiki/File:Maundy_purse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Japanes_Fan_(Hakusen).png" TargetMode="External"/><Relationship Id="rId2" Type="http://schemas.openxmlformats.org/officeDocument/2006/relationships/hyperlink" Target="http://commons.wikimedia.org/wiki/File:Harvest_Wreath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ommons.wikimedia.org/wiki/File:K21_glide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pic>
        <p:nvPicPr>
          <p:cNvPr id="9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7667625" y="549275"/>
          <a:ext cx="900113" cy="719138"/>
        </p:xfrm>
        <a:graphic>
          <a:graphicData uri="http://schemas.openxmlformats.org/presentationml/2006/ole">
            <p:oleObj spid="_x0000_s1116" name="Acrobat Document" r:id="rId5" imgW="9523810" imgH="7621064" progId="AcroExch.Document.7">
              <p:embed/>
            </p:oleObj>
          </a:graphicData>
        </a:graphic>
      </p:graphicFrame>
      <p:sp>
        <p:nvSpPr>
          <p:cNvPr id="13" name="Nadpis 1"/>
          <p:cNvSpPr>
            <a:spLocks noGrp="1"/>
          </p:cNvSpPr>
          <p:nvPr>
            <p:ph type="ctrTitle"/>
          </p:nvPr>
        </p:nvSpPr>
        <p:spPr>
          <a:xfrm>
            <a:off x="562093" y="548680"/>
            <a:ext cx="8064895" cy="2673297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školy: Svobodná základní škola,o.p.s.</a:t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Autor: Karolína Bryczová </a:t>
            </a:r>
            <a:r>
              <a:rPr lang="cs-CZ" sz="2000" b="0" dirty="0" err="1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Vasková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materiálu: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VY_32_INOVACE_11_ČESKÝJAZYK _SKUPINY 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B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Ě, PĚ, MĚ, VĚ</a:t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SKUPINY BĚ, PĚ, MĚ, VĚ</a:t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Číslo 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projektu: CZ.1.07/1.4.00/21.0929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1815461" y="3232376"/>
            <a:ext cx="681827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Arial" pitchFamily="34" charset="0"/>
                <a:cs typeface="Arial" pitchFamily="34" charset="0"/>
              </a:rPr>
              <a:t>SKUPINY BĚ, PĚ, MĚ, VĚ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1550" y="728700"/>
            <a:ext cx="78308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je určen pro žáky 2. a 3. třídy.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Děti hravou procvičují a opakují skupiny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bě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pě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mě,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vě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C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vičení žáky motivuje k větší aktivitě. Správnost svých odpovědí si mohou hned překontrolovat. Možnost několika správných odpovědí vede k diskuzi mezi žáky a učitelem a tím se rozvíjí 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pluralita názorů.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Pomůcky: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tabulka na psaní + fix (papír a tužka)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Fixy na tabuli (možnost využití popisovače v programu Microsoft PowerPoint.)</a:t>
            </a:r>
          </a:p>
          <a:p>
            <a:pPr>
              <a:lnSpc>
                <a:spcPct val="150000"/>
              </a:lnSpc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xmlns="" val="206279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Skupina 14"/>
          <p:cNvGrpSpPr/>
          <p:nvPr/>
        </p:nvGrpSpPr>
        <p:grpSpPr>
          <a:xfrm rot="805785">
            <a:off x="5957885" y="548680"/>
            <a:ext cx="2426781" cy="2003070"/>
            <a:chOff x="5957885" y="548680"/>
            <a:chExt cx="2426781" cy="2003070"/>
          </a:xfrm>
        </p:grpSpPr>
        <p:grpSp>
          <p:nvGrpSpPr>
            <p:cNvPr id="4" name="Skupina 3"/>
            <p:cNvGrpSpPr/>
            <p:nvPr/>
          </p:nvGrpSpPr>
          <p:grpSpPr>
            <a:xfrm>
              <a:off x="5957885" y="548680"/>
              <a:ext cx="2426781" cy="2003070"/>
              <a:chOff x="5957885" y="548680"/>
              <a:chExt cx="2426781" cy="2003070"/>
            </a:xfrm>
          </p:grpSpPr>
          <p:pic>
            <p:nvPicPr>
              <p:cNvPr id="3076" name="Picture 4" descr="File:Wooden rake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57885" y="548680"/>
                <a:ext cx="2327412" cy="174555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ovéPole 16"/>
              <p:cNvSpPr txBox="1"/>
              <p:nvPr/>
            </p:nvSpPr>
            <p:spPr>
              <a:xfrm>
                <a:off x="7880610" y="2336306"/>
                <a:ext cx="504056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800" dirty="0" smtClean="0">
                    <a:latin typeface="Arial" pitchFamily="34" charset="0"/>
                    <a:cs typeface="Arial" pitchFamily="34" charset="0"/>
                  </a:rPr>
                  <a:t>Obr.05</a:t>
                </a:r>
                <a:endParaRPr lang="cs-CZ" dirty="0"/>
              </a:p>
            </p:txBody>
          </p:sp>
        </p:grpSp>
        <p:sp>
          <p:nvSpPr>
            <p:cNvPr id="23" name="TextovéPole 22"/>
            <p:cNvSpPr txBox="1"/>
            <p:nvPr/>
          </p:nvSpPr>
          <p:spPr>
            <a:xfrm rot="21546862">
              <a:off x="5982377" y="558565"/>
              <a:ext cx="12818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HRÁBĚ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Obdélník 7"/>
          <p:cNvSpPr/>
          <p:nvPr/>
        </p:nvSpPr>
        <p:spPr>
          <a:xfrm>
            <a:off x="683568" y="1281923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15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</a:t>
            </a:r>
            <a:endParaRPr lang="cs-CZ" sz="15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79712" y="1281923"/>
            <a:ext cx="2088232" cy="2677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15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+</a:t>
            </a:r>
          </a:p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652120" y="1281923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15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</a:t>
            </a:r>
            <a:endParaRPr lang="cs-CZ" sz="15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851920" y="778781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15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ˇ</a:t>
            </a:r>
            <a:endParaRPr lang="cs-CZ" sz="15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55976" y="1246916"/>
            <a:ext cx="2088232" cy="2677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15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+</a:t>
            </a:r>
          </a:p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159664" y="1281923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15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</a:t>
            </a:r>
            <a:endParaRPr lang="cs-CZ" sz="15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grpSp>
        <p:nvGrpSpPr>
          <p:cNvPr id="5" name="Skupina 4"/>
          <p:cNvGrpSpPr/>
          <p:nvPr/>
        </p:nvGrpSpPr>
        <p:grpSpPr>
          <a:xfrm rot="20848983">
            <a:off x="648736" y="3959579"/>
            <a:ext cx="3563224" cy="2408646"/>
            <a:chOff x="648736" y="3959579"/>
            <a:chExt cx="3563224" cy="2408646"/>
          </a:xfrm>
        </p:grpSpPr>
        <p:grpSp>
          <p:nvGrpSpPr>
            <p:cNvPr id="3" name="Skupina 2"/>
            <p:cNvGrpSpPr/>
            <p:nvPr/>
          </p:nvGrpSpPr>
          <p:grpSpPr>
            <a:xfrm>
              <a:off x="648736" y="3959579"/>
              <a:ext cx="3563224" cy="2408646"/>
              <a:chOff x="648736" y="3959579"/>
              <a:chExt cx="3563224" cy="2408646"/>
            </a:xfrm>
          </p:grpSpPr>
          <p:pic>
            <p:nvPicPr>
              <p:cNvPr id="3074" name="Picture 2" descr="Soubor: Pieris rapae které copulates 0928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3568" y="3959579"/>
                <a:ext cx="3528392" cy="216996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" name="TextovéPole 12"/>
              <p:cNvSpPr txBox="1"/>
              <p:nvPr/>
            </p:nvSpPr>
            <p:spPr>
              <a:xfrm>
                <a:off x="648736" y="6152781"/>
                <a:ext cx="504056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800" dirty="0" smtClean="0">
                    <a:latin typeface="Arial" pitchFamily="34" charset="0"/>
                    <a:cs typeface="Arial" pitchFamily="34" charset="0"/>
                  </a:rPr>
                  <a:t>Obr.04</a:t>
                </a:r>
                <a:endParaRPr lang="cs-CZ" dirty="0"/>
              </a:p>
            </p:txBody>
          </p:sp>
        </p:grpSp>
        <p:sp>
          <p:nvSpPr>
            <p:cNvPr id="18" name="TextovéPole 17"/>
            <p:cNvSpPr txBox="1"/>
            <p:nvPr/>
          </p:nvSpPr>
          <p:spPr>
            <a:xfrm>
              <a:off x="673960" y="5756350"/>
              <a:ext cx="12818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BĚLÁSEK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 rot="969354">
            <a:off x="5588957" y="3653105"/>
            <a:ext cx="2410439" cy="2562720"/>
            <a:chOff x="5588957" y="3653105"/>
            <a:chExt cx="2410439" cy="2562720"/>
          </a:xfrm>
        </p:grpSpPr>
        <p:grpSp>
          <p:nvGrpSpPr>
            <p:cNvPr id="2" name="Skupina 1"/>
            <p:cNvGrpSpPr/>
            <p:nvPr/>
          </p:nvGrpSpPr>
          <p:grpSpPr>
            <a:xfrm>
              <a:off x="5588957" y="3653105"/>
              <a:ext cx="2410439" cy="2562720"/>
              <a:chOff x="5588957" y="3653105"/>
              <a:chExt cx="2410439" cy="2562720"/>
            </a:xfrm>
          </p:grpSpPr>
          <p:pic>
            <p:nvPicPr>
              <p:cNvPr id="205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52120" y="3653105"/>
                <a:ext cx="2347276" cy="234727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0" name="TextovéPole 9"/>
              <p:cNvSpPr txBox="1"/>
              <p:nvPr/>
            </p:nvSpPr>
            <p:spPr>
              <a:xfrm>
                <a:off x="5588957" y="6000381"/>
                <a:ext cx="504056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800" dirty="0" smtClean="0">
                    <a:latin typeface="Arial" pitchFamily="34" charset="0"/>
                    <a:cs typeface="Arial" pitchFamily="34" charset="0"/>
                  </a:rPr>
                  <a:t>Obr.01</a:t>
                </a:r>
                <a:endParaRPr lang="cs-CZ" dirty="0"/>
              </a:p>
            </p:txBody>
          </p:sp>
        </p:grpSp>
        <p:sp>
          <p:nvSpPr>
            <p:cNvPr id="20" name="TextovéPole 19"/>
            <p:cNvSpPr txBox="1"/>
            <p:nvPr/>
          </p:nvSpPr>
          <p:spPr>
            <a:xfrm>
              <a:off x="5654898" y="5621164"/>
              <a:ext cx="12818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rgbClr val="002060"/>
                  </a:solidFill>
                </a:rPr>
                <a:t>BĚHAT</a:t>
              </a:r>
              <a:endParaRPr lang="cs-CZ" dirty="0">
                <a:solidFill>
                  <a:srgbClr val="00206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81032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1 0.00139 L 0.1908 0.001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037 L -0.19288 -0.003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63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16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3402016" y="2742193"/>
            <a:ext cx="1620000" cy="1620000"/>
            <a:chOff x="3635896" y="2276872"/>
            <a:chExt cx="1620000" cy="1620000"/>
          </a:xfrm>
        </p:grpSpPr>
        <p:sp>
          <p:nvSpPr>
            <p:cNvPr id="2" name="Šestiúhelník 1"/>
            <p:cNvSpPr/>
            <p:nvPr/>
          </p:nvSpPr>
          <p:spPr>
            <a:xfrm>
              <a:off x="3635896" y="2276872"/>
              <a:ext cx="1620000" cy="1620000"/>
            </a:xfrm>
            <a:prstGeom prst="hexagon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4049852" y="2856040"/>
              <a:ext cx="792088" cy="46166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BĚ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1501748" y="3408596"/>
            <a:ext cx="1080000" cy="1080000"/>
            <a:chOff x="6516216" y="627272"/>
            <a:chExt cx="1080000" cy="1080000"/>
          </a:xfrm>
        </p:grpSpPr>
        <p:sp>
          <p:nvSpPr>
            <p:cNvPr id="23" name="Šestiúhelník 22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6654201" y="936440"/>
              <a:ext cx="80403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Z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6482648" y="1122193"/>
            <a:ext cx="1080000" cy="1080000"/>
            <a:chOff x="6516216" y="627272"/>
            <a:chExt cx="1080000" cy="1080000"/>
          </a:xfrm>
        </p:grpSpPr>
        <p:sp>
          <p:nvSpPr>
            <p:cNvPr id="26" name="Šestiúhelník 25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6516216" y="936440"/>
              <a:ext cx="107999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LOCH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7539549" y="1868718"/>
            <a:ext cx="1080000" cy="1080000"/>
            <a:chOff x="6516216" y="627272"/>
            <a:chExt cx="1080000" cy="1080000"/>
          </a:xfrm>
        </p:grpSpPr>
        <p:sp>
          <p:nvSpPr>
            <p:cNvPr id="29" name="Šestiúhelník 28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6654201" y="936440"/>
              <a:ext cx="80403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R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1501748" y="2190600"/>
            <a:ext cx="1080000" cy="1080000"/>
            <a:chOff x="6516216" y="627272"/>
            <a:chExt cx="1080000" cy="1080000"/>
          </a:xfrm>
        </p:grpSpPr>
        <p:sp>
          <p:nvSpPr>
            <p:cNvPr id="32" name="Šestiúhelník 31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6654201" y="936440"/>
              <a:ext cx="80403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S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7562648" y="5466360"/>
            <a:ext cx="1171969" cy="1080000"/>
            <a:chOff x="6516216" y="627272"/>
            <a:chExt cx="1171969" cy="1080000"/>
          </a:xfrm>
        </p:grpSpPr>
        <p:sp>
          <p:nvSpPr>
            <p:cNvPr id="35" name="Šestiúhelník 34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6516216" y="936440"/>
              <a:ext cx="11719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LIDLO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5464208" y="3001081"/>
            <a:ext cx="1080000" cy="1080000"/>
            <a:chOff x="6516216" y="627272"/>
            <a:chExt cx="1080000" cy="1080000"/>
          </a:xfrm>
        </p:grpSpPr>
        <p:sp>
          <p:nvSpPr>
            <p:cNvPr id="38" name="Šestiúhelník 37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6654201" y="936440"/>
              <a:ext cx="80403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LICE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6482648" y="2390150"/>
            <a:ext cx="1080000" cy="1080000"/>
            <a:chOff x="6516216" y="627272"/>
            <a:chExt cx="1080000" cy="1080000"/>
          </a:xfrm>
        </p:grpSpPr>
        <p:sp>
          <p:nvSpPr>
            <p:cNvPr id="41" name="Šestiúhelník 40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6516216" y="936440"/>
              <a:ext cx="107999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LÁSEK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3" name="Skupina 42"/>
          <p:cNvGrpSpPr/>
          <p:nvPr/>
        </p:nvGrpSpPr>
        <p:grpSpPr>
          <a:xfrm>
            <a:off x="6482648" y="4815266"/>
            <a:ext cx="1080000" cy="1080000"/>
            <a:chOff x="6516216" y="627272"/>
            <a:chExt cx="1080000" cy="1080000"/>
          </a:xfrm>
        </p:grpSpPr>
        <p:sp>
          <p:nvSpPr>
            <p:cNvPr id="44" name="Šestiúhelník 43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5" name="TextovéPole 44"/>
            <p:cNvSpPr txBox="1"/>
            <p:nvPr/>
          </p:nvSpPr>
          <p:spPr>
            <a:xfrm>
              <a:off x="6560236" y="936440"/>
              <a:ext cx="103597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HOUN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6" name="Skupina 45"/>
          <p:cNvGrpSpPr/>
          <p:nvPr/>
        </p:nvGrpSpPr>
        <p:grpSpPr>
          <a:xfrm>
            <a:off x="6482648" y="3621823"/>
            <a:ext cx="1080000" cy="1080000"/>
            <a:chOff x="6516216" y="627272"/>
            <a:chExt cx="1080000" cy="1080000"/>
          </a:xfrm>
        </p:grpSpPr>
        <p:sp>
          <p:nvSpPr>
            <p:cNvPr id="47" name="Šestiúhelník 46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8" name="TextovéPole 47"/>
            <p:cNvSpPr txBox="1"/>
            <p:nvPr/>
          </p:nvSpPr>
          <p:spPr>
            <a:xfrm>
              <a:off x="6654201" y="936440"/>
              <a:ext cx="80403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HAT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7539549" y="4244489"/>
            <a:ext cx="1080000" cy="1080000"/>
            <a:chOff x="6516216" y="627272"/>
            <a:chExt cx="1080000" cy="1080000"/>
          </a:xfrm>
        </p:grpSpPr>
        <p:sp>
          <p:nvSpPr>
            <p:cNvPr id="50" name="Šestiúhelník 49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6654201" y="936440"/>
              <a:ext cx="80403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ŽEC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49716" y="4044434"/>
            <a:ext cx="1080000" cy="1080000"/>
            <a:chOff x="6516216" y="627272"/>
            <a:chExt cx="1080000" cy="1080000"/>
          </a:xfrm>
        </p:grpSpPr>
        <p:sp>
          <p:nvSpPr>
            <p:cNvPr id="53" name="Šestiúhelník 52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6654201" y="936440"/>
              <a:ext cx="80403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DO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5" name="Skupina 54"/>
          <p:cNvGrpSpPr/>
          <p:nvPr/>
        </p:nvGrpSpPr>
        <p:grpSpPr>
          <a:xfrm>
            <a:off x="549716" y="5235528"/>
            <a:ext cx="1080000" cy="1080000"/>
            <a:chOff x="6516216" y="627272"/>
            <a:chExt cx="1080000" cy="1080000"/>
          </a:xfrm>
        </p:grpSpPr>
        <p:sp>
          <p:nvSpPr>
            <p:cNvPr id="56" name="Šestiúhelník 55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7" name="TextovéPole 56"/>
            <p:cNvSpPr txBox="1"/>
            <p:nvPr/>
          </p:nvSpPr>
          <p:spPr>
            <a:xfrm>
              <a:off x="6654201" y="936440"/>
              <a:ext cx="80403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VÝ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8" name="Skupina 57"/>
          <p:cNvGrpSpPr/>
          <p:nvPr/>
        </p:nvGrpSpPr>
        <p:grpSpPr>
          <a:xfrm>
            <a:off x="7539549" y="3069222"/>
            <a:ext cx="1080000" cy="1080000"/>
            <a:chOff x="6516216" y="627272"/>
            <a:chExt cx="1080000" cy="1080000"/>
          </a:xfrm>
        </p:grpSpPr>
        <p:sp>
          <p:nvSpPr>
            <p:cNvPr id="59" name="Šestiúhelník 58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0" name="TextovéPole 59"/>
            <p:cNvSpPr txBox="1"/>
            <p:nvPr/>
          </p:nvSpPr>
          <p:spPr>
            <a:xfrm>
              <a:off x="6654201" y="936440"/>
              <a:ext cx="80403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H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1" name="Skupina 60"/>
          <p:cNvGrpSpPr/>
          <p:nvPr/>
        </p:nvGrpSpPr>
        <p:grpSpPr>
          <a:xfrm>
            <a:off x="7539549" y="648778"/>
            <a:ext cx="1080000" cy="1080000"/>
            <a:chOff x="6516216" y="627272"/>
            <a:chExt cx="1080000" cy="1080000"/>
          </a:xfrm>
        </p:grpSpPr>
        <p:sp>
          <p:nvSpPr>
            <p:cNvPr id="62" name="Šestiúhelník 61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3" name="TextovéPole 62"/>
            <p:cNvSpPr txBox="1"/>
            <p:nvPr/>
          </p:nvSpPr>
          <p:spPr>
            <a:xfrm>
              <a:off x="6654201" y="936440"/>
              <a:ext cx="80403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HÁ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4" name="Skupina 63"/>
          <p:cNvGrpSpPr/>
          <p:nvPr/>
        </p:nvGrpSpPr>
        <p:grpSpPr>
          <a:xfrm>
            <a:off x="549716" y="2781361"/>
            <a:ext cx="1080000" cy="1080000"/>
            <a:chOff x="6516216" y="627272"/>
            <a:chExt cx="1080000" cy="1080000"/>
          </a:xfrm>
        </p:grpSpPr>
        <p:sp>
          <p:nvSpPr>
            <p:cNvPr id="65" name="Šestiúhelník 64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6" name="TextovéPole 65"/>
            <p:cNvSpPr txBox="1"/>
            <p:nvPr/>
          </p:nvSpPr>
          <p:spPr>
            <a:xfrm>
              <a:off x="6654201" y="936440"/>
              <a:ext cx="80403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HRA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7" name="Skupina 66"/>
          <p:cNvGrpSpPr/>
          <p:nvPr/>
        </p:nvGrpSpPr>
        <p:grpSpPr>
          <a:xfrm>
            <a:off x="549716" y="1605952"/>
            <a:ext cx="1080000" cy="1080000"/>
            <a:chOff x="6516216" y="627272"/>
            <a:chExt cx="1080000" cy="1080000"/>
          </a:xfrm>
        </p:grpSpPr>
        <p:sp>
          <p:nvSpPr>
            <p:cNvPr id="68" name="Šestiúhelník 67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9" name="TextovéPole 68"/>
            <p:cNvSpPr txBox="1"/>
            <p:nvPr/>
          </p:nvSpPr>
          <p:spPr>
            <a:xfrm>
              <a:off x="6654201" y="936440"/>
              <a:ext cx="80403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HRÁ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0" name="TextovéPole 69"/>
          <p:cNvSpPr txBox="1"/>
          <p:nvPr/>
        </p:nvSpPr>
        <p:spPr>
          <a:xfrm>
            <a:off x="1403648" y="692696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TVOŘ SLOVA</a:t>
            </a:r>
          </a:p>
        </p:txBody>
      </p:sp>
      <p:grpSp>
        <p:nvGrpSpPr>
          <p:cNvPr id="71" name="Skupina 70"/>
          <p:cNvGrpSpPr/>
          <p:nvPr/>
        </p:nvGrpSpPr>
        <p:grpSpPr>
          <a:xfrm>
            <a:off x="549716" y="383528"/>
            <a:ext cx="1080000" cy="1080000"/>
            <a:chOff x="6516216" y="627272"/>
            <a:chExt cx="1080000" cy="1080000"/>
          </a:xfrm>
        </p:grpSpPr>
        <p:sp>
          <p:nvSpPr>
            <p:cNvPr id="72" name="Šestiúhelník 71"/>
            <p:cNvSpPr/>
            <p:nvPr/>
          </p:nvSpPr>
          <p:spPr>
            <a:xfrm>
              <a:off x="6516216" y="627272"/>
              <a:ext cx="1080000" cy="1080000"/>
            </a:xfrm>
            <a:prstGeom prst="hexag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3" name="TextovéPole 72"/>
            <p:cNvSpPr txBox="1"/>
            <p:nvPr/>
          </p:nvSpPr>
          <p:spPr>
            <a:xfrm>
              <a:off x="6654201" y="936440"/>
              <a:ext cx="80403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ZÁ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27" name="TextovéPole 126"/>
          <p:cNvSpPr txBox="1"/>
          <p:nvPr/>
        </p:nvSpPr>
        <p:spPr>
          <a:xfrm>
            <a:off x="449688" y="6099962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POUŽIJ VE VĚTÁCH</a:t>
            </a:r>
          </a:p>
        </p:txBody>
      </p:sp>
      <p:sp>
        <p:nvSpPr>
          <p:cNvPr id="12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xmlns="" val="414657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TextovéPole 69"/>
          <p:cNvSpPr txBox="1"/>
          <p:nvPr/>
        </p:nvSpPr>
        <p:spPr>
          <a:xfrm>
            <a:off x="1511357" y="297004"/>
            <a:ext cx="5904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TVOŘ SLOVA</a:t>
            </a:r>
          </a:p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(MOŽNÉ ŘEŠENÍ)</a:t>
            </a:r>
          </a:p>
        </p:txBody>
      </p:sp>
      <p:sp>
        <p:nvSpPr>
          <p:cNvPr id="12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grpSp>
        <p:nvGrpSpPr>
          <p:cNvPr id="10" name="Skupina 9"/>
          <p:cNvGrpSpPr/>
          <p:nvPr/>
        </p:nvGrpSpPr>
        <p:grpSpPr>
          <a:xfrm>
            <a:off x="6092924" y="4425660"/>
            <a:ext cx="2520000" cy="864000"/>
            <a:chOff x="143673" y="298471"/>
            <a:chExt cx="2695026" cy="1118184"/>
          </a:xfrm>
        </p:grpSpPr>
        <p:grpSp>
          <p:nvGrpSpPr>
            <p:cNvPr id="71" name="Skupina 70"/>
            <p:cNvGrpSpPr/>
            <p:nvPr/>
          </p:nvGrpSpPr>
          <p:grpSpPr>
            <a:xfrm>
              <a:off x="143673" y="298471"/>
              <a:ext cx="1080000" cy="1080000"/>
              <a:chOff x="6516216" y="627272"/>
              <a:chExt cx="1080000" cy="1080000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72" name="Šestiúhelník 71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ZÁ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74" name="Skupina 73"/>
            <p:cNvGrpSpPr/>
            <p:nvPr/>
          </p:nvGrpSpPr>
          <p:grpSpPr>
            <a:xfrm>
              <a:off x="961748" y="307558"/>
              <a:ext cx="1080000" cy="1080000"/>
              <a:chOff x="6516216" y="627272"/>
              <a:chExt cx="1080000" cy="1080000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75" name="Šestiúhelník 74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6" name="TextovéPole 75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BĚ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77" name="Skupina 76"/>
            <p:cNvGrpSpPr/>
            <p:nvPr/>
          </p:nvGrpSpPr>
          <p:grpSpPr>
            <a:xfrm>
              <a:off x="1758699" y="336655"/>
              <a:ext cx="1080000" cy="1080000"/>
              <a:chOff x="6516216" y="627272"/>
              <a:chExt cx="1080000" cy="1080000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78" name="Šestiúhelník 77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R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14" name="Skupina 13"/>
          <p:cNvGrpSpPr/>
          <p:nvPr/>
        </p:nvGrpSpPr>
        <p:grpSpPr>
          <a:xfrm>
            <a:off x="304839" y="2300336"/>
            <a:ext cx="1800000" cy="864000"/>
            <a:chOff x="136135" y="2732336"/>
            <a:chExt cx="1939493" cy="1110777"/>
          </a:xfrm>
        </p:grpSpPr>
        <p:grpSp>
          <p:nvGrpSpPr>
            <p:cNvPr id="64" name="Skupina 63"/>
            <p:cNvGrpSpPr/>
            <p:nvPr/>
          </p:nvGrpSpPr>
          <p:grpSpPr>
            <a:xfrm>
              <a:off x="136135" y="2763113"/>
              <a:ext cx="1080000" cy="1080000"/>
              <a:chOff x="6516216" y="627272"/>
              <a:chExt cx="1080000" cy="1080000"/>
            </a:xfrm>
            <a:solidFill>
              <a:schemeClr val="accent4">
                <a:lumMod val="20000"/>
                <a:lumOff val="80000"/>
              </a:schemeClr>
            </a:solidFill>
          </p:grpSpPr>
          <p:sp>
            <p:nvSpPr>
              <p:cNvPr id="65" name="Šestiúhelník 64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6" name="TextovéPole 65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HRA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86" name="Skupina 85"/>
            <p:cNvGrpSpPr/>
            <p:nvPr/>
          </p:nvGrpSpPr>
          <p:grpSpPr>
            <a:xfrm>
              <a:off x="995628" y="2732336"/>
              <a:ext cx="1080000" cy="1080000"/>
              <a:chOff x="6516216" y="627272"/>
              <a:chExt cx="1080000" cy="1080000"/>
            </a:xfrm>
            <a:solidFill>
              <a:schemeClr val="accent4">
                <a:lumMod val="20000"/>
                <a:lumOff val="80000"/>
              </a:schemeClr>
            </a:solidFill>
          </p:grpSpPr>
          <p:sp>
            <p:nvSpPr>
              <p:cNvPr id="87" name="Šestiúhelník 86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8" name="TextovéPole 87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BĚ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13" name="Skupina 12"/>
          <p:cNvGrpSpPr/>
          <p:nvPr/>
        </p:nvGrpSpPr>
        <p:grpSpPr>
          <a:xfrm>
            <a:off x="6128837" y="2343702"/>
            <a:ext cx="2520000" cy="864000"/>
            <a:chOff x="4980444" y="1378471"/>
            <a:chExt cx="2741667" cy="1109973"/>
          </a:xfrm>
        </p:grpSpPr>
        <p:grpSp>
          <p:nvGrpSpPr>
            <p:cNvPr id="55" name="Skupina 54"/>
            <p:cNvGrpSpPr/>
            <p:nvPr/>
          </p:nvGrpSpPr>
          <p:grpSpPr>
            <a:xfrm>
              <a:off x="4980444" y="1378471"/>
              <a:ext cx="1080000" cy="1080000"/>
              <a:chOff x="6516216" y="627272"/>
              <a:chExt cx="1080000" cy="1080000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56" name="Šestiúhelník 55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7" name="TextovéPole 56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VÝ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83" name="Skupina 82"/>
            <p:cNvGrpSpPr/>
            <p:nvPr/>
          </p:nvGrpSpPr>
          <p:grpSpPr>
            <a:xfrm>
              <a:off x="5813300" y="1378471"/>
              <a:ext cx="1080000" cy="1080000"/>
              <a:chOff x="6516216" y="627272"/>
              <a:chExt cx="1080000" cy="1080000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84" name="Šestiúhelník 83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5" name="TextovéPole 84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BĚ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6642111" y="1408444"/>
              <a:ext cx="1080000" cy="1080000"/>
              <a:chOff x="6516216" y="627272"/>
              <a:chExt cx="1080000" cy="1080000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93" name="Šestiúhelník 92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4" name="TextovéPole 93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H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15" name="Skupina 14"/>
          <p:cNvGrpSpPr/>
          <p:nvPr/>
        </p:nvGrpSpPr>
        <p:grpSpPr>
          <a:xfrm>
            <a:off x="6107036" y="3387649"/>
            <a:ext cx="2520000" cy="864000"/>
            <a:chOff x="2401969" y="2644443"/>
            <a:chExt cx="2657420" cy="1115105"/>
          </a:xfrm>
        </p:grpSpPr>
        <p:grpSp>
          <p:nvGrpSpPr>
            <p:cNvPr id="31" name="Skupina 30"/>
            <p:cNvGrpSpPr/>
            <p:nvPr/>
          </p:nvGrpSpPr>
          <p:grpSpPr>
            <a:xfrm>
              <a:off x="2401969" y="2644443"/>
              <a:ext cx="1080000" cy="1080000"/>
              <a:chOff x="6516216" y="627272"/>
              <a:chExt cx="1080000" cy="1080000"/>
            </a:xfrm>
            <a:solidFill>
              <a:schemeClr val="accent3">
                <a:lumMod val="60000"/>
                <a:lumOff val="40000"/>
              </a:schemeClr>
            </a:solidFill>
          </p:grpSpPr>
          <p:sp>
            <p:nvSpPr>
              <p:cNvPr id="32" name="Šestiúhelník 31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" name="TextovéPole 32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S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01" name="Skupina 100"/>
            <p:cNvGrpSpPr/>
            <p:nvPr/>
          </p:nvGrpSpPr>
          <p:grpSpPr>
            <a:xfrm>
              <a:off x="3198900" y="2645096"/>
              <a:ext cx="1080000" cy="1080000"/>
              <a:chOff x="6516216" y="627272"/>
              <a:chExt cx="1080000" cy="1080000"/>
            </a:xfrm>
            <a:solidFill>
              <a:schemeClr val="accent3">
                <a:lumMod val="60000"/>
                <a:lumOff val="40000"/>
              </a:schemeClr>
            </a:solidFill>
          </p:grpSpPr>
          <p:sp>
            <p:nvSpPr>
              <p:cNvPr id="102" name="Šestiúhelník 101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BĚ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28" name="Skupina 27"/>
            <p:cNvGrpSpPr/>
            <p:nvPr/>
          </p:nvGrpSpPr>
          <p:grpSpPr>
            <a:xfrm>
              <a:off x="3979389" y="2679548"/>
              <a:ext cx="1080000" cy="1080000"/>
              <a:chOff x="6516216" y="627272"/>
              <a:chExt cx="1080000" cy="1080000"/>
            </a:xfrm>
            <a:solidFill>
              <a:schemeClr val="accent3">
                <a:lumMod val="60000"/>
                <a:lumOff val="40000"/>
              </a:schemeClr>
            </a:solidFill>
          </p:grpSpPr>
          <p:sp>
            <p:nvSpPr>
              <p:cNvPr id="29" name="Šestiúhelník 28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" name="TextovéPole 29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R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19" name="Skupina 18"/>
          <p:cNvGrpSpPr/>
          <p:nvPr/>
        </p:nvGrpSpPr>
        <p:grpSpPr>
          <a:xfrm>
            <a:off x="6096167" y="5406339"/>
            <a:ext cx="2520000" cy="864000"/>
            <a:chOff x="80885" y="5373916"/>
            <a:chExt cx="2741588" cy="1110777"/>
          </a:xfrm>
        </p:grpSpPr>
        <p:grpSp>
          <p:nvGrpSpPr>
            <p:cNvPr id="22" name="Skupina 21"/>
            <p:cNvGrpSpPr/>
            <p:nvPr/>
          </p:nvGrpSpPr>
          <p:grpSpPr>
            <a:xfrm>
              <a:off x="80885" y="5404693"/>
              <a:ext cx="1080000" cy="1080000"/>
              <a:chOff x="6516216" y="627272"/>
              <a:chExt cx="1080000" cy="1080000"/>
            </a:xfrm>
            <a:solidFill>
              <a:schemeClr val="accent6">
                <a:lumMod val="20000"/>
                <a:lumOff val="80000"/>
              </a:schemeClr>
            </a:solidFill>
          </p:grpSpPr>
          <p:sp>
            <p:nvSpPr>
              <p:cNvPr id="23" name="Šestiúhelník 22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4" name="TextovéPole 23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Z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80" name="Skupina 79"/>
            <p:cNvGrpSpPr/>
            <p:nvPr/>
          </p:nvGrpSpPr>
          <p:grpSpPr>
            <a:xfrm>
              <a:off x="947222" y="5404693"/>
              <a:ext cx="1080000" cy="1080000"/>
              <a:chOff x="6516216" y="627272"/>
              <a:chExt cx="1080000" cy="1080000"/>
            </a:xfrm>
            <a:solidFill>
              <a:schemeClr val="accent6">
                <a:lumMod val="20000"/>
                <a:lumOff val="80000"/>
              </a:schemeClr>
            </a:solidFill>
          </p:grpSpPr>
          <p:sp>
            <p:nvSpPr>
              <p:cNvPr id="81" name="Šestiúhelník 80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2" name="TextovéPole 81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BĚ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1742473" y="5373916"/>
              <a:ext cx="1080000" cy="1080000"/>
              <a:chOff x="6516216" y="627272"/>
              <a:chExt cx="1080000" cy="1080000"/>
            </a:xfrm>
            <a:solidFill>
              <a:schemeClr val="accent6">
                <a:lumMod val="20000"/>
                <a:lumOff val="80000"/>
              </a:schemeClr>
            </a:solidFill>
          </p:grpSpPr>
          <p:sp>
            <p:nvSpPr>
              <p:cNvPr id="59" name="Šestiúhelník 58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0" name="TextovéPole 59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H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9" name="Skupina 8"/>
          <p:cNvGrpSpPr/>
          <p:nvPr/>
        </p:nvGrpSpPr>
        <p:grpSpPr>
          <a:xfrm>
            <a:off x="3481593" y="2291117"/>
            <a:ext cx="1800000" cy="864000"/>
            <a:chOff x="2918271" y="1275914"/>
            <a:chExt cx="1900630" cy="1080000"/>
          </a:xfrm>
        </p:grpSpPr>
        <p:grpSp>
          <p:nvGrpSpPr>
            <p:cNvPr id="95" name="Skupina 94"/>
            <p:cNvGrpSpPr/>
            <p:nvPr/>
          </p:nvGrpSpPr>
          <p:grpSpPr>
            <a:xfrm>
              <a:off x="2918271" y="1275914"/>
              <a:ext cx="1080000" cy="1080000"/>
              <a:chOff x="6516216" y="627272"/>
              <a:chExt cx="1080000" cy="1080000"/>
            </a:xfrm>
          </p:grpSpPr>
          <p:sp>
            <p:nvSpPr>
              <p:cNvPr id="96" name="Šestiúhelník 95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7" name="TextovéPole 96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BĚ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25" name="Skupina 24"/>
            <p:cNvGrpSpPr/>
            <p:nvPr/>
          </p:nvGrpSpPr>
          <p:grpSpPr>
            <a:xfrm>
              <a:off x="3738901" y="1275914"/>
              <a:ext cx="1080000" cy="1080000"/>
              <a:chOff x="6516216" y="627272"/>
              <a:chExt cx="1080000" cy="1080000"/>
            </a:xfrm>
          </p:grpSpPr>
          <p:sp>
            <p:nvSpPr>
              <p:cNvPr id="26" name="Šestiúhelník 25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" name="TextovéPole 26"/>
              <p:cNvSpPr txBox="1"/>
              <p:nvPr/>
            </p:nvSpPr>
            <p:spPr>
              <a:xfrm>
                <a:off x="6516216" y="936440"/>
                <a:ext cx="107999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LOCH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6" name="Skupina 5"/>
          <p:cNvGrpSpPr/>
          <p:nvPr/>
        </p:nvGrpSpPr>
        <p:grpSpPr>
          <a:xfrm>
            <a:off x="290662" y="3337305"/>
            <a:ext cx="1800000" cy="864000"/>
            <a:chOff x="5272635" y="1139960"/>
            <a:chExt cx="1913190" cy="1080000"/>
          </a:xfrm>
        </p:grpSpPr>
        <p:grpSp>
          <p:nvGrpSpPr>
            <p:cNvPr id="107" name="Skupina 106"/>
            <p:cNvGrpSpPr/>
            <p:nvPr/>
          </p:nvGrpSpPr>
          <p:grpSpPr>
            <a:xfrm>
              <a:off x="5272635" y="1139960"/>
              <a:ext cx="1080000" cy="1080000"/>
              <a:chOff x="6516216" y="627272"/>
              <a:chExt cx="1080000" cy="1080000"/>
            </a:xfrm>
          </p:grpSpPr>
          <p:sp>
            <p:nvSpPr>
              <p:cNvPr id="108" name="Šestiúhelník 107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BĚ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40" name="Skupina 39"/>
            <p:cNvGrpSpPr/>
            <p:nvPr/>
          </p:nvGrpSpPr>
          <p:grpSpPr>
            <a:xfrm>
              <a:off x="6105825" y="1139960"/>
              <a:ext cx="1080000" cy="1080000"/>
              <a:chOff x="6516216" y="627272"/>
              <a:chExt cx="1080000" cy="1080000"/>
            </a:xfrm>
          </p:grpSpPr>
          <p:sp>
            <p:nvSpPr>
              <p:cNvPr id="41" name="Šestiúhelník 40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2" name="TextovéPole 41"/>
              <p:cNvSpPr txBox="1"/>
              <p:nvPr/>
            </p:nvSpPr>
            <p:spPr>
              <a:xfrm>
                <a:off x="6516216" y="936440"/>
                <a:ext cx="107999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LÁSEK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16" name="Skupina 15"/>
          <p:cNvGrpSpPr/>
          <p:nvPr/>
        </p:nvGrpSpPr>
        <p:grpSpPr>
          <a:xfrm>
            <a:off x="3608640" y="5354260"/>
            <a:ext cx="1800000" cy="864000"/>
            <a:chOff x="5113026" y="2532281"/>
            <a:chExt cx="1854813" cy="1108502"/>
          </a:xfrm>
        </p:grpSpPr>
        <p:grpSp>
          <p:nvGrpSpPr>
            <p:cNvPr id="110" name="Skupina 109"/>
            <p:cNvGrpSpPr/>
            <p:nvPr/>
          </p:nvGrpSpPr>
          <p:grpSpPr>
            <a:xfrm>
              <a:off x="5113026" y="2532281"/>
              <a:ext cx="1080000" cy="1080000"/>
              <a:chOff x="6516216" y="627272"/>
              <a:chExt cx="1080000" cy="1080000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111" name="Šestiúhelník 110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2" name="TextovéPole 111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BĚ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61" name="Skupina 60"/>
            <p:cNvGrpSpPr/>
            <p:nvPr/>
          </p:nvGrpSpPr>
          <p:grpSpPr>
            <a:xfrm>
              <a:off x="5887839" y="2560783"/>
              <a:ext cx="1080000" cy="1080000"/>
              <a:chOff x="6516216" y="627272"/>
              <a:chExt cx="1080000" cy="1080000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62" name="Šestiúhelník 61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HÁ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17" name="Skupina 16"/>
          <p:cNvGrpSpPr/>
          <p:nvPr/>
        </p:nvGrpSpPr>
        <p:grpSpPr>
          <a:xfrm>
            <a:off x="3474150" y="3312683"/>
            <a:ext cx="1800000" cy="864000"/>
            <a:chOff x="3198900" y="3977435"/>
            <a:chExt cx="1979069" cy="1087313"/>
          </a:xfrm>
        </p:grpSpPr>
        <p:grpSp>
          <p:nvGrpSpPr>
            <p:cNvPr id="98" name="Skupina 97"/>
            <p:cNvGrpSpPr/>
            <p:nvPr/>
          </p:nvGrpSpPr>
          <p:grpSpPr>
            <a:xfrm>
              <a:off x="3198900" y="3977435"/>
              <a:ext cx="1080000" cy="1080000"/>
              <a:chOff x="6516216" y="627272"/>
              <a:chExt cx="1080000" cy="1080000"/>
            </a:xfrm>
            <a:solidFill>
              <a:schemeClr val="bg2">
                <a:lumMod val="75000"/>
              </a:schemeClr>
            </a:solidFill>
          </p:grpSpPr>
          <p:sp>
            <p:nvSpPr>
              <p:cNvPr id="99" name="Šestiúhelník 98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0" name="TextovéPole 99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BĚ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4097969" y="3984748"/>
              <a:ext cx="1080000" cy="1080000"/>
              <a:chOff x="6516216" y="627272"/>
              <a:chExt cx="1080000" cy="1080000"/>
            </a:xfrm>
            <a:solidFill>
              <a:schemeClr val="bg2">
                <a:lumMod val="75000"/>
              </a:schemeClr>
            </a:solidFill>
          </p:grpSpPr>
          <p:sp>
            <p:nvSpPr>
              <p:cNvPr id="50" name="Šestiúhelník 49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1" name="TextovéPole 50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ŽEC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7" name="Skupina 6"/>
          <p:cNvGrpSpPr/>
          <p:nvPr/>
        </p:nvGrpSpPr>
        <p:grpSpPr>
          <a:xfrm>
            <a:off x="3516291" y="1289074"/>
            <a:ext cx="1800000" cy="864000"/>
            <a:chOff x="6879406" y="2104443"/>
            <a:chExt cx="1850127" cy="1096323"/>
          </a:xfrm>
          <a:solidFill>
            <a:srgbClr val="92D050"/>
          </a:solidFill>
        </p:grpSpPr>
        <p:grpSp>
          <p:nvGrpSpPr>
            <p:cNvPr id="122" name="Skupina 121"/>
            <p:cNvGrpSpPr/>
            <p:nvPr/>
          </p:nvGrpSpPr>
          <p:grpSpPr>
            <a:xfrm>
              <a:off x="6879406" y="2104443"/>
              <a:ext cx="1080000" cy="1080000"/>
              <a:chOff x="6516216" y="627272"/>
              <a:chExt cx="1080000" cy="1080000"/>
            </a:xfrm>
            <a:grpFill/>
          </p:grpSpPr>
          <p:sp>
            <p:nvSpPr>
              <p:cNvPr id="123" name="Šestiúhelník 122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4" name="TextovéPole 123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BĚ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46" name="Skupina 45"/>
            <p:cNvGrpSpPr/>
            <p:nvPr/>
          </p:nvGrpSpPr>
          <p:grpSpPr>
            <a:xfrm>
              <a:off x="7649533" y="2120766"/>
              <a:ext cx="1080000" cy="1080000"/>
              <a:chOff x="6516216" y="627272"/>
              <a:chExt cx="1080000" cy="1080000"/>
            </a:xfrm>
            <a:grpFill/>
          </p:grpSpPr>
          <p:sp>
            <p:nvSpPr>
              <p:cNvPr id="47" name="Šestiúhelník 46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8" name="TextovéPole 47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HAT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20" name="Skupina 19"/>
          <p:cNvGrpSpPr/>
          <p:nvPr/>
        </p:nvGrpSpPr>
        <p:grpSpPr>
          <a:xfrm>
            <a:off x="3543946" y="4348437"/>
            <a:ext cx="1800000" cy="864000"/>
            <a:chOff x="3037374" y="5412938"/>
            <a:chExt cx="1966311" cy="1102532"/>
          </a:xfrm>
        </p:grpSpPr>
        <p:grpSp>
          <p:nvGrpSpPr>
            <p:cNvPr id="104" name="Skupina 103"/>
            <p:cNvGrpSpPr/>
            <p:nvPr/>
          </p:nvGrpSpPr>
          <p:grpSpPr>
            <a:xfrm>
              <a:off x="3037374" y="5412938"/>
              <a:ext cx="1080000" cy="1080000"/>
              <a:chOff x="6516216" y="627272"/>
              <a:chExt cx="1080000" cy="1080000"/>
            </a:xfrm>
          </p:grpSpPr>
          <p:sp>
            <p:nvSpPr>
              <p:cNvPr id="105" name="Šestiúhelník 104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6" name="TextovéPole 105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BĚ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37" name="Skupina 36"/>
            <p:cNvGrpSpPr/>
            <p:nvPr/>
          </p:nvGrpSpPr>
          <p:grpSpPr>
            <a:xfrm>
              <a:off x="3923685" y="5435470"/>
              <a:ext cx="1080000" cy="1080000"/>
              <a:chOff x="6516216" y="627272"/>
              <a:chExt cx="1080000" cy="1080000"/>
            </a:xfrm>
          </p:grpSpPr>
          <p:sp>
            <p:nvSpPr>
              <p:cNvPr id="38" name="Šestiúhelník 37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" name="TextovéPole 38"/>
              <p:cNvSpPr txBox="1"/>
              <p:nvPr/>
            </p:nvSpPr>
            <p:spPr>
              <a:xfrm>
                <a:off x="6654201" y="879124"/>
                <a:ext cx="942015" cy="5105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LICE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21" name="Skupina 20"/>
          <p:cNvGrpSpPr/>
          <p:nvPr/>
        </p:nvGrpSpPr>
        <p:grpSpPr>
          <a:xfrm>
            <a:off x="330576" y="5395329"/>
            <a:ext cx="1800000" cy="864000"/>
            <a:chOff x="5919111" y="5310113"/>
            <a:chExt cx="2036668" cy="1110777"/>
          </a:xfrm>
        </p:grpSpPr>
        <p:grpSp>
          <p:nvGrpSpPr>
            <p:cNvPr id="116" name="Skupina 115"/>
            <p:cNvGrpSpPr/>
            <p:nvPr/>
          </p:nvGrpSpPr>
          <p:grpSpPr>
            <a:xfrm>
              <a:off x="5919111" y="5340890"/>
              <a:ext cx="1080000" cy="1080000"/>
              <a:chOff x="6516216" y="627272"/>
              <a:chExt cx="1080000" cy="1080000"/>
            </a:xfrm>
          </p:grpSpPr>
          <p:sp>
            <p:nvSpPr>
              <p:cNvPr id="117" name="Šestiúhelník 116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8" name="TextovéPole 117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BĚ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34" name="Skupina 33"/>
            <p:cNvGrpSpPr/>
            <p:nvPr/>
          </p:nvGrpSpPr>
          <p:grpSpPr>
            <a:xfrm>
              <a:off x="6783810" y="5310113"/>
              <a:ext cx="1171969" cy="1080000"/>
              <a:chOff x="6516216" y="627272"/>
              <a:chExt cx="1171969" cy="1080000"/>
            </a:xfrm>
          </p:grpSpPr>
          <p:sp>
            <p:nvSpPr>
              <p:cNvPr id="35" name="Šestiúhelník 34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" name="TextovéPole 35"/>
              <p:cNvSpPr txBox="1"/>
              <p:nvPr/>
            </p:nvSpPr>
            <p:spPr>
              <a:xfrm>
                <a:off x="6516216" y="936440"/>
                <a:ext cx="117196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LIDLO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12" name="Skupina 11"/>
          <p:cNvGrpSpPr/>
          <p:nvPr/>
        </p:nvGrpSpPr>
        <p:grpSpPr>
          <a:xfrm>
            <a:off x="290662" y="1324193"/>
            <a:ext cx="1800000" cy="864000"/>
            <a:chOff x="107820" y="1544391"/>
            <a:chExt cx="1983874" cy="1085598"/>
          </a:xfrm>
        </p:grpSpPr>
        <p:grpSp>
          <p:nvGrpSpPr>
            <p:cNvPr id="89" name="Skupina 88"/>
            <p:cNvGrpSpPr/>
            <p:nvPr/>
          </p:nvGrpSpPr>
          <p:grpSpPr>
            <a:xfrm>
              <a:off x="107820" y="1549989"/>
              <a:ext cx="1080000" cy="1080000"/>
              <a:chOff x="6516216" y="627272"/>
              <a:chExt cx="1080000" cy="1080000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90" name="Šestiúhelník 89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1" name="TextovéPole 90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BĚ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43" name="Skupina 42"/>
            <p:cNvGrpSpPr/>
            <p:nvPr/>
          </p:nvGrpSpPr>
          <p:grpSpPr>
            <a:xfrm>
              <a:off x="1011694" y="1544391"/>
              <a:ext cx="1080000" cy="1080000"/>
              <a:chOff x="6516216" y="627272"/>
              <a:chExt cx="1080000" cy="1080000"/>
            </a:xfrm>
          </p:grpSpPr>
          <p:sp>
            <p:nvSpPr>
              <p:cNvPr id="44" name="Šestiúhelník 43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5" name="TextovéPole 44"/>
              <p:cNvSpPr txBox="1"/>
              <p:nvPr/>
            </p:nvSpPr>
            <p:spPr>
              <a:xfrm>
                <a:off x="6560236" y="936440"/>
                <a:ext cx="103597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HOUN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18" name="Skupina 17"/>
          <p:cNvGrpSpPr/>
          <p:nvPr/>
        </p:nvGrpSpPr>
        <p:grpSpPr>
          <a:xfrm>
            <a:off x="276944" y="4372376"/>
            <a:ext cx="1800000" cy="864000"/>
            <a:chOff x="5674650" y="3946658"/>
            <a:chExt cx="1913190" cy="1087313"/>
          </a:xfrm>
        </p:grpSpPr>
        <p:grpSp>
          <p:nvGrpSpPr>
            <p:cNvPr id="67" name="Skupina 66"/>
            <p:cNvGrpSpPr/>
            <p:nvPr/>
          </p:nvGrpSpPr>
          <p:grpSpPr>
            <a:xfrm>
              <a:off x="5674650" y="3953971"/>
              <a:ext cx="1080000" cy="1080000"/>
              <a:chOff x="6516216" y="627272"/>
              <a:chExt cx="1080000" cy="1080000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68" name="Šestiúhelník 67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HRÁ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19" name="Skupina 118"/>
            <p:cNvGrpSpPr/>
            <p:nvPr/>
          </p:nvGrpSpPr>
          <p:grpSpPr>
            <a:xfrm>
              <a:off x="6507840" y="3946658"/>
              <a:ext cx="1080000" cy="1080000"/>
              <a:chOff x="6516216" y="627272"/>
              <a:chExt cx="1080000" cy="1080000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120" name="Šestiúhelník 119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BĚ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11" name="Skupina 10"/>
          <p:cNvGrpSpPr/>
          <p:nvPr/>
        </p:nvGrpSpPr>
        <p:grpSpPr>
          <a:xfrm>
            <a:off x="6128837" y="1282755"/>
            <a:ext cx="2520000" cy="864000"/>
            <a:chOff x="6076665" y="297004"/>
            <a:chExt cx="2851137" cy="1102818"/>
          </a:xfrm>
        </p:grpSpPr>
        <p:grpSp>
          <p:nvGrpSpPr>
            <p:cNvPr id="52" name="Skupina 51"/>
            <p:cNvGrpSpPr/>
            <p:nvPr/>
          </p:nvGrpSpPr>
          <p:grpSpPr>
            <a:xfrm>
              <a:off x="6076665" y="297004"/>
              <a:ext cx="1080000" cy="1080000"/>
              <a:chOff x="6516216" y="627272"/>
              <a:chExt cx="1080000" cy="1080000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53" name="Šestiúhelník 52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4" name="TextovéPole 53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DO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13" name="Skupina 112"/>
            <p:cNvGrpSpPr/>
            <p:nvPr/>
          </p:nvGrpSpPr>
          <p:grpSpPr>
            <a:xfrm>
              <a:off x="6967839" y="317097"/>
              <a:ext cx="1080000" cy="1080000"/>
              <a:chOff x="6516216" y="627272"/>
              <a:chExt cx="1080000" cy="1080000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114" name="Šestiúhelník 113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BĚ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25" name="Skupina 124"/>
            <p:cNvGrpSpPr/>
            <p:nvPr/>
          </p:nvGrpSpPr>
          <p:grpSpPr>
            <a:xfrm>
              <a:off x="7847802" y="319822"/>
              <a:ext cx="1080000" cy="1080000"/>
              <a:chOff x="6516216" y="627272"/>
              <a:chExt cx="1080000" cy="1080000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126" name="Šestiúhelník 125"/>
              <p:cNvSpPr/>
              <p:nvPr/>
            </p:nvSpPr>
            <p:spPr>
              <a:xfrm>
                <a:off x="6516216" y="627272"/>
                <a:ext cx="1080000" cy="1080000"/>
              </a:xfrm>
              <a:prstGeom prst="hexagon">
                <a:avLst/>
              </a:prstGeom>
              <a:grpFill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9" name="TextovéPole 128"/>
              <p:cNvSpPr txBox="1"/>
              <p:nvPr/>
            </p:nvSpPr>
            <p:spPr>
              <a:xfrm>
                <a:off x="6654201" y="936440"/>
                <a:ext cx="804030" cy="400110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H</a:t>
                </a:r>
                <a:endParaRPr lang="cs-CZ" sz="20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983038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Skupina 14"/>
          <p:cNvGrpSpPr/>
          <p:nvPr/>
        </p:nvGrpSpPr>
        <p:grpSpPr>
          <a:xfrm>
            <a:off x="436312" y="518679"/>
            <a:ext cx="3409184" cy="2586890"/>
            <a:chOff x="436312" y="518679"/>
            <a:chExt cx="3409184" cy="2586890"/>
          </a:xfrm>
        </p:grpSpPr>
        <p:grpSp>
          <p:nvGrpSpPr>
            <p:cNvPr id="3" name="Skupina 2"/>
            <p:cNvGrpSpPr/>
            <p:nvPr/>
          </p:nvGrpSpPr>
          <p:grpSpPr>
            <a:xfrm rot="20713177">
              <a:off x="675243" y="518679"/>
              <a:ext cx="3170253" cy="2586890"/>
              <a:chOff x="675243" y="518679"/>
              <a:chExt cx="3170253" cy="2586890"/>
            </a:xfrm>
          </p:grpSpPr>
          <p:pic>
            <p:nvPicPr>
              <p:cNvPr id="4098" name="Picture 2" descr="File:Poupě v lednu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3568" y="518679"/>
                <a:ext cx="3161928" cy="237144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" name="TextovéPole 12"/>
              <p:cNvSpPr txBox="1"/>
              <p:nvPr/>
            </p:nvSpPr>
            <p:spPr>
              <a:xfrm>
                <a:off x="675243" y="2890125"/>
                <a:ext cx="504056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800" dirty="0" smtClean="0">
                    <a:latin typeface="Arial" pitchFamily="34" charset="0"/>
                    <a:cs typeface="Arial" pitchFamily="34" charset="0"/>
                  </a:rPr>
                  <a:t>Obr.06</a:t>
                </a:r>
                <a:endParaRPr lang="cs-CZ" dirty="0"/>
              </a:p>
            </p:txBody>
          </p:sp>
        </p:grpSp>
        <p:sp>
          <p:nvSpPr>
            <p:cNvPr id="20" name="TextovéPole 19"/>
            <p:cNvSpPr txBox="1"/>
            <p:nvPr/>
          </p:nvSpPr>
          <p:spPr>
            <a:xfrm rot="20694674">
              <a:off x="436312" y="857377"/>
              <a:ext cx="12818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POUPĚ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Obdélník 7"/>
          <p:cNvSpPr/>
          <p:nvPr/>
        </p:nvSpPr>
        <p:spPr>
          <a:xfrm>
            <a:off x="683568" y="1281923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5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</a:t>
            </a:r>
            <a:endParaRPr lang="cs-CZ" sz="15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79712" y="1281923"/>
            <a:ext cx="2088232" cy="2677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15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+</a:t>
            </a:r>
            <a:endParaRPr lang="cs-CZ" sz="15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652120" y="1281923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5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</a:t>
            </a:r>
            <a:endParaRPr lang="cs-CZ" sz="15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851920" y="778781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5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ˇ</a:t>
            </a:r>
            <a:endParaRPr lang="cs-CZ" sz="15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55976" y="1246916"/>
            <a:ext cx="2088232" cy="2677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15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+</a:t>
            </a:r>
          </a:p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159664" y="1281923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5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</a:t>
            </a:r>
            <a:endParaRPr lang="cs-CZ" sz="15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grpSp>
        <p:nvGrpSpPr>
          <p:cNvPr id="14" name="Skupina 13"/>
          <p:cNvGrpSpPr/>
          <p:nvPr/>
        </p:nvGrpSpPr>
        <p:grpSpPr>
          <a:xfrm rot="444705">
            <a:off x="661650" y="3811645"/>
            <a:ext cx="3551483" cy="2581620"/>
            <a:chOff x="1063782" y="3598938"/>
            <a:chExt cx="3551483" cy="2581620"/>
          </a:xfrm>
        </p:grpSpPr>
        <p:grpSp>
          <p:nvGrpSpPr>
            <p:cNvPr id="4" name="Skupina 3"/>
            <p:cNvGrpSpPr/>
            <p:nvPr/>
          </p:nvGrpSpPr>
          <p:grpSpPr>
            <a:xfrm rot="21152201">
              <a:off x="1063782" y="3598938"/>
              <a:ext cx="3551483" cy="2581620"/>
              <a:chOff x="683568" y="3959579"/>
              <a:chExt cx="3551483" cy="2581620"/>
            </a:xfrm>
          </p:grpSpPr>
          <p:pic>
            <p:nvPicPr>
              <p:cNvPr id="4100" name="Picture 4" descr="File:FringillaCoelebsFemale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3568" y="3959579"/>
                <a:ext cx="3551483" cy="236617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ovéPole 16"/>
              <p:cNvSpPr txBox="1"/>
              <p:nvPr/>
            </p:nvSpPr>
            <p:spPr>
              <a:xfrm>
                <a:off x="3730995" y="6325755"/>
                <a:ext cx="504056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800" dirty="0" smtClean="0">
                    <a:latin typeface="Arial" pitchFamily="34" charset="0"/>
                    <a:cs typeface="Arial" pitchFamily="34" charset="0"/>
                  </a:rPr>
                  <a:t>Obr.07</a:t>
                </a:r>
                <a:endParaRPr lang="cs-CZ" dirty="0"/>
              </a:p>
            </p:txBody>
          </p:sp>
        </p:grpSp>
        <p:sp>
          <p:nvSpPr>
            <p:cNvPr id="5" name="TextovéPole 4"/>
            <p:cNvSpPr txBox="1"/>
            <p:nvPr/>
          </p:nvSpPr>
          <p:spPr>
            <a:xfrm rot="21155295">
              <a:off x="1208492" y="5699560"/>
              <a:ext cx="12818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PĚNKAVA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6349685" y="3699556"/>
            <a:ext cx="2382349" cy="2613181"/>
            <a:chOff x="6349685" y="3699556"/>
            <a:chExt cx="2382349" cy="2613181"/>
          </a:xfrm>
        </p:grpSpPr>
        <p:grpSp>
          <p:nvGrpSpPr>
            <p:cNvPr id="2" name="Skupina 1"/>
            <p:cNvGrpSpPr/>
            <p:nvPr/>
          </p:nvGrpSpPr>
          <p:grpSpPr>
            <a:xfrm>
              <a:off x="6349685" y="3699556"/>
              <a:ext cx="2382349" cy="2613181"/>
              <a:chOff x="5386603" y="3494922"/>
              <a:chExt cx="2382349" cy="2613181"/>
            </a:xfrm>
          </p:grpSpPr>
          <p:pic>
            <p:nvPicPr>
              <p:cNvPr id="307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86603" y="3494922"/>
                <a:ext cx="2382349" cy="23823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1" name="TextovéPole 10"/>
              <p:cNvSpPr txBox="1"/>
              <p:nvPr/>
            </p:nvSpPr>
            <p:spPr>
              <a:xfrm>
                <a:off x="5436096" y="5892659"/>
                <a:ext cx="504056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800" dirty="0" smtClean="0">
                    <a:latin typeface="Arial" pitchFamily="34" charset="0"/>
                    <a:cs typeface="Arial" pitchFamily="34" charset="0"/>
                  </a:rPr>
                  <a:t>Obr.02</a:t>
                </a:r>
                <a:endParaRPr lang="cs-CZ" dirty="0"/>
              </a:p>
            </p:txBody>
          </p:sp>
        </p:grpSp>
        <p:sp>
          <p:nvSpPr>
            <p:cNvPr id="22" name="TextovéPole 21"/>
            <p:cNvSpPr txBox="1"/>
            <p:nvPr/>
          </p:nvSpPr>
          <p:spPr>
            <a:xfrm rot="21546862">
              <a:off x="6352444" y="5718918"/>
              <a:ext cx="16003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accent6">
                      <a:lumMod val="75000"/>
                    </a:schemeClr>
                  </a:solidFill>
                </a:rPr>
                <a:t>ZPĚVAČKA</a:t>
              </a:r>
              <a:endParaRPr lang="cs-CZ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951263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1 0.00139 L 0.1908 0.001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0.00139 L -0.19288 0.0013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63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16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03648" y="692696"/>
            <a:ext cx="5904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VYMYSLI CO NEJVÍCE SLOV, VE KTERÝCH SE OBJEVUJE „5“</a:t>
            </a:r>
          </a:p>
        </p:txBody>
      </p:sp>
      <p:grpSp>
        <p:nvGrpSpPr>
          <p:cNvPr id="25" name="Skupina 24"/>
          <p:cNvGrpSpPr/>
          <p:nvPr/>
        </p:nvGrpSpPr>
        <p:grpSpPr>
          <a:xfrm>
            <a:off x="7245647" y="3420215"/>
            <a:ext cx="1080000" cy="1080000"/>
            <a:chOff x="971600" y="2060848"/>
            <a:chExt cx="2592288" cy="1368152"/>
          </a:xfrm>
        </p:grpSpPr>
        <p:sp>
          <p:nvSpPr>
            <p:cNvPr id="26" name="Ovál 25"/>
            <p:cNvSpPr/>
            <p:nvPr/>
          </p:nvSpPr>
          <p:spPr>
            <a:xfrm>
              <a:off x="971600" y="2060848"/>
              <a:ext cx="2592288" cy="136815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1230858" y="2560258"/>
              <a:ext cx="2203690" cy="506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DOS5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5940152" y="1961911"/>
            <a:ext cx="1080000" cy="1080000"/>
            <a:chOff x="971600" y="2060848"/>
            <a:chExt cx="2592288" cy="1368152"/>
          </a:xfrm>
        </p:grpSpPr>
        <p:sp>
          <p:nvSpPr>
            <p:cNvPr id="29" name="Ovál 28"/>
            <p:cNvSpPr/>
            <p:nvPr/>
          </p:nvSpPr>
          <p:spPr>
            <a:xfrm>
              <a:off x="971600" y="2060848"/>
              <a:ext cx="2592288" cy="136815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1230858" y="2560258"/>
              <a:ext cx="2203690" cy="506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5NÍK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3827430" y="1611878"/>
            <a:ext cx="1080000" cy="1080000"/>
            <a:chOff x="971600" y="2060848"/>
            <a:chExt cx="2592288" cy="1368152"/>
          </a:xfrm>
        </p:grpSpPr>
        <p:sp>
          <p:nvSpPr>
            <p:cNvPr id="32" name="Ovál 31"/>
            <p:cNvSpPr/>
            <p:nvPr/>
          </p:nvSpPr>
          <p:spPr>
            <a:xfrm>
              <a:off x="971600" y="2060848"/>
              <a:ext cx="2592288" cy="136815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1230858" y="2560258"/>
              <a:ext cx="2203690" cy="506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5KA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3" name="Skupina 42"/>
          <p:cNvGrpSpPr/>
          <p:nvPr/>
        </p:nvGrpSpPr>
        <p:grpSpPr>
          <a:xfrm>
            <a:off x="1997774" y="2622133"/>
            <a:ext cx="1746134" cy="1439409"/>
            <a:chOff x="1997774" y="2622133"/>
            <a:chExt cx="1746134" cy="1439409"/>
          </a:xfrm>
        </p:grpSpPr>
        <p:sp>
          <p:nvSpPr>
            <p:cNvPr id="35" name="Ovál 34"/>
            <p:cNvSpPr/>
            <p:nvPr/>
          </p:nvSpPr>
          <p:spPr>
            <a:xfrm>
              <a:off x="2150761" y="2622133"/>
              <a:ext cx="1440160" cy="1439409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1997774" y="3141782"/>
              <a:ext cx="174613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5IKORUNA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971660" y="3667316"/>
            <a:ext cx="1080000" cy="1080000"/>
            <a:chOff x="971600" y="2060848"/>
            <a:chExt cx="2592288" cy="1368152"/>
          </a:xfrm>
        </p:grpSpPr>
        <p:sp>
          <p:nvSpPr>
            <p:cNvPr id="38" name="Ovál 37"/>
            <p:cNvSpPr/>
            <p:nvPr/>
          </p:nvSpPr>
          <p:spPr>
            <a:xfrm>
              <a:off x="971600" y="2060848"/>
              <a:ext cx="2592288" cy="136815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1230858" y="2560258"/>
              <a:ext cx="2203690" cy="506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US5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863648" y="2016193"/>
            <a:ext cx="1080000" cy="1080000"/>
            <a:chOff x="971600" y="2060848"/>
            <a:chExt cx="2592288" cy="1368152"/>
          </a:xfrm>
        </p:grpSpPr>
        <p:sp>
          <p:nvSpPr>
            <p:cNvPr id="41" name="Ovál 40"/>
            <p:cNvSpPr/>
            <p:nvPr/>
          </p:nvSpPr>
          <p:spPr>
            <a:xfrm>
              <a:off x="971600" y="2060848"/>
              <a:ext cx="2592288" cy="136815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1230858" y="2560258"/>
              <a:ext cx="2203690" cy="506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Ú5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2051660" y="4500215"/>
            <a:ext cx="1746134" cy="1439409"/>
            <a:chOff x="1997774" y="2622133"/>
            <a:chExt cx="1746134" cy="1439409"/>
          </a:xfrm>
        </p:grpSpPr>
        <p:sp>
          <p:nvSpPr>
            <p:cNvPr id="45" name="Ovál 44"/>
            <p:cNvSpPr/>
            <p:nvPr/>
          </p:nvSpPr>
          <p:spPr>
            <a:xfrm>
              <a:off x="2150761" y="2622133"/>
              <a:ext cx="1440160" cy="1439409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TextovéPole 45"/>
            <p:cNvSpPr txBox="1"/>
            <p:nvPr/>
          </p:nvSpPr>
          <p:spPr>
            <a:xfrm>
              <a:off x="1997774" y="3141782"/>
              <a:ext cx="174613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5IBOJ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4953279" y="4826955"/>
            <a:ext cx="1080000" cy="1080000"/>
            <a:chOff x="971600" y="2060848"/>
            <a:chExt cx="2592288" cy="1368152"/>
          </a:xfrm>
        </p:grpSpPr>
        <p:sp>
          <p:nvSpPr>
            <p:cNvPr id="48" name="Ovál 47"/>
            <p:cNvSpPr/>
            <p:nvPr/>
          </p:nvSpPr>
          <p:spPr>
            <a:xfrm>
              <a:off x="971600" y="2060848"/>
              <a:ext cx="2592288" cy="136815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1230858" y="2560258"/>
              <a:ext cx="2203690" cy="506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5ICE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6953136" y="5081292"/>
            <a:ext cx="1080000" cy="1080000"/>
            <a:chOff x="971600" y="2060848"/>
            <a:chExt cx="2592288" cy="1368152"/>
          </a:xfrm>
        </p:grpSpPr>
        <p:sp>
          <p:nvSpPr>
            <p:cNvPr id="51" name="Ovál 50"/>
            <p:cNvSpPr/>
            <p:nvPr/>
          </p:nvSpPr>
          <p:spPr>
            <a:xfrm>
              <a:off x="971600" y="2060848"/>
              <a:ext cx="2592288" cy="136815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2" name="TextovéPole 51"/>
            <p:cNvSpPr txBox="1"/>
            <p:nvPr/>
          </p:nvSpPr>
          <p:spPr>
            <a:xfrm>
              <a:off x="1230858" y="2560258"/>
              <a:ext cx="2203690" cy="506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smtClean="0">
                  <a:latin typeface="Arial" pitchFamily="34" charset="0"/>
                  <a:cs typeface="Arial" pitchFamily="34" charset="0"/>
                </a:rPr>
                <a:t>NA5Í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3" name="Skupina 52"/>
          <p:cNvGrpSpPr/>
          <p:nvPr/>
        </p:nvGrpSpPr>
        <p:grpSpPr>
          <a:xfrm>
            <a:off x="6939643" y="1051358"/>
            <a:ext cx="1746134" cy="1439409"/>
            <a:chOff x="1997774" y="2622133"/>
            <a:chExt cx="1746134" cy="1439409"/>
          </a:xfrm>
        </p:grpSpPr>
        <p:sp>
          <p:nvSpPr>
            <p:cNvPr id="54" name="Ovál 53"/>
            <p:cNvSpPr/>
            <p:nvPr/>
          </p:nvSpPr>
          <p:spPr>
            <a:xfrm>
              <a:off x="2150761" y="2622133"/>
              <a:ext cx="1440160" cy="1439409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1997774" y="3141782"/>
              <a:ext cx="174613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V DOU5I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4034363" y="3240510"/>
            <a:ext cx="1746134" cy="1439409"/>
            <a:chOff x="1997774" y="2622133"/>
            <a:chExt cx="1746134" cy="1439409"/>
          </a:xfrm>
        </p:grpSpPr>
        <p:sp>
          <p:nvSpPr>
            <p:cNvPr id="57" name="Ovál 56"/>
            <p:cNvSpPr/>
            <p:nvPr/>
          </p:nvSpPr>
          <p:spPr>
            <a:xfrm>
              <a:off x="2150761" y="2622133"/>
              <a:ext cx="1440160" cy="1439409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8" name="TextovéPole 57"/>
            <p:cNvSpPr txBox="1"/>
            <p:nvPr/>
          </p:nvSpPr>
          <p:spPr>
            <a:xfrm>
              <a:off x="1997774" y="3141782"/>
              <a:ext cx="174613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latin typeface="Arial" pitchFamily="34" charset="0"/>
                  <a:cs typeface="Arial" pitchFamily="34" charset="0"/>
                </a:rPr>
                <a:t>V POU5I</a:t>
              </a:r>
              <a:endParaRPr lang="cs-CZ" sz="20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9" name="TextovéPole 58"/>
          <p:cNvSpPr txBox="1"/>
          <p:nvPr/>
        </p:nvSpPr>
        <p:spPr>
          <a:xfrm>
            <a:off x="1453424" y="6099962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POUŽIJ SLOVA VE VĚTÁCH</a:t>
            </a:r>
          </a:p>
        </p:txBody>
      </p:sp>
    </p:spTree>
    <p:extLst>
      <p:ext uri="{BB962C8B-B14F-4D97-AF65-F5344CB8AC3E}">
        <p14:creationId xmlns:p14="http://schemas.microsoft.com/office/powerpoint/2010/main" xmlns="" val="131702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4896036" y="2854701"/>
            <a:ext cx="3686416" cy="2684934"/>
            <a:chOff x="4601000" y="3429000"/>
            <a:chExt cx="3686416" cy="2684934"/>
          </a:xfrm>
        </p:grpSpPr>
        <p:grpSp>
          <p:nvGrpSpPr>
            <p:cNvPr id="2" name="Skupina 1"/>
            <p:cNvGrpSpPr/>
            <p:nvPr/>
          </p:nvGrpSpPr>
          <p:grpSpPr>
            <a:xfrm>
              <a:off x="4601000" y="3429000"/>
              <a:ext cx="3686416" cy="2684934"/>
              <a:chOff x="4601000" y="3429000"/>
              <a:chExt cx="3686416" cy="2684934"/>
            </a:xfrm>
          </p:grpSpPr>
          <p:sp>
            <p:nvSpPr>
              <p:cNvPr id="14" name="TextovéPole 13"/>
              <p:cNvSpPr txBox="1"/>
              <p:nvPr/>
            </p:nvSpPr>
            <p:spPr>
              <a:xfrm>
                <a:off x="4644008" y="5898490"/>
                <a:ext cx="504056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800" dirty="0" smtClean="0">
                    <a:latin typeface="Arial" pitchFamily="34" charset="0"/>
                    <a:cs typeface="Arial" pitchFamily="34" charset="0"/>
                  </a:rPr>
                  <a:t>Obr.03</a:t>
                </a:r>
                <a:endParaRPr lang="cs-CZ" dirty="0"/>
              </a:p>
            </p:txBody>
          </p:sp>
          <p:pic>
            <p:nvPicPr>
              <p:cNvPr id="2050" name="Picture 2" descr="File:Prag Stadtansicht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1000" y="3429000"/>
                <a:ext cx="3686416" cy="24560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5" name="TextovéPole 14"/>
            <p:cNvSpPr txBox="1"/>
            <p:nvPr/>
          </p:nvSpPr>
          <p:spPr>
            <a:xfrm>
              <a:off x="4606947" y="5495540"/>
              <a:ext cx="12818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MĚSTO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 rot="20892303">
            <a:off x="539552" y="548680"/>
            <a:ext cx="1915185" cy="2405511"/>
            <a:chOff x="539552" y="548680"/>
            <a:chExt cx="1915185" cy="2405511"/>
          </a:xfrm>
        </p:grpSpPr>
        <p:grpSp>
          <p:nvGrpSpPr>
            <p:cNvPr id="5" name="Skupina 4"/>
            <p:cNvGrpSpPr/>
            <p:nvPr/>
          </p:nvGrpSpPr>
          <p:grpSpPr>
            <a:xfrm>
              <a:off x="539552" y="548680"/>
              <a:ext cx="1915185" cy="2185135"/>
              <a:chOff x="539552" y="548680"/>
              <a:chExt cx="1915185" cy="2185135"/>
            </a:xfrm>
          </p:grpSpPr>
          <p:pic>
            <p:nvPicPr>
              <p:cNvPr id="2052" name="Picture 4" descr="File:Maundy purse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2" y="548680"/>
                <a:ext cx="1915185" cy="21851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ovéPole 16"/>
              <p:cNvSpPr txBox="1"/>
              <p:nvPr/>
            </p:nvSpPr>
            <p:spPr>
              <a:xfrm>
                <a:off x="539552" y="2364483"/>
                <a:ext cx="128189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 smtClean="0">
                    <a:solidFill>
                      <a:schemeClr val="bg1"/>
                    </a:solidFill>
                  </a:rPr>
                  <a:t>MĚŠEC</a:t>
                </a:r>
                <a:endParaRPr lang="cs-CZ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" name="TextovéPole 18"/>
            <p:cNvSpPr txBox="1"/>
            <p:nvPr/>
          </p:nvSpPr>
          <p:spPr>
            <a:xfrm>
              <a:off x="539552" y="2738747"/>
              <a:ext cx="50405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Obr.08</a:t>
              </a:r>
              <a:endParaRPr lang="cs-CZ" dirty="0"/>
            </a:p>
          </p:txBody>
        </p:sp>
      </p:grpSp>
      <p:sp>
        <p:nvSpPr>
          <p:cNvPr id="8" name="Obdélník 7"/>
          <p:cNvSpPr/>
          <p:nvPr/>
        </p:nvSpPr>
        <p:spPr>
          <a:xfrm>
            <a:off x="683568" y="1281923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5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M</a:t>
            </a:r>
            <a:endParaRPr lang="cs-CZ" sz="15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005454" y="1281923"/>
            <a:ext cx="2088232" cy="2677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15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+</a:t>
            </a:r>
          </a:p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652120" y="1281923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5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E</a:t>
            </a:r>
            <a:endParaRPr lang="cs-CZ" sz="15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851920" y="778781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5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ˇ</a:t>
            </a:r>
            <a:endParaRPr lang="cs-CZ" sz="15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55976" y="1246916"/>
            <a:ext cx="2088232" cy="2677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15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+</a:t>
            </a:r>
          </a:p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159664" y="1281923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5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Ň</a:t>
            </a:r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grpSp>
        <p:nvGrpSpPr>
          <p:cNvPr id="18" name="Skupina 17"/>
          <p:cNvGrpSpPr/>
          <p:nvPr/>
        </p:nvGrpSpPr>
        <p:grpSpPr>
          <a:xfrm rot="20677412">
            <a:off x="1074374" y="3403294"/>
            <a:ext cx="2777546" cy="2991728"/>
            <a:chOff x="1074374" y="3403294"/>
            <a:chExt cx="2777546" cy="2991728"/>
          </a:xfrm>
        </p:grpSpPr>
        <p:grpSp>
          <p:nvGrpSpPr>
            <p:cNvPr id="13" name="Skupina 12"/>
            <p:cNvGrpSpPr/>
            <p:nvPr/>
          </p:nvGrpSpPr>
          <p:grpSpPr>
            <a:xfrm>
              <a:off x="1098811" y="3403294"/>
              <a:ext cx="2753109" cy="2776284"/>
              <a:chOff x="1098811" y="3403294"/>
              <a:chExt cx="2753109" cy="2776284"/>
            </a:xfrm>
          </p:grpSpPr>
          <p:pic>
            <p:nvPicPr>
              <p:cNvPr id="2054" name="Picture 6" descr="File:Full Moon Luc Viatour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8811" y="3403294"/>
                <a:ext cx="2753109" cy="277628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" name="TextovéPole 21"/>
              <p:cNvSpPr txBox="1"/>
              <p:nvPr/>
            </p:nvSpPr>
            <p:spPr>
              <a:xfrm>
                <a:off x="1098811" y="5810246"/>
                <a:ext cx="128189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 smtClean="0">
                    <a:solidFill>
                      <a:schemeClr val="bg1"/>
                    </a:solidFill>
                  </a:rPr>
                  <a:t>MĚSÍC</a:t>
                </a:r>
                <a:endParaRPr lang="cs-CZ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3" name="TextovéPole 22"/>
            <p:cNvSpPr txBox="1"/>
            <p:nvPr/>
          </p:nvSpPr>
          <p:spPr>
            <a:xfrm>
              <a:off x="1074374" y="6179578"/>
              <a:ext cx="50405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Obr.09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619415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1 0.00139 L 0.1908 0.001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037 L -0.19288 -0.003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63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16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692696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SPOJ </a:t>
            </a:r>
          </a:p>
        </p:txBody>
      </p:sp>
      <p:grpSp>
        <p:nvGrpSpPr>
          <p:cNvPr id="7" name="Skupina 6"/>
          <p:cNvGrpSpPr/>
          <p:nvPr/>
        </p:nvGrpSpPr>
        <p:grpSpPr>
          <a:xfrm>
            <a:off x="611560" y="794321"/>
            <a:ext cx="1440000" cy="720080"/>
            <a:chOff x="971600" y="1988840"/>
            <a:chExt cx="1800200" cy="720080"/>
          </a:xfrm>
        </p:grpSpPr>
        <p:sp>
          <p:nvSpPr>
            <p:cNvPr id="5" name="Obdélník 4"/>
            <p:cNvSpPr/>
            <p:nvPr/>
          </p:nvSpPr>
          <p:spPr>
            <a:xfrm>
              <a:off x="971600" y="1988840"/>
              <a:ext cx="1800200" cy="7200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043608" y="2164214"/>
              <a:ext cx="165618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dirty="0" smtClean="0"/>
                <a:t>MĚ</a:t>
              </a:r>
              <a:endParaRPr lang="cs-CZ" dirty="0"/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7169611" y="3017525"/>
            <a:ext cx="1440000" cy="720080"/>
            <a:chOff x="971600" y="1988840"/>
            <a:chExt cx="1800200" cy="720080"/>
          </a:xfrm>
        </p:grpSpPr>
        <p:sp>
          <p:nvSpPr>
            <p:cNvPr id="9" name="Obdélník 8"/>
            <p:cNvSpPr/>
            <p:nvPr/>
          </p:nvSpPr>
          <p:spPr>
            <a:xfrm>
              <a:off x="971600" y="1988840"/>
              <a:ext cx="1800200" cy="7200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043608" y="2164214"/>
              <a:ext cx="165618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dirty="0" smtClean="0"/>
                <a:t>SÍC</a:t>
              </a:r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19672" y="3563724"/>
            <a:ext cx="1440000" cy="720080"/>
            <a:chOff x="971600" y="1988840"/>
            <a:chExt cx="1800200" cy="720080"/>
          </a:xfrm>
        </p:grpSpPr>
        <p:sp>
          <p:nvSpPr>
            <p:cNvPr id="12" name="Obdélník 11"/>
            <p:cNvSpPr/>
            <p:nvPr/>
          </p:nvSpPr>
          <p:spPr>
            <a:xfrm>
              <a:off x="971600" y="1988840"/>
              <a:ext cx="1800200" cy="7200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043608" y="2164214"/>
              <a:ext cx="165618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dirty="0" smtClean="0"/>
                <a:t>MĚS</a:t>
              </a:r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7092280" y="5589240"/>
            <a:ext cx="1440000" cy="720080"/>
            <a:chOff x="971600" y="1988840"/>
            <a:chExt cx="1800200" cy="720080"/>
          </a:xfrm>
        </p:grpSpPr>
        <p:sp>
          <p:nvSpPr>
            <p:cNvPr id="15" name="Obdélník 14"/>
            <p:cNvSpPr/>
            <p:nvPr/>
          </p:nvSpPr>
          <p:spPr>
            <a:xfrm>
              <a:off x="971600" y="1988840"/>
              <a:ext cx="1800200" cy="7200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1043608" y="2164214"/>
              <a:ext cx="165618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dirty="0" smtClean="0"/>
                <a:t>TO</a:t>
              </a:r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1396896" y="1685049"/>
            <a:ext cx="1440000" cy="720080"/>
            <a:chOff x="971600" y="1988840"/>
            <a:chExt cx="1800200" cy="720080"/>
          </a:xfrm>
        </p:grpSpPr>
        <p:sp>
          <p:nvSpPr>
            <p:cNvPr id="18" name="Obdélník 17"/>
            <p:cNvSpPr/>
            <p:nvPr/>
          </p:nvSpPr>
          <p:spPr>
            <a:xfrm>
              <a:off x="971600" y="1988840"/>
              <a:ext cx="1800200" cy="7200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1043608" y="2164214"/>
              <a:ext cx="165618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dirty="0" smtClean="0"/>
                <a:t>MĚ</a:t>
              </a:r>
              <a:endParaRPr lang="cs-CZ" dirty="0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6649925" y="3923764"/>
            <a:ext cx="1440000" cy="720080"/>
            <a:chOff x="971600" y="1988840"/>
            <a:chExt cx="1800200" cy="720080"/>
          </a:xfrm>
        </p:grpSpPr>
        <p:sp>
          <p:nvSpPr>
            <p:cNvPr id="21" name="Obdélník 20"/>
            <p:cNvSpPr/>
            <p:nvPr/>
          </p:nvSpPr>
          <p:spPr>
            <a:xfrm>
              <a:off x="971600" y="1988840"/>
              <a:ext cx="1800200" cy="7200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1043608" y="2164214"/>
              <a:ext cx="165618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dirty="0" smtClean="0"/>
                <a:t>ŠEC</a:t>
              </a:r>
              <a:endParaRPr lang="cs-CZ" dirty="0"/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553960" y="2668270"/>
            <a:ext cx="1440000" cy="720080"/>
            <a:chOff x="971600" y="1988840"/>
            <a:chExt cx="1800200" cy="720080"/>
          </a:xfrm>
        </p:grpSpPr>
        <p:sp>
          <p:nvSpPr>
            <p:cNvPr id="24" name="Obdélník 23"/>
            <p:cNvSpPr/>
            <p:nvPr/>
          </p:nvSpPr>
          <p:spPr>
            <a:xfrm>
              <a:off x="971600" y="1988840"/>
              <a:ext cx="1800200" cy="7200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1043608" y="2164214"/>
              <a:ext cx="165618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dirty="0" smtClean="0"/>
                <a:t>POT</a:t>
              </a:r>
              <a:endParaRPr lang="cs-CZ" dirty="0"/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5729611" y="4765794"/>
            <a:ext cx="1440000" cy="720080"/>
            <a:chOff x="971600" y="1988840"/>
            <a:chExt cx="1800200" cy="720080"/>
          </a:xfrm>
        </p:grpSpPr>
        <p:sp>
          <p:nvSpPr>
            <p:cNvPr id="27" name="Obdélník 26"/>
            <p:cNvSpPr/>
            <p:nvPr/>
          </p:nvSpPr>
          <p:spPr>
            <a:xfrm>
              <a:off x="971600" y="1988840"/>
              <a:ext cx="1800200" cy="7200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1043608" y="2164214"/>
              <a:ext cx="165618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dirty="0" smtClean="0"/>
                <a:t>MĚ</a:t>
              </a:r>
              <a:endParaRPr lang="cs-CZ" dirty="0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496796" y="4472797"/>
            <a:ext cx="1800200" cy="720080"/>
            <a:chOff x="971600" y="1988840"/>
            <a:chExt cx="1800200" cy="720080"/>
          </a:xfrm>
        </p:grpSpPr>
        <p:sp>
          <p:nvSpPr>
            <p:cNvPr id="30" name="Obdélník 29"/>
            <p:cNvSpPr/>
            <p:nvPr/>
          </p:nvSpPr>
          <p:spPr>
            <a:xfrm>
              <a:off x="971600" y="1988840"/>
              <a:ext cx="1800200" cy="7200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1043608" y="2164214"/>
              <a:ext cx="165618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dirty="0" smtClean="0"/>
                <a:t>MĚ</a:t>
              </a:r>
              <a:endParaRPr lang="cs-CZ" dirty="0"/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6598498" y="794321"/>
            <a:ext cx="1800200" cy="720080"/>
            <a:chOff x="971600" y="1988840"/>
            <a:chExt cx="1800200" cy="720080"/>
          </a:xfrm>
        </p:grpSpPr>
        <p:sp>
          <p:nvSpPr>
            <p:cNvPr id="33" name="Obdélník 32"/>
            <p:cNvSpPr/>
            <p:nvPr/>
          </p:nvSpPr>
          <p:spPr>
            <a:xfrm>
              <a:off x="971600" y="1988840"/>
              <a:ext cx="1800200" cy="7200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1043608" y="2164214"/>
              <a:ext cx="165618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dirty="0" smtClean="0"/>
                <a:t>ŘIDLO</a:t>
              </a:r>
              <a:endParaRPr lang="cs-CZ" dirty="0"/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6827231" y="1776850"/>
            <a:ext cx="1800200" cy="720080"/>
            <a:chOff x="971600" y="1988840"/>
            <a:chExt cx="1800200" cy="720080"/>
          </a:xfrm>
        </p:grpSpPr>
        <p:sp>
          <p:nvSpPr>
            <p:cNvPr id="36" name="Obdélník 35"/>
            <p:cNvSpPr/>
            <p:nvPr/>
          </p:nvSpPr>
          <p:spPr>
            <a:xfrm>
              <a:off x="971600" y="1988840"/>
              <a:ext cx="1800200" cy="7200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1043608" y="2164214"/>
              <a:ext cx="165618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dirty="0" smtClean="0"/>
                <a:t>ŇAVÝ</a:t>
              </a:r>
              <a:endParaRPr lang="cs-CZ" dirty="0"/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1037099" y="5418193"/>
            <a:ext cx="1800200" cy="720080"/>
            <a:chOff x="971600" y="1988840"/>
            <a:chExt cx="1800200" cy="720080"/>
          </a:xfrm>
        </p:grpSpPr>
        <p:sp>
          <p:nvSpPr>
            <p:cNvPr id="39" name="Obdélník 38"/>
            <p:cNvSpPr/>
            <p:nvPr/>
          </p:nvSpPr>
          <p:spPr>
            <a:xfrm>
              <a:off x="971600" y="1988840"/>
              <a:ext cx="1800200" cy="72008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1043608" y="2164214"/>
              <a:ext cx="165618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cs-CZ" dirty="0" smtClean="0"/>
                <a:t>MĚ</a:t>
              </a:r>
              <a:endParaRPr lang="cs-CZ" dirty="0"/>
            </a:p>
          </p:txBody>
        </p:sp>
      </p:grpSp>
      <p:cxnSp>
        <p:nvCxnSpPr>
          <p:cNvPr id="42" name="Přímá spojnice se šipkou 41"/>
          <p:cNvCxnSpPr>
            <a:stCxn id="5" idx="3"/>
            <a:endCxn id="21" idx="1"/>
          </p:cNvCxnSpPr>
          <p:nvPr/>
        </p:nvCxnSpPr>
        <p:spPr>
          <a:xfrm>
            <a:off x="2051560" y="1154361"/>
            <a:ext cx="4598365" cy="3129443"/>
          </a:xfrm>
          <a:prstGeom prst="straightConnector1">
            <a:avLst/>
          </a:prstGeom>
          <a:ln w="57150"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>
            <a:stCxn id="12" idx="3"/>
            <a:endCxn id="15" idx="1"/>
          </p:cNvCxnSpPr>
          <p:nvPr/>
        </p:nvCxnSpPr>
        <p:spPr>
          <a:xfrm>
            <a:off x="3059672" y="3923764"/>
            <a:ext cx="4032608" cy="2025516"/>
          </a:xfrm>
          <a:prstGeom prst="straightConnector1">
            <a:avLst/>
          </a:prstGeom>
          <a:ln w="5715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>
            <a:stCxn id="18" idx="3"/>
            <a:endCxn id="9" idx="1"/>
          </p:cNvCxnSpPr>
          <p:nvPr/>
        </p:nvCxnSpPr>
        <p:spPr>
          <a:xfrm>
            <a:off x="2836896" y="2045089"/>
            <a:ext cx="4332715" cy="1332476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se šipkou 47"/>
          <p:cNvCxnSpPr>
            <a:stCxn id="24" idx="3"/>
            <a:endCxn id="27" idx="1"/>
          </p:cNvCxnSpPr>
          <p:nvPr/>
        </p:nvCxnSpPr>
        <p:spPr>
          <a:xfrm>
            <a:off x="1993960" y="3028310"/>
            <a:ext cx="3735651" cy="2097524"/>
          </a:xfrm>
          <a:prstGeom prst="straightConnector1">
            <a:avLst/>
          </a:prstGeom>
          <a:ln w="57150"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se šipkou 49"/>
          <p:cNvCxnSpPr>
            <a:stCxn id="30" idx="3"/>
            <a:endCxn id="33" idx="1"/>
          </p:cNvCxnSpPr>
          <p:nvPr/>
        </p:nvCxnSpPr>
        <p:spPr>
          <a:xfrm flipV="1">
            <a:off x="2296996" y="1154361"/>
            <a:ext cx="4301502" cy="3678476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se šipkou 51"/>
          <p:cNvCxnSpPr>
            <a:stCxn id="39" idx="3"/>
            <a:endCxn id="36" idx="1"/>
          </p:cNvCxnSpPr>
          <p:nvPr/>
        </p:nvCxnSpPr>
        <p:spPr>
          <a:xfrm flipV="1">
            <a:off x="2837299" y="2136890"/>
            <a:ext cx="3989932" cy="3641343"/>
          </a:xfrm>
          <a:prstGeom prst="straightConnector1">
            <a:avLst/>
          </a:prstGeom>
          <a:ln w="57150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ovéPole 52"/>
          <p:cNvSpPr txBox="1"/>
          <p:nvPr/>
        </p:nvSpPr>
        <p:spPr>
          <a:xfrm>
            <a:off x="1453424" y="6099962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POUŽIJ SLOVA VE VĚTÁCH</a:t>
            </a:r>
          </a:p>
        </p:txBody>
      </p:sp>
    </p:spTree>
    <p:extLst>
      <p:ext uri="{BB962C8B-B14F-4D97-AF65-F5344CB8AC3E}">
        <p14:creationId xmlns:p14="http://schemas.microsoft.com/office/powerpoint/2010/main" xmlns="" val="1267062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 rot="1023107">
            <a:off x="5603079" y="3356992"/>
            <a:ext cx="2756992" cy="2283188"/>
            <a:chOff x="5603079" y="3356992"/>
            <a:chExt cx="2756992" cy="2283188"/>
          </a:xfrm>
        </p:grpSpPr>
        <p:grpSp>
          <p:nvGrpSpPr>
            <p:cNvPr id="2" name="Skupina 1"/>
            <p:cNvGrpSpPr/>
            <p:nvPr/>
          </p:nvGrpSpPr>
          <p:grpSpPr>
            <a:xfrm>
              <a:off x="5603079" y="3356992"/>
              <a:ext cx="2756992" cy="2283188"/>
              <a:chOff x="5603079" y="3356992"/>
              <a:chExt cx="2756992" cy="2283188"/>
            </a:xfrm>
          </p:grpSpPr>
          <p:sp>
            <p:nvSpPr>
              <p:cNvPr id="11" name="TextovéPole 10"/>
              <p:cNvSpPr txBox="1"/>
              <p:nvPr/>
            </p:nvSpPr>
            <p:spPr>
              <a:xfrm>
                <a:off x="5603079" y="5424736"/>
                <a:ext cx="504056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800" dirty="0" smtClean="0">
                    <a:latin typeface="Arial" pitchFamily="34" charset="0"/>
                    <a:cs typeface="Arial" pitchFamily="34" charset="0"/>
                  </a:rPr>
                  <a:t>Obr.13</a:t>
                </a:r>
                <a:endParaRPr lang="cs-CZ" dirty="0"/>
              </a:p>
            </p:txBody>
          </p:sp>
          <p:pic>
            <p:nvPicPr>
              <p:cNvPr id="5122" name="Picture 2" descr="File:Harvest Wreath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03079" y="3356992"/>
                <a:ext cx="2756992" cy="20677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" name="TextovéPole 2"/>
            <p:cNvSpPr txBox="1"/>
            <p:nvPr/>
          </p:nvSpPr>
          <p:spPr>
            <a:xfrm>
              <a:off x="5603079" y="5024626"/>
              <a:ext cx="122413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VĚNEC</a:t>
              </a:r>
              <a:endPara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3" name="Skupina 12"/>
          <p:cNvGrpSpPr/>
          <p:nvPr/>
        </p:nvGrpSpPr>
        <p:grpSpPr>
          <a:xfrm rot="20696318">
            <a:off x="503548" y="424280"/>
            <a:ext cx="2940478" cy="2411915"/>
            <a:chOff x="503548" y="424280"/>
            <a:chExt cx="2940478" cy="2411915"/>
          </a:xfrm>
        </p:grpSpPr>
        <p:grpSp>
          <p:nvGrpSpPr>
            <p:cNvPr id="5" name="Skupina 4"/>
            <p:cNvGrpSpPr/>
            <p:nvPr/>
          </p:nvGrpSpPr>
          <p:grpSpPr>
            <a:xfrm>
              <a:off x="515398" y="424280"/>
              <a:ext cx="2928628" cy="2411915"/>
              <a:chOff x="515398" y="424280"/>
              <a:chExt cx="2928628" cy="2411915"/>
            </a:xfrm>
          </p:grpSpPr>
          <p:pic>
            <p:nvPicPr>
              <p:cNvPr id="5124" name="Picture 4" descr="File:Japanes Fan (Hakusen)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5398" y="424280"/>
                <a:ext cx="2928628" cy="21964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ovéPole 16"/>
              <p:cNvSpPr txBox="1"/>
              <p:nvPr/>
            </p:nvSpPr>
            <p:spPr>
              <a:xfrm>
                <a:off x="515398" y="2620751"/>
                <a:ext cx="504056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800" dirty="0" smtClean="0">
                    <a:latin typeface="Arial" pitchFamily="34" charset="0"/>
                    <a:cs typeface="Arial" pitchFamily="34" charset="0"/>
                  </a:rPr>
                  <a:t>Obr.14</a:t>
                </a:r>
                <a:endParaRPr lang="cs-CZ" dirty="0"/>
              </a:p>
            </p:txBody>
          </p:sp>
        </p:grpSp>
        <p:sp>
          <p:nvSpPr>
            <p:cNvPr id="15" name="TextovéPole 14"/>
            <p:cNvSpPr txBox="1"/>
            <p:nvPr/>
          </p:nvSpPr>
          <p:spPr>
            <a:xfrm>
              <a:off x="503548" y="2220641"/>
              <a:ext cx="122413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VĚJÍŘ</a:t>
              </a:r>
              <a:endPara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8" name="Obdélník 7"/>
          <p:cNvSpPr/>
          <p:nvPr/>
        </p:nvSpPr>
        <p:spPr>
          <a:xfrm>
            <a:off x="683568" y="1281923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5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V</a:t>
            </a:r>
            <a:endParaRPr lang="cs-CZ" sz="15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79712" y="1281923"/>
            <a:ext cx="2088232" cy="2677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15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+</a:t>
            </a:r>
          </a:p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652120" y="1281923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5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E</a:t>
            </a:r>
            <a:endParaRPr lang="cs-CZ" sz="15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851920" y="778781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5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ˇ</a:t>
            </a:r>
            <a:endParaRPr lang="cs-CZ" sz="15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55976" y="1246916"/>
            <a:ext cx="2088232" cy="2677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15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+</a:t>
            </a:r>
          </a:p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159664" y="1281923"/>
            <a:ext cx="2088232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5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J</a:t>
            </a:r>
            <a:endParaRPr lang="cs-CZ" sz="15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697158" y="3573016"/>
            <a:ext cx="4042946" cy="2892105"/>
            <a:chOff x="697158" y="3573016"/>
            <a:chExt cx="4042946" cy="2892105"/>
          </a:xfrm>
        </p:grpSpPr>
        <p:grpSp>
          <p:nvGrpSpPr>
            <p:cNvPr id="14" name="Skupina 13"/>
            <p:cNvGrpSpPr/>
            <p:nvPr/>
          </p:nvGrpSpPr>
          <p:grpSpPr>
            <a:xfrm>
              <a:off x="707471" y="3573016"/>
              <a:ext cx="4032633" cy="2892105"/>
              <a:chOff x="707471" y="3573016"/>
              <a:chExt cx="4032633" cy="2892105"/>
            </a:xfrm>
          </p:grpSpPr>
          <p:pic>
            <p:nvPicPr>
              <p:cNvPr id="5126" name="Picture 6" descr="File:K21 glider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7471" y="3573016"/>
                <a:ext cx="4032633" cy="267666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" name="TextovéPole 19"/>
              <p:cNvSpPr txBox="1"/>
              <p:nvPr/>
            </p:nvSpPr>
            <p:spPr>
              <a:xfrm>
                <a:off x="729927" y="6249677"/>
                <a:ext cx="504056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800" dirty="0" smtClean="0">
                    <a:latin typeface="Arial" pitchFamily="34" charset="0"/>
                    <a:cs typeface="Arial" pitchFamily="34" charset="0"/>
                  </a:rPr>
                  <a:t>Obr.15</a:t>
                </a:r>
                <a:endParaRPr lang="cs-CZ" dirty="0"/>
              </a:p>
            </p:txBody>
          </p:sp>
        </p:grpSp>
        <p:sp>
          <p:nvSpPr>
            <p:cNvPr id="22" name="TextovéPole 21"/>
            <p:cNvSpPr txBox="1"/>
            <p:nvPr/>
          </p:nvSpPr>
          <p:spPr>
            <a:xfrm>
              <a:off x="697158" y="5849567"/>
              <a:ext cx="149857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VĚTROŇ</a:t>
              </a:r>
              <a:endPara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095951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1 0.00139 L 0.1908 0.001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037 L -0.19288 -0.003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63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16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Skupina 15"/>
          <p:cNvGrpSpPr/>
          <p:nvPr/>
        </p:nvGrpSpPr>
        <p:grpSpPr>
          <a:xfrm>
            <a:off x="4428304" y="1969123"/>
            <a:ext cx="2880000" cy="2880000"/>
            <a:chOff x="4788024" y="2234801"/>
            <a:chExt cx="2880000" cy="2880000"/>
          </a:xfrm>
        </p:grpSpPr>
        <p:pic>
          <p:nvPicPr>
            <p:cNvPr id="6148" name="Picture 4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234801"/>
              <a:ext cx="2880000" cy="2880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6" name="TextovéPole 25"/>
            <p:cNvSpPr txBox="1"/>
            <p:nvPr/>
          </p:nvSpPr>
          <p:spPr>
            <a:xfrm>
              <a:off x="4813496" y="4653135"/>
              <a:ext cx="1774728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VĚZEŇ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4" name="Obdélník 23"/>
          <p:cNvSpPr/>
          <p:nvPr/>
        </p:nvSpPr>
        <p:spPr>
          <a:xfrm>
            <a:off x="4428304" y="1969123"/>
            <a:ext cx="2880000" cy="2880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2" name="Skupina 11"/>
          <p:cNvGrpSpPr/>
          <p:nvPr/>
        </p:nvGrpSpPr>
        <p:grpSpPr>
          <a:xfrm>
            <a:off x="1547664" y="1987624"/>
            <a:ext cx="1936748" cy="3170099"/>
            <a:chOff x="1403648" y="1736925"/>
            <a:chExt cx="1936748" cy="3170099"/>
          </a:xfrm>
        </p:grpSpPr>
        <p:sp>
          <p:nvSpPr>
            <p:cNvPr id="13" name="Obdélník 12"/>
            <p:cNvSpPr/>
            <p:nvPr/>
          </p:nvSpPr>
          <p:spPr>
            <a:xfrm>
              <a:off x="1403648" y="1736925"/>
              <a:ext cx="1936748" cy="3170099"/>
            </a:xfrm>
            <a:prstGeom prst="rect">
              <a:avLst/>
            </a:prstGeom>
            <a:noFill/>
            <a:ln>
              <a:solidFill>
                <a:schemeClr val="bg2">
                  <a:lumMod val="75000"/>
                </a:schemeClr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200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Ě</a:t>
              </a:r>
              <a:endParaRPr lang="cs-CZ" sz="20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1784965" y="2776152"/>
              <a:ext cx="360040" cy="1200329"/>
            </a:xfrm>
            <a:prstGeom prst="rect">
              <a:avLst/>
            </a:prstGeom>
            <a:noFill/>
            <a:ln>
              <a:solidFill>
                <a:schemeClr val="bg2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Z</a:t>
              </a:r>
            </a:p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E</a:t>
              </a:r>
            </a:p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Ň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4428304" y="1954206"/>
            <a:ext cx="2880000" cy="2880000"/>
            <a:chOff x="4788024" y="2234801"/>
            <a:chExt cx="2880000" cy="2880000"/>
          </a:xfrm>
        </p:grpSpPr>
        <p:pic>
          <p:nvPicPr>
            <p:cNvPr id="614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234801"/>
              <a:ext cx="2880000" cy="2880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9" name="TextovéPole 18"/>
            <p:cNvSpPr txBox="1"/>
            <p:nvPr/>
          </p:nvSpPr>
          <p:spPr>
            <a:xfrm>
              <a:off x="4813496" y="4653136"/>
              <a:ext cx="1630711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VĚNEC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1547664" y="1982680"/>
            <a:ext cx="1936748" cy="3170099"/>
            <a:chOff x="1403648" y="1736925"/>
            <a:chExt cx="1936748" cy="3170099"/>
          </a:xfrm>
        </p:grpSpPr>
        <p:sp>
          <p:nvSpPr>
            <p:cNvPr id="22" name="Obdélník 21"/>
            <p:cNvSpPr/>
            <p:nvPr/>
          </p:nvSpPr>
          <p:spPr>
            <a:xfrm>
              <a:off x="1403648" y="1736925"/>
              <a:ext cx="1936748" cy="3170099"/>
            </a:xfrm>
            <a:prstGeom prst="rect">
              <a:avLst/>
            </a:prstGeom>
            <a:noFill/>
            <a:ln>
              <a:solidFill>
                <a:schemeClr val="bg2">
                  <a:lumMod val="75000"/>
                </a:schemeClr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200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Ě</a:t>
              </a:r>
              <a:endParaRPr lang="cs-CZ" sz="20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1784965" y="2776152"/>
              <a:ext cx="360040" cy="1200329"/>
            </a:xfrm>
            <a:prstGeom prst="rect">
              <a:avLst/>
            </a:prstGeom>
            <a:noFill/>
            <a:ln>
              <a:solidFill>
                <a:schemeClr val="bg2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N</a:t>
              </a:r>
            </a:p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E</a:t>
              </a:r>
            </a:p>
            <a:p>
              <a:r>
                <a:rPr lang="cs-CZ" sz="2400" dirty="0">
                  <a:latin typeface="Arial" pitchFamily="34" charset="0"/>
                  <a:cs typeface="Arial" pitchFamily="34" charset="0"/>
                </a:rPr>
                <a:t>C</a:t>
              </a:r>
            </a:p>
          </p:txBody>
        </p:sp>
      </p:grpSp>
      <p:sp>
        <p:nvSpPr>
          <p:cNvPr id="17" name="Obdélník 16"/>
          <p:cNvSpPr/>
          <p:nvPr/>
        </p:nvSpPr>
        <p:spPr>
          <a:xfrm>
            <a:off x="4412958" y="1954206"/>
            <a:ext cx="2880000" cy="2880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03648" y="692696"/>
            <a:ext cx="5904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VYŘEŠ PÍSMENKOVÉ RÉBUSY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           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UHODNI SLOVA.</a:t>
            </a:r>
          </a:p>
        </p:txBody>
      </p:sp>
      <p:grpSp>
        <p:nvGrpSpPr>
          <p:cNvPr id="8" name="Skupina 7"/>
          <p:cNvGrpSpPr/>
          <p:nvPr/>
        </p:nvGrpSpPr>
        <p:grpSpPr>
          <a:xfrm>
            <a:off x="1547664" y="1987623"/>
            <a:ext cx="1936748" cy="3170099"/>
            <a:chOff x="1403648" y="1736925"/>
            <a:chExt cx="1936748" cy="3170099"/>
          </a:xfrm>
        </p:grpSpPr>
        <p:sp>
          <p:nvSpPr>
            <p:cNvPr id="5" name="Obdélník 4"/>
            <p:cNvSpPr/>
            <p:nvPr/>
          </p:nvSpPr>
          <p:spPr>
            <a:xfrm>
              <a:off x="1403648" y="1736925"/>
              <a:ext cx="1936748" cy="3170099"/>
            </a:xfrm>
            <a:prstGeom prst="rect">
              <a:avLst/>
            </a:prstGeom>
            <a:noFill/>
            <a:ln>
              <a:solidFill>
                <a:schemeClr val="bg2">
                  <a:lumMod val="75000"/>
                </a:schemeClr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200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Ě</a:t>
              </a:r>
              <a:endParaRPr lang="cs-CZ" sz="20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1747058" y="2996952"/>
              <a:ext cx="360040" cy="461665"/>
            </a:xfrm>
            <a:prstGeom prst="rect">
              <a:avLst/>
            </a:prstGeom>
            <a:noFill/>
            <a:ln>
              <a:solidFill>
                <a:schemeClr val="bg2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K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4428304" y="1954206"/>
            <a:ext cx="2880000" cy="2880000"/>
            <a:chOff x="4788024" y="2239767"/>
            <a:chExt cx="2880000" cy="2880000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239767"/>
              <a:ext cx="2880000" cy="2880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4932040" y="4653136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VĚK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" name="Obdélník 10"/>
          <p:cNvSpPr/>
          <p:nvPr/>
        </p:nvSpPr>
        <p:spPr>
          <a:xfrm>
            <a:off x="4428304" y="1949240"/>
            <a:ext cx="2880000" cy="2880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827584" y="5589240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KLIKNUTÍM NA MODRÝ ČTVEREC SE OBJEVÍ ŘEŠENÍ. </a:t>
            </a:r>
          </a:p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KLIKNUTÍM NA RÉBUS SE OBJEVÍ DALŠÍ HÁDANKA.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7326817" y="2016484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Obr.10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326817" y="2213435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Obr.11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326817" y="2410255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5569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7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02578"/>
            <a:ext cx="849694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01: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Galerie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Office.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2012-08-11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02: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Office.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2012-08-11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03: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PELZ,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Commons.wikimedia.org: Prag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Stadtansicht.jpg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].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2009-06-10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2012-08-11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–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2"/>
              </a:rPr>
              <a:t>http://commons.wikimedia.org/wiki/File:Prag_Stadtansicht.jpg</a:t>
            </a:r>
            <a:endParaRPr lang="cs-CZ" sz="16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04: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IKEDA, MASAKI., Commons.wikimedia.org: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Pieris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rapae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which copulates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0928.jpg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2009-09-28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2012-08-11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–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http://commons.wikimedia.org/wiki/File:Pieris_rapae_which_copulates_0928.jpg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. 05: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CHMEE2,. Commons.wikimedia.org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Wooden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rake.jpg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07-04-08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2012-08-11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–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na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WWW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4"/>
              </a:rPr>
              <a:t>http://commons.wikimedia.org/wiki/</a:t>
            </a:r>
            <a:r>
              <a:rPr lang="cs-CZ" sz="1600" dirty="0" err="1" smtClean="0">
                <a:latin typeface="Arial" pitchFamily="34" charset="0"/>
                <a:cs typeface="Arial" pitchFamily="34" charset="0"/>
                <a:hlinkClick r:id="rId4"/>
              </a:rPr>
              <a:t>File:Wooden_rake.jpg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02578"/>
            <a:ext cx="8496944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06: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DEZIDOR., Commons.wikimedia.org: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Poupě v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lednu.jpg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11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2012-08-11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na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WWW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http://commons.wikimedia.org/wiki/File:Poup%C4%9B_v_lednu.jpg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07: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THERMOS., Commons.wikimedia.org: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FringillaCoelebsFemale.jpg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07-04-22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2012-08-11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–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http://commons.wikimedia.org/wiki/</a:t>
            </a:r>
            <a:r>
              <a:rPr lang="cs-CZ" sz="1600" dirty="0" err="1" smtClean="0">
                <a:latin typeface="Arial" pitchFamily="34" charset="0"/>
                <a:cs typeface="Arial" pitchFamily="34" charset="0"/>
                <a:hlinkClick r:id="rId3"/>
              </a:rPr>
              <a:t>File:FringillaCoelebsFemale.jpg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08: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WEHWALT.,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Commons.wikimedia.org: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Maundy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purse.jpg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].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2011-01-04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2012-08-11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-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4"/>
              </a:rPr>
              <a:t>http://commons.wikimedia.org/wiki/</a:t>
            </a:r>
            <a:r>
              <a:rPr lang="cs-CZ" sz="1600" dirty="0" err="1" smtClean="0">
                <a:latin typeface="Arial" pitchFamily="34" charset="0"/>
                <a:cs typeface="Arial" pitchFamily="34" charset="0"/>
                <a:hlinkClick r:id="rId4"/>
              </a:rPr>
              <a:t>File:Maundy_purse.jpg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09: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VIATOUR, LUC., Commons.wikimedia.org: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Full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Moon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Luc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Viatour.jpg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2006-10-07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2012-08-11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3.0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na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5"/>
              </a:rPr>
              <a:t>http://commons.wikimedia.org/wiki/</a:t>
            </a:r>
            <a:r>
              <a:rPr lang="cs-CZ" sz="1600" dirty="0" err="1" smtClean="0">
                <a:latin typeface="Arial" pitchFamily="34" charset="0"/>
                <a:cs typeface="Arial" pitchFamily="34" charset="0"/>
                <a:hlinkClick r:id="rId5"/>
              </a:rPr>
              <a:t>File:Full_Moon_Luc_Viatour.jpg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1600" dirty="0" smtClean="0"/>
          </a:p>
          <a:p>
            <a:endParaRPr lang="cs-CZ" sz="1600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02578"/>
            <a:ext cx="8496944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10: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Office.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2012-08-11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11: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Office.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2012-08-11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12: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Office.</a:t>
            </a:r>
            <a:r>
              <a:rPr lang="cs-CZ" sz="1600" smtClean="0">
                <a:latin typeface="Arial" pitchFamily="34" charset="0"/>
                <a:cs typeface="Arial" pitchFamily="34" charset="0"/>
              </a:rPr>
              <a:t>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2012-08-11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13: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RENATA., Commons.wikimedia.org: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Harvest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Wreath.jpg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2008-07-21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2012-08-11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Public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http://commons.wikimedia.org/wiki/</a:t>
            </a:r>
            <a:r>
              <a:rPr lang="cs-CZ" sz="1600" dirty="0" err="1" smtClean="0">
                <a:latin typeface="Arial" pitchFamily="34" charset="0"/>
                <a:cs typeface="Arial" pitchFamily="34" charset="0"/>
                <a:hlinkClick r:id="rId2"/>
              </a:rPr>
              <a:t>File:Harvest_Wreath.jpg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. 14: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MUKAI.,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Commons.wikimedia.org: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Japanes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Fan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(Hakusen).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png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08-06-08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2012-08-11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Public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na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WWW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http://commons.wikimedia.org/wiki/</a:t>
            </a:r>
            <a:r>
              <a:rPr lang="cs-CZ" sz="1600" dirty="0" err="1" smtClean="0">
                <a:latin typeface="Arial" pitchFamily="34" charset="0"/>
                <a:cs typeface="Arial" pitchFamily="34" charset="0"/>
                <a:hlinkClick r:id="rId3"/>
              </a:rPr>
              <a:t>File:Japanes_Fan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_(</a:t>
            </a:r>
            <a:r>
              <a:rPr lang="cs-CZ" sz="1600" dirty="0" err="1" smtClean="0">
                <a:latin typeface="Arial" pitchFamily="34" charset="0"/>
                <a:cs typeface="Arial" pitchFamily="34" charset="0"/>
                <a:hlinkClick r:id="rId3"/>
              </a:rPr>
              <a:t>Hakusen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).</a:t>
            </a:r>
            <a:r>
              <a:rPr lang="cs-CZ" sz="1600" dirty="0" err="1" smtClean="0">
                <a:latin typeface="Arial" pitchFamily="34" charset="0"/>
                <a:cs typeface="Arial" pitchFamily="34" charset="0"/>
                <a:hlinkClick r:id="rId3"/>
              </a:rPr>
              <a:t>png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15: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HALIDAY, PAUL.,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Commons.wikimedia.org: K21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glider.jpg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].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2006-10-10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2012-08-11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-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WWW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4"/>
              </a:rPr>
              <a:t>http://commons.wikimedia.org/wiki/File:K21_glider.jpg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Vlastní 4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FF0000"/>
      </a:accent2>
      <a:accent3>
        <a:srgbClr val="FFFF00"/>
      </a:accent3>
      <a:accent4>
        <a:srgbClr val="007DEA"/>
      </a:accent4>
      <a:accent5>
        <a:srgbClr val="7030A0"/>
      </a:accent5>
      <a:accent6>
        <a:srgbClr val="FF33CC"/>
      </a:accent6>
      <a:hlink>
        <a:srgbClr val="C00000"/>
      </a:hlink>
      <a:folHlink>
        <a:srgbClr val="0070C0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1280</TotalTime>
  <Words>1000</Words>
  <Application>Microsoft Office PowerPoint</Application>
  <PresentationFormat>Předvádění na obrazovce (4:3)</PresentationFormat>
  <Paragraphs>195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Aspekt</vt:lpstr>
      <vt:lpstr>Acrobat Document</vt:lpstr>
      <vt:lpstr>Název školy: Svobodná základní škola,o.p.s. Autor: Karolína Bryczová Vasková Název materiálu: VY_32_INOVACE_11_ČESKÝJAZYK _SKUPINY BĚ, PĚ, MĚ, VĚ Název: SKUPINY BĚ, PĚ, MĚ, VĚ Číslo projektu: CZ.1.07/1.4.00/21.0929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Svobodná základní škola,o.p.s. Autor: Karolína Bryczová Vasková Název materiálu: VY_32_INOVACE_02_ANGLIČTINA_numbers Název: numbers Číslo projektu: ………</dc:title>
  <dc:creator>Pavel Brycz</dc:creator>
  <cp:lastModifiedBy>Dum</cp:lastModifiedBy>
  <cp:revision>210</cp:revision>
  <dcterms:created xsi:type="dcterms:W3CDTF">2012-03-31T12:09:58Z</dcterms:created>
  <dcterms:modified xsi:type="dcterms:W3CDTF">2012-08-11T11:29:37Z</dcterms:modified>
</cp:coreProperties>
</file>