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Default Extension="bin" ContentType="application/vnd.openxmlformats-officedocument.oleObject"/>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71" r:id="rId2"/>
    <p:sldId id="272" r:id="rId3"/>
    <p:sldId id="256" r:id="rId4"/>
    <p:sldId id="267" r:id="rId5"/>
    <p:sldId id="257" r:id="rId6"/>
    <p:sldId id="268" r:id="rId7"/>
    <p:sldId id="269" r:id="rId8"/>
    <p:sldId id="270"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3" autoAdjust="0"/>
    <p:restoredTop sz="94660"/>
  </p:normalViewPr>
  <p:slideViewPr>
    <p:cSldViewPr>
      <p:cViewPr varScale="1">
        <p:scale>
          <a:sx n="103" d="100"/>
          <a:sy n="103" d="100"/>
        </p:scale>
        <p:origin x="-23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D5CB0D21-C904-4550-A340-56EBE492864E}" type="datetimeFigureOut">
              <a:rPr lang="cs-CZ" smtClean="0"/>
              <a:pPr/>
              <a:t>12.8.2012</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ovací čára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ovací čára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ovací čára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Elipsa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Elipsa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Elipsa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5392DCDA-6665-4908-9236-5580BCC35170}"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D5CB0D21-C904-4550-A340-56EBE492864E}" type="datetimeFigureOut">
              <a:rPr lang="cs-CZ" smtClean="0"/>
              <a:pPr/>
              <a:t>12.8.2012</a:t>
            </a:fld>
            <a:endParaRPr lang="cs-CZ"/>
          </a:p>
        </p:txBody>
      </p:sp>
      <p:sp>
        <p:nvSpPr>
          <p:cNvPr id="9" name="Zástupný symbol pro číslo snímku 8"/>
          <p:cNvSpPr>
            <a:spLocks noGrp="1"/>
          </p:cNvSpPr>
          <p:nvPr>
            <p:ph type="sldNum" sz="quarter" idx="15"/>
          </p:nvPr>
        </p:nvSpPr>
        <p:spPr/>
        <p:txBody>
          <a:bodyPr rtlCol="0"/>
          <a:lstStyle/>
          <a:p>
            <a:fld id="{5392DCDA-6665-4908-9236-5580BCC35170}" type="slidenum">
              <a:rPr lang="cs-CZ" smtClean="0"/>
              <a:pPr/>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D5CB0D21-C904-4550-A340-56EBE492864E}" type="datetimeFigureOut">
              <a:rPr lang="cs-CZ" smtClean="0"/>
              <a:pPr/>
              <a:t>12.8.2012</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ovací čára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ovací čára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Elipsa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Elipsa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Elipsa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ovací čára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5392DCDA-6665-4908-9236-5580BCC35170}"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D5CB0D21-C904-4550-A340-56EBE492864E}" type="datetimeFigureOut">
              <a:rPr lang="cs-CZ" smtClean="0"/>
              <a:pPr/>
              <a:t>12.8.2012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392DCDA-6665-4908-9236-5580BCC35170}" type="slidenum">
              <a:rPr lang="cs-CZ" smtClean="0"/>
              <a:pPr/>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D5CB0D21-C904-4550-A340-56EBE492864E}" type="datetimeFigureOut">
              <a:rPr lang="cs-CZ" smtClean="0"/>
              <a:pPr/>
              <a:t>12.8.2012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392DCDA-6665-4908-9236-5580BCC35170}" type="slidenum">
              <a:rPr lang="cs-CZ" smtClean="0"/>
              <a:pPr/>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6" name="Zástupný symbol pro datum 5"/>
          <p:cNvSpPr>
            <a:spLocks noGrp="1"/>
          </p:cNvSpPr>
          <p:nvPr>
            <p:ph type="dt" sz="half" idx="10"/>
          </p:nvPr>
        </p:nvSpPr>
        <p:spPr/>
        <p:txBody>
          <a:bodyPr rtlCol="0"/>
          <a:lstStyle/>
          <a:p>
            <a:fld id="{D5CB0D21-C904-4550-A340-56EBE492864E}" type="datetimeFigureOut">
              <a:rPr lang="cs-CZ" smtClean="0"/>
              <a:pPr/>
              <a:t>12.8.2012</a:t>
            </a:fld>
            <a:endParaRPr lang="cs-CZ"/>
          </a:p>
        </p:txBody>
      </p:sp>
      <p:sp>
        <p:nvSpPr>
          <p:cNvPr id="7" name="Zástupný symbol pro číslo snímku 6"/>
          <p:cNvSpPr>
            <a:spLocks noGrp="1"/>
          </p:cNvSpPr>
          <p:nvPr>
            <p:ph type="sldNum" sz="quarter" idx="11"/>
          </p:nvPr>
        </p:nvSpPr>
        <p:spPr/>
        <p:txBody>
          <a:bodyPr rtlCol="0"/>
          <a:lstStyle/>
          <a:p>
            <a:fld id="{5392DCDA-6665-4908-9236-5580BCC35170}" type="slidenum">
              <a:rPr lang="cs-CZ" smtClean="0"/>
              <a:pPr/>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5CB0D21-C904-4550-A340-56EBE492864E}" type="datetimeFigureOut">
              <a:rPr lang="cs-CZ" smtClean="0"/>
              <a:pPr/>
              <a:t>12.8.2012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392DCDA-6665-4908-9236-5580BCC35170}"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Přímá spojovací čára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ovací čára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ovací čára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Elipsa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D5CB0D21-C904-4550-A340-56EBE492864E}" type="datetimeFigureOut">
              <a:rPr lang="cs-CZ" smtClean="0"/>
              <a:pPr/>
              <a:t>12.8.2012</a:t>
            </a:fld>
            <a:endParaRPr lang="cs-CZ"/>
          </a:p>
        </p:txBody>
      </p:sp>
      <p:sp>
        <p:nvSpPr>
          <p:cNvPr id="22" name="Zástupný symbol pro číslo snímku 21"/>
          <p:cNvSpPr>
            <a:spLocks noGrp="1"/>
          </p:cNvSpPr>
          <p:nvPr>
            <p:ph type="sldNum" sz="quarter" idx="15"/>
          </p:nvPr>
        </p:nvSpPr>
        <p:spPr/>
        <p:txBody>
          <a:bodyPr rtlCol="0"/>
          <a:lstStyle/>
          <a:p>
            <a:fld id="{5392DCDA-6665-4908-9236-5580BCC35170}" type="slidenum">
              <a:rPr lang="cs-CZ" smtClean="0"/>
              <a:pPr/>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ovací čára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Elipsa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10" name="Přímá spojovací čára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ovací čára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ovací čára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ovací čára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D5CB0D21-C904-4550-A340-56EBE492864E}" type="datetimeFigureOut">
              <a:rPr lang="cs-CZ" smtClean="0"/>
              <a:pPr/>
              <a:t>12.8.2012</a:t>
            </a:fld>
            <a:endParaRPr lang="cs-CZ"/>
          </a:p>
        </p:txBody>
      </p:sp>
      <p:sp>
        <p:nvSpPr>
          <p:cNvPr id="18" name="Zástupný symbol pro číslo snímku 17"/>
          <p:cNvSpPr>
            <a:spLocks noGrp="1"/>
          </p:cNvSpPr>
          <p:nvPr>
            <p:ph type="sldNum" sz="quarter" idx="11"/>
          </p:nvPr>
        </p:nvSpPr>
        <p:spPr/>
        <p:txBody>
          <a:bodyPr rtlCol="0"/>
          <a:lstStyle/>
          <a:p>
            <a:fld id="{5392DCDA-6665-4908-9236-5580BCC35170}" type="slidenum">
              <a:rPr lang="cs-CZ" smtClean="0"/>
              <a:pPr/>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5CB0D21-C904-4550-A340-56EBE492864E}" type="datetimeFigureOut">
              <a:rPr lang="cs-CZ" smtClean="0"/>
              <a:pPr/>
              <a:t>12.8.2012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392DCDA-6665-4908-9236-5580BCC35170}"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5CB0D21-C904-4550-A340-56EBE492864E}" type="datetimeFigureOut">
              <a:rPr lang="cs-CZ" smtClean="0"/>
              <a:pPr/>
              <a:t>12.8.2012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392DCDA-6665-4908-9236-5580BCC35170}"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ovací čára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D5CB0D21-C904-4550-A340-56EBE492864E}" type="datetimeFigureOut">
              <a:rPr lang="cs-CZ" smtClean="0"/>
              <a:pPr/>
              <a:t>12.8.2012</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ovací čára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ovací čára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Elipsa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5392DCDA-6665-4908-9236-5580BCC35170}"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3.png"/><Relationship Id="rId4" Type="http://schemas.openxmlformats.org/officeDocument/2006/relationships/hyperlink" Target="http://dumy.cz/"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txBox="1">
            <a:spLocks/>
          </p:cNvSpPr>
          <p:nvPr/>
        </p:nvSpPr>
        <p:spPr>
          <a:xfrm>
            <a:off x="539553" y="773705"/>
            <a:ext cx="8064895" cy="2232248"/>
          </a:xfrm>
          <a:prstGeom prst="rect">
            <a:avLst/>
          </a:prstGeom>
        </p:spPr>
        <p:txBody>
          <a:bodyPr>
            <a:noAutofit/>
          </a:bodyPr>
          <a:lstStyle/>
          <a:p>
            <a:pPr lvl="0">
              <a:lnSpc>
                <a:spcPct val="150000"/>
              </a:lnSpc>
              <a:spcBef>
                <a:spcPct val="0"/>
              </a:spcBef>
              <a:defRPr/>
            </a:pP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Název školy: Svobodná základní škola,o.p.s.</a:t>
            </a:r>
            <a:b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Autor: Ivana</a:t>
            </a:r>
            <a:r>
              <a:rPr kumimoji="0" lang="cs-CZ" sz="2000" b="0" i="0" u="none" strike="noStrike" kern="1200" cap="none" spc="0" normalizeH="0" noProof="0" dirty="0" smtClean="0">
                <a:ln>
                  <a:noFill/>
                </a:ln>
                <a:solidFill>
                  <a:schemeClr val="tx1"/>
                </a:solidFill>
                <a:effectLst/>
                <a:uLnTx/>
                <a:uFillTx/>
                <a:latin typeface="Arial" pitchFamily="34" charset="0"/>
                <a:ea typeface="+mj-ea"/>
                <a:cs typeface="Arial" pitchFamily="34" charset="0"/>
              </a:rPr>
              <a:t> </a:t>
            </a:r>
            <a:r>
              <a:rPr kumimoji="0" lang="cs-CZ" sz="2000" b="0" i="0" u="none" strike="noStrike" kern="1200" cap="none" spc="0" normalizeH="0" noProof="0" dirty="0" err="1" smtClean="0">
                <a:ln>
                  <a:noFill/>
                </a:ln>
                <a:solidFill>
                  <a:schemeClr val="tx1"/>
                </a:solidFill>
                <a:effectLst/>
                <a:uLnTx/>
                <a:uFillTx/>
                <a:latin typeface="Arial" pitchFamily="34" charset="0"/>
                <a:ea typeface="+mj-ea"/>
                <a:cs typeface="Arial" pitchFamily="34" charset="0"/>
              </a:rPr>
              <a:t>Makovičková</a:t>
            </a: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Název materiálu: </a:t>
            </a:r>
            <a:r>
              <a:rPr lang="cs-CZ" sz="2000" dirty="0" smtClean="0">
                <a:latin typeface="Arial" pitchFamily="34" charset="0"/>
                <a:cs typeface="Arial" pitchFamily="34" charset="0"/>
              </a:rPr>
              <a:t>VY_12_INOVACE_6_ČTENÁŘSKÁ GRAMOTNOST_PŘÍSLOVÍ II.</a:t>
            </a: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Název: PŘÍSLOVÍ II.</a:t>
            </a:r>
            <a:b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Číslo projektu: CZ.1.07/1.4.00/21.0929</a:t>
            </a:r>
            <a:endParaRPr kumimoji="0" lang="cs-CZ" sz="2000" b="0"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
        <p:nvSpPr>
          <p:cNvPr id="3"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
        <p:nvSpPr>
          <p:cNvPr id="4" name="TextovéPole 3"/>
          <p:cNvSpPr txBox="1"/>
          <p:nvPr/>
        </p:nvSpPr>
        <p:spPr>
          <a:xfrm>
            <a:off x="3707396" y="3429000"/>
            <a:ext cx="5436604" cy="984885"/>
          </a:xfrm>
          <a:prstGeom prst="rect">
            <a:avLst/>
          </a:prstGeom>
          <a:noFill/>
        </p:spPr>
        <p:txBody>
          <a:bodyPr wrap="square" rtlCol="0">
            <a:spAutoFit/>
          </a:bodyPr>
          <a:lstStyle/>
          <a:p>
            <a:pPr algn="ctr"/>
            <a:r>
              <a:rPr lang="cs-CZ" sz="4000" b="1" dirty="0" smtClean="0">
                <a:latin typeface="Arial" pitchFamily="34" charset="0"/>
                <a:cs typeface="Arial" pitchFamily="34" charset="0"/>
              </a:rPr>
              <a:t>PŘÍSLOVÍ II.</a:t>
            </a:r>
          </a:p>
          <a:p>
            <a:pPr algn="ctr"/>
            <a:endParaRPr lang="cs-CZ" dirty="0"/>
          </a:p>
        </p:txBody>
      </p:sp>
      <p:sp>
        <p:nvSpPr>
          <p:cNvPr id="5"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6" name="Object 1"/>
          <p:cNvGraphicFramePr>
            <a:graphicFrameLocks noChangeAspect="1"/>
          </p:cNvGraphicFramePr>
          <p:nvPr/>
        </p:nvGraphicFramePr>
        <p:xfrm>
          <a:off x="7667971" y="548680"/>
          <a:ext cx="900473" cy="720080"/>
        </p:xfrm>
        <a:graphic>
          <a:graphicData uri="http://schemas.openxmlformats.org/presentationml/2006/ole">
            <p:oleObj spid="_x0000_s1026" name="Acrobat Document" r:id="rId3" imgW="9523810" imgH="7621064" progId="AcroExch.Document.7">
              <p:embed/>
            </p:oleObj>
          </a:graphicData>
        </a:graphic>
      </p:graphicFrame>
      <p:sp>
        <p:nvSpPr>
          <p:cNvPr id="7" name="TextovéPole 6"/>
          <p:cNvSpPr txBox="1"/>
          <p:nvPr/>
        </p:nvSpPr>
        <p:spPr>
          <a:xfrm>
            <a:off x="5131641" y="6092636"/>
            <a:ext cx="3519391" cy="276999"/>
          </a:xfrm>
          <a:prstGeom prst="rect">
            <a:avLst/>
          </a:prstGeom>
          <a:noFill/>
        </p:spPr>
        <p:txBody>
          <a:bodyPr wrap="square" rtlCol="0">
            <a:spAutoFit/>
          </a:bodyPr>
          <a:lstStyle/>
          <a:p>
            <a:pPr algn="r"/>
            <a:r>
              <a:rPr lang="cs-CZ" sz="1200" dirty="0" smtClean="0">
                <a:latin typeface="Arial" pitchFamily="34" charset="0"/>
                <a:cs typeface="Arial" pitchFamily="34" charset="0"/>
              </a:rPr>
              <a:t>Dostupné na portálu </a:t>
            </a:r>
            <a:r>
              <a:rPr lang="cs-CZ" sz="1200" dirty="0" smtClean="0">
                <a:latin typeface="Arial" pitchFamily="34" charset="0"/>
                <a:cs typeface="Arial" pitchFamily="34" charset="0"/>
                <a:hlinkClick r:id="rId4"/>
              </a:rPr>
              <a:t>http://dumy.cz/</a:t>
            </a:r>
            <a:endParaRPr lang="cs-CZ" sz="1200" dirty="0">
              <a:latin typeface="Arial" pitchFamily="34" charset="0"/>
              <a:cs typeface="Arial" pitchFamily="34" charset="0"/>
            </a:endParaRPr>
          </a:p>
        </p:txBody>
      </p:sp>
      <p:pic>
        <p:nvPicPr>
          <p:cNvPr id="8" name="Picture 28" descr="http://www.zssvat.cz/wp-content/uploads/2010/10/logo-eu-2.png"/>
          <p:cNvPicPr>
            <a:picLocks noChangeAspect="1" noChangeArrowheads="1"/>
          </p:cNvPicPr>
          <p:nvPr/>
        </p:nvPicPr>
        <p:blipFill>
          <a:blip r:embed="rId5" cstate="print"/>
          <a:srcRect/>
          <a:stretch>
            <a:fillRect/>
          </a:stretch>
        </p:blipFill>
        <p:spPr bwMode="auto">
          <a:xfrm>
            <a:off x="1476375" y="4284095"/>
            <a:ext cx="6191250" cy="1352550"/>
          </a:xfrm>
          <a:prstGeom prst="rect">
            <a:avLst/>
          </a:prstGeom>
          <a:noFill/>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ovéPole 1"/>
          <p:cNvSpPr txBox="1"/>
          <p:nvPr/>
        </p:nvSpPr>
        <p:spPr>
          <a:xfrm>
            <a:off x="521550" y="728700"/>
            <a:ext cx="7830870" cy="5632311"/>
          </a:xfrm>
          <a:prstGeom prst="rect">
            <a:avLst/>
          </a:prstGeom>
          <a:noFill/>
        </p:spPr>
        <p:txBody>
          <a:bodyPr wrap="square" rtlCol="0">
            <a:spAutoFit/>
          </a:bodyPr>
          <a:lstStyle/>
          <a:p>
            <a:pPr>
              <a:lnSpc>
                <a:spcPct val="150000"/>
              </a:lnSpc>
            </a:pPr>
            <a:r>
              <a:rPr lang="cs-CZ" sz="2000" b="1" dirty="0" smtClean="0">
                <a:latin typeface="Arial" pitchFamily="34" charset="0"/>
                <a:cs typeface="Arial" pitchFamily="34" charset="0"/>
              </a:rPr>
              <a:t>Anotace:</a:t>
            </a:r>
          </a:p>
          <a:p>
            <a:pPr>
              <a:lnSpc>
                <a:spcPct val="150000"/>
              </a:lnSpc>
            </a:pPr>
            <a:r>
              <a:rPr lang="cs-CZ" sz="2000" dirty="0" smtClean="0">
                <a:latin typeface="Arial" pitchFamily="34" charset="0"/>
                <a:cs typeface="Arial" pitchFamily="34" charset="0"/>
              </a:rPr>
              <a:t>Materiál je určen pro žáky od 3.třídy. </a:t>
            </a:r>
          </a:p>
          <a:p>
            <a:pPr>
              <a:lnSpc>
                <a:spcPct val="150000"/>
              </a:lnSpc>
            </a:pPr>
            <a:r>
              <a:rPr lang="cs-CZ" sz="2000" dirty="0" smtClean="0">
                <a:latin typeface="Arial" pitchFamily="34" charset="0"/>
                <a:cs typeface="Arial" pitchFamily="34" charset="0"/>
              </a:rPr>
              <a:t>Materiál je zaměřen na oblast Jazyk a jazyková komunikace a slouží k rozvoji čtenářské gramotnosti a pochopení podstaty některých známých přísloví.</a:t>
            </a:r>
          </a:p>
          <a:p>
            <a:pPr>
              <a:lnSpc>
                <a:spcPct val="150000"/>
              </a:lnSpc>
            </a:pPr>
            <a:r>
              <a:rPr lang="cs-CZ" sz="2000" dirty="0" smtClean="0">
                <a:latin typeface="Arial" pitchFamily="34" charset="0"/>
                <a:cs typeface="Arial" pitchFamily="34" charset="0"/>
              </a:rPr>
              <a:t>Úkolem dětí je rozhodnout, zda jednotlivé příběhy opravdu patří </a:t>
            </a:r>
            <a:r>
              <a:rPr lang="cs-CZ" sz="2000" dirty="0" smtClean="0">
                <a:latin typeface="Arial" pitchFamily="34" charset="0"/>
                <a:cs typeface="Arial" pitchFamily="34" charset="0"/>
              </a:rPr>
              <a:t>              k </a:t>
            </a:r>
            <a:r>
              <a:rPr lang="cs-CZ" sz="2000" dirty="0" smtClean="0">
                <a:latin typeface="Arial" pitchFamily="34" charset="0"/>
                <a:cs typeface="Arial" pitchFamily="34" charset="0"/>
              </a:rPr>
              <a:t>uvedenému přísloví. Pokud ne, mají najít správné přísloví.</a:t>
            </a:r>
          </a:p>
          <a:p>
            <a:pPr>
              <a:lnSpc>
                <a:spcPct val="150000"/>
              </a:lnSpc>
            </a:pPr>
            <a:r>
              <a:rPr lang="cs-CZ" sz="2000" dirty="0" smtClean="0">
                <a:latin typeface="Arial" pitchFamily="34" charset="0"/>
                <a:cs typeface="Arial" pitchFamily="34" charset="0"/>
              </a:rPr>
              <a:t>S materiálem lze pracovat hromadně i samostatně. Pokud děti pracují samostatně, je vhodné, aby si své odpovědi zapisovaly. Animace pro kontrolu lze při prvním čtení přeskočit pomocí tlačítek akcí.  </a:t>
            </a:r>
          </a:p>
          <a:p>
            <a:pPr>
              <a:lnSpc>
                <a:spcPct val="150000"/>
              </a:lnSpc>
            </a:pPr>
            <a:endParaRPr lang="cs-CZ" sz="2000" dirty="0">
              <a:latin typeface="Arial" pitchFamily="34" charset="0"/>
              <a:cs typeface="Arial" pitchFamily="34" charset="0"/>
            </a:endParaRPr>
          </a:p>
        </p:txBody>
      </p:sp>
      <p:sp>
        <p:nvSpPr>
          <p:cNvPr id="3" name="Zástupný symbol pro zápatí 4"/>
          <p:cNvSpPr>
            <a:spLocks noGrp="1"/>
          </p:cNvSpPr>
          <p:nvPr>
            <p:ph type="ftr" sz="quarter" idx="11"/>
          </p:nvPr>
        </p:nvSpPr>
        <p:spPr>
          <a:xfrm>
            <a:off x="1259632" y="648934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2411760" y="4149080"/>
            <a:ext cx="6732240" cy="1152128"/>
          </a:xfrm>
        </p:spPr>
        <p:txBody>
          <a:bodyPr>
            <a:normAutofit/>
          </a:bodyPr>
          <a:lstStyle/>
          <a:p>
            <a:pPr algn="ctr"/>
            <a:r>
              <a:rPr lang="cs-CZ" sz="2800" dirty="0" smtClean="0">
                <a:latin typeface="Arial Unicode MS" pitchFamily="34" charset="-128"/>
                <a:ea typeface="Arial Unicode MS" pitchFamily="34" charset="-128"/>
                <a:cs typeface="Arial Unicode MS" pitchFamily="34" charset="-128"/>
              </a:rPr>
              <a:t>Rozhodni, zda se přísloví hodí k příběhu.</a:t>
            </a:r>
          </a:p>
          <a:p>
            <a:pPr algn="ctr"/>
            <a:r>
              <a:rPr lang="cs-CZ" sz="2800" dirty="0" smtClean="0">
                <a:latin typeface="Arial Unicode MS" pitchFamily="34" charset="-128"/>
                <a:ea typeface="Arial Unicode MS" pitchFamily="34" charset="-128"/>
                <a:cs typeface="Arial Unicode MS" pitchFamily="34" charset="-128"/>
              </a:rPr>
              <a:t>Pokud ne, vymysli jiné vhodné přísloví.</a:t>
            </a:r>
            <a:endParaRPr lang="cs-CZ" sz="2800" dirty="0">
              <a:latin typeface="Arial Unicode MS" pitchFamily="34" charset="-128"/>
              <a:ea typeface="Arial Unicode MS" pitchFamily="34" charset="-128"/>
              <a:cs typeface="Arial Unicode MS" pitchFamily="34" charset="-128"/>
            </a:endParaRPr>
          </a:p>
        </p:txBody>
      </p:sp>
      <p:sp>
        <p:nvSpPr>
          <p:cNvPr id="4" name="TextovéPole 3"/>
          <p:cNvSpPr txBox="1"/>
          <p:nvPr/>
        </p:nvSpPr>
        <p:spPr>
          <a:xfrm>
            <a:off x="3347864" y="3068960"/>
            <a:ext cx="4896544" cy="830997"/>
          </a:xfrm>
          <a:prstGeom prst="rect">
            <a:avLst/>
          </a:prstGeom>
          <a:noFill/>
        </p:spPr>
        <p:txBody>
          <a:bodyPr wrap="square" rtlCol="0">
            <a:spAutoFit/>
          </a:bodyPr>
          <a:lstStyle/>
          <a:p>
            <a:r>
              <a:rPr lang="cs-CZ" sz="4800" dirty="0" smtClean="0">
                <a:latin typeface="Arial Unicode MS" pitchFamily="34" charset="-128"/>
                <a:ea typeface="Arial Unicode MS" pitchFamily="34" charset="-128"/>
                <a:cs typeface="Arial Unicode MS" pitchFamily="34" charset="-128"/>
              </a:rPr>
              <a:t>Pravda nebo lež</a:t>
            </a:r>
            <a:endParaRPr lang="cs-CZ" sz="4800" dirty="0">
              <a:latin typeface="Arial Unicode MS" pitchFamily="34" charset="-128"/>
              <a:ea typeface="Arial Unicode MS" pitchFamily="34" charset="-128"/>
              <a:cs typeface="Arial Unicode MS" pitchFamily="34" charset="-128"/>
            </a:endParaRPr>
          </a:p>
        </p:txBody>
      </p:sp>
      <p:sp>
        <p:nvSpPr>
          <p:cNvPr id="6" name="Zástupný symbol pro zápatí 4"/>
          <p:cNvSpPr>
            <a:spLocks noGrp="1"/>
          </p:cNvSpPr>
          <p:nvPr>
            <p:ph type="ftr" sz="quarter" idx="11"/>
          </p:nvPr>
        </p:nvSpPr>
        <p:spPr>
          <a:xfrm>
            <a:off x="1259632" y="648934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539552" y="3140968"/>
            <a:ext cx="8064896" cy="3108543"/>
          </a:xfrm>
          <a:prstGeom prst="rect">
            <a:avLst/>
          </a:prstGeom>
          <a:noFill/>
        </p:spPr>
        <p:txBody>
          <a:bodyPr wrap="square" rtlCol="0">
            <a:spAutoFit/>
          </a:bodyPr>
          <a:lstStyle/>
          <a:p>
            <a:pPr algn="just"/>
            <a:r>
              <a:rPr lang="cs-CZ" sz="2800" dirty="0" smtClean="0"/>
              <a:t>Dnes jsem si dal k obědu velkou porci špaget. Až do večera jsem vůbec neměl hlad. Když jsem přišel domů, ptala se mě sestra, zda jsem náhodou nekoupil něco k jídlu. Prý má hrozný hlad. Myslím, že to tak hrozné nebylo. Řekl jsem si, že do večera jistě vydrží. Ale ona hned běžela nakoupit.</a:t>
            </a:r>
            <a:endParaRPr lang="cs-CZ" sz="2800" dirty="0">
              <a:latin typeface="Arial" pitchFamily="34" charset="0"/>
              <a:cs typeface="Arial" pitchFamily="34" charset="0"/>
            </a:endParaRPr>
          </a:p>
        </p:txBody>
      </p:sp>
      <p:sp>
        <p:nvSpPr>
          <p:cNvPr id="5" name="Zástupný symbol pro obsah 4"/>
          <p:cNvSpPr>
            <a:spLocks noGrp="1"/>
          </p:cNvSpPr>
          <p:nvPr>
            <p:ph sz="quarter" idx="1"/>
          </p:nvPr>
        </p:nvSpPr>
        <p:spPr>
          <a:xfrm>
            <a:off x="1259632" y="1916832"/>
            <a:ext cx="6768752" cy="864096"/>
          </a:xfrm>
        </p:spPr>
        <p:txBody>
          <a:bodyPr>
            <a:normAutofit/>
          </a:bodyPr>
          <a:lstStyle/>
          <a:p>
            <a:pPr algn="ctr">
              <a:buNone/>
            </a:pPr>
            <a:r>
              <a:rPr lang="cs-CZ" sz="4000" dirty="0" smtClean="0">
                <a:latin typeface="Arial Unicode MS" pitchFamily="34" charset="-128"/>
                <a:ea typeface="Arial Unicode MS" pitchFamily="34" charset="-128"/>
                <a:cs typeface="Arial Unicode MS" pitchFamily="34" charset="-128"/>
              </a:rPr>
              <a:t>Sytý hladovému nevěří</a:t>
            </a:r>
            <a:endParaRPr lang="cs-CZ" sz="4000" dirty="0">
              <a:latin typeface="Arial Unicode MS" pitchFamily="34" charset="-128"/>
              <a:ea typeface="Arial Unicode MS" pitchFamily="34" charset="-128"/>
              <a:cs typeface="Arial Unicode MS" pitchFamily="34" charset="-128"/>
            </a:endParaRPr>
          </a:p>
        </p:txBody>
      </p:sp>
      <p:sp>
        <p:nvSpPr>
          <p:cNvPr id="6" name="Veselý obličej 5"/>
          <p:cNvSpPr/>
          <p:nvPr/>
        </p:nvSpPr>
        <p:spPr>
          <a:xfrm>
            <a:off x="2699792" y="332656"/>
            <a:ext cx="1224136" cy="1008112"/>
          </a:xfrm>
          <a:prstGeom prst="smileyFace">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Násobení 6"/>
          <p:cNvSpPr/>
          <p:nvPr/>
        </p:nvSpPr>
        <p:spPr>
          <a:xfrm>
            <a:off x="3851920" y="332656"/>
            <a:ext cx="1656184" cy="115212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Veselý obličej 7"/>
          <p:cNvSpPr/>
          <p:nvPr/>
        </p:nvSpPr>
        <p:spPr>
          <a:xfrm>
            <a:off x="5436096" y="332656"/>
            <a:ext cx="1224136" cy="1008112"/>
          </a:xfrm>
          <a:prstGeom prst="smileyFace">
            <a:avLst>
              <a:gd name="adj" fmla="val -4653"/>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Zástupný symbol pro zápatí 4"/>
          <p:cNvSpPr>
            <a:spLocks noGrp="1"/>
          </p:cNvSpPr>
          <p:nvPr>
            <p:ph type="ftr" sz="quarter" idx="4294967295"/>
          </p:nvPr>
        </p:nvSpPr>
        <p:spPr>
          <a:xfrm>
            <a:off x="1259632" y="6489340"/>
            <a:ext cx="6516724" cy="368660"/>
          </a:xfrm>
          <a:prstGeom prst="rect">
            <a:avLst/>
          </a:prstGeo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
        <p:nvSpPr>
          <p:cNvPr id="10" name="Tlačítko akce: Dopředu nebo Další 9">
            <a:hlinkClick r:id="" action="ppaction://hlinkshowjump?jump=nextslide" highlightClick="1"/>
          </p:cNvPr>
          <p:cNvSpPr/>
          <p:nvPr/>
        </p:nvSpPr>
        <p:spPr>
          <a:xfrm>
            <a:off x="8388424" y="6237312"/>
            <a:ext cx="504056" cy="404664"/>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5">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0" presetClass="path" presetSubtype="0" accel="50000" decel="50000" fill="hold" grpId="0" nodeType="clickEffect">
                                  <p:stCondLst>
                                    <p:cond delay="0"/>
                                  </p:stCondLst>
                                  <p:childTnLst>
                                    <p:animMotion origin="layout" path="M -5.55556E-7 3.33333E-6 L 0.15747 3.33333E-6 " pathEditMode="relative" ptsTypes="AA">
                                      <p:cBhvr>
                                        <p:cTn id="13" dur="2000" fill="hold"/>
                                        <p:tgtEl>
                                          <p:spTgt spid="6"/>
                                        </p:tgtEl>
                                        <p:attrNameLst>
                                          <p:attrName>ppt_x</p:attrName>
                                          <p:attrName>ppt_y</p:attrName>
                                        </p:attrNameLst>
                                      </p:cBhvr>
                                    </p:animMotion>
                                  </p:childTnLst>
                                </p:cTn>
                              </p:par>
                              <p:par>
                                <p:cTn id="14" presetID="1" presetClass="exit" presetSubtype="0" fill="hold" grpId="1" nodeType="withEffect">
                                  <p:stCondLst>
                                    <p:cond delay="0"/>
                                  </p:stCondLst>
                                  <p:childTnLst>
                                    <p:set>
                                      <p:cBhvr>
                                        <p:cTn id="15" dur="1" fill="hold">
                                          <p:stCondLst>
                                            <p:cond delay="0"/>
                                          </p:stCondLst>
                                        </p:cTn>
                                        <p:tgtEl>
                                          <p:spTgt spid="7"/>
                                        </p:tgtEl>
                                        <p:attrNameLst>
                                          <p:attrName>style.visibility</p:attrName>
                                        </p:attrNameLst>
                                      </p:cBhvr>
                                      <p:to>
                                        <p:strVal val="hidden"/>
                                      </p:to>
                                    </p:set>
                                  </p:childTnLst>
                                </p:cTn>
                              </p:par>
                              <p:par>
                                <p:cTn id="16" presetID="1" presetClass="exit"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animBg="1"/>
      <p:bldP spid="7" grpId="1"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611560" y="3212976"/>
            <a:ext cx="7416824" cy="3108543"/>
          </a:xfrm>
          <a:prstGeom prst="rect">
            <a:avLst/>
          </a:prstGeom>
          <a:noFill/>
        </p:spPr>
        <p:txBody>
          <a:bodyPr wrap="square" rtlCol="0">
            <a:spAutoFit/>
          </a:bodyPr>
          <a:lstStyle/>
          <a:p>
            <a:pPr algn="just"/>
            <a:r>
              <a:rPr lang="cs-CZ" sz="2800" dirty="0" smtClean="0"/>
              <a:t>Má malá sestřička Adélka ke mně jednu přiběhla a křičela, že má ve svém pokoji obrovského pavouka. Prý je velký jako talíř. Ona se pavouků hrozně bojí, ale já vůbec. Statečně jsem se vydal toho obra zlikvidovat, ale když jsem do jejího pokoje přišel, zjistil jsem, že je malý jako špendlík.</a:t>
            </a:r>
            <a:endParaRPr lang="cs-CZ" sz="2800" dirty="0">
              <a:latin typeface="Arial" pitchFamily="34" charset="0"/>
              <a:cs typeface="Arial" pitchFamily="34" charset="0"/>
            </a:endParaRPr>
          </a:p>
        </p:txBody>
      </p:sp>
      <p:sp>
        <p:nvSpPr>
          <p:cNvPr id="5" name="Zástupný symbol pro obsah 4"/>
          <p:cNvSpPr>
            <a:spLocks noGrp="1"/>
          </p:cNvSpPr>
          <p:nvPr>
            <p:ph sz="quarter" idx="1"/>
          </p:nvPr>
        </p:nvSpPr>
        <p:spPr>
          <a:xfrm>
            <a:off x="1907704" y="1700808"/>
            <a:ext cx="5760640" cy="864096"/>
          </a:xfrm>
        </p:spPr>
        <p:txBody>
          <a:bodyPr>
            <a:normAutofit fontScale="92500"/>
          </a:bodyPr>
          <a:lstStyle/>
          <a:p>
            <a:pPr>
              <a:buNone/>
            </a:pPr>
            <a:r>
              <a:rPr lang="cs-CZ" sz="4000" dirty="0" smtClean="0">
                <a:latin typeface="Arial Unicode MS" pitchFamily="34" charset="-128"/>
                <a:ea typeface="Arial Unicode MS" pitchFamily="34" charset="-128"/>
                <a:cs typeface="Arial Unicode MS" pitchFamily="34" charset="-128"/>
              </a:rPr>
              <a:t>Kdo se bojí, nesmí do lesa</a:t>
            </a:r>
            <a:endParaRPr lang="cs-CZ" sz="4000" dirty="0">
              <a:latin typeface="Arial Unicode MS" pitchFamily="34" charset="-128"/>
              <a:ea typeface="Arial Unicode MS" pitchFamily="34" charset="-128"/>
              <a:cs typeface="Arial Unicode MS" pitchFamily="34" charset="-128"/>
            </a:endParaRPr>
          </a:p>
        </p:txBody>
      </p:sp>
      <p:sp>
        <p:nvSpPr>
          <p:cNvPr id="6" name="Veselý obličej 5"/>
          <p:cNvSpPr/>
          <p:nvPr/>
        </p:nvSpPr>
        <p:spPr>
          <a:xfrm>
            <a:off x="2699792" y="332656"/>
            <a:ext cx="1224136" cy="1008112"/>
          </a:xfrm>
          <a:prstGeom prst="smileyFace">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Násobení 6"/>
          <p:cNvSpPr/>
          <p:nvPr/>
        </p:nvSpPr>
        <p:spPr>
          <a:xfrm>
            <a:off x="3851920" y="332656"/>
            <a:ext cx="1656184" cy="115212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Veselý obličej 7"/>
          <p:cNvSpPr/>
          <p:nvPr/>
        </p:nvSpPr>
        <p:spPr>
          <a:xfrm>
            <a:off x="5436096" y="332656"/>
            <a:ext cx="1224136" cy="1008112"/>
          </a:xfrm>
          <a:prstGeom prst="smileyFace">
            <a:avLst>
              <a:gd name="adj" fmla="val -4653"/>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Zástupný symbol pro obsah 4"/>
          <p:cNvSpPr txBox="1">
            <a:spLocks/>
          </p:cNvSpPr>
          <p:nvPr/>
        </p:nvSpPr>
        <p:spPr>
          <a:xfrm>
            <a:off x="1979712" y="2492896"/>
            <a:ext cx="5688632" cy="864096"/>
          </a:xfrm>
          <a:prstGeom prst="rect">
            <a:avLst/>
          </a:prstGeom>
        </p:spPr>
        <p:txBody>
          <a:bodyPr vert="horz">
            <a:normAutofit/>
          </a:bodyPr>
          <a:lstStyle/>
          <a:p>
            <a:pPr marL="274320" marR="0" lvl="0" indent="-274320" algn="ctr" defTabSz="914400" rtl="0" eaLnBrk="1" fontAlgn="auto" latinLnBrk="0" hangingPunct="1">
              <a:lnSpc>
                <a:spcPct val="100000"/>
              </a:lnSpc>
              <a:spcBef>
                <a:spcPts val="580"/>
              </a:spcBef>
              <a:spcAft>
                <a:spcPts val="0"/>
              </a:spcAft>
              <a:buClr>
                <a:schemeClr val="accent1"/>
              </a:buClr>
              <a:buSzPct val="85000"/>
              <a:buFont typeface="Wingdings 2"/>
              <a:buNone/>
              <a:tabLst/>
              <a:defRPr/>
            </a:pPr>
            <a:r>
              <a:rPr kumimoji="0" lang="cs-CZ" sz="2800" b="0" i="0" u="none" strike="noStrike" kern="1200" cap="none" spc="0" normalizeH="0" baseline="0" noProof="0" dirty="0" smtClean="0">
                <a:ln>
                  <a:noFill/>
                </a:ln>
                <a:solidFill>
                  <a:srgbClr val="0070C0"/>
                </a:solidFill>
                <a:effectLst/>
                <a:uLnTx/>
                <a:uFillTx/>
                <a:latin typeface="Arial Unicode MS" pitchFamily="34" charset="-128"/>
                <a:ea typeface="Arial Unicode MS" pitchFamily="34" charset="-128"/>
                <a:cs typeface="Arial Unicode MS" pitchFamily="34" charset="-128"/>
              </a:rPr>
              <a:t>Strach má velké oči</a:t>
            </a:r>
            <a:endParaRPr kumimoji="0" lang="cs-CZ" sz="2800" b="0" i="0" u="none" strike="noStrike" kern="1200" cap="none" spc="0" normalizeH="0" baseline="0" noProof="0" dirty="0">
              <a:ln>
                <a:noFill/>
              </a:ln>
              <a:solidFill>
                <a:srgbClr val="0070C0"/>
              </a:solidFill>
              <a:effectLst/>
              <a:uLnTx/>
              <a:uFillTx/>
              <a:latin typeface="Arial Unicode MS" pitchFamily="34" charset="-128"/>
              <a:ea typeface="Arial Unicode MS" pitchFamily="34" charset="-128"/>
              <a:cs typeface="Arial Unicode MS" pitchFamily="34" charset="-128"/>
            </a:endParaRPr>
          </a:p>
        </p:txBody>
      </p:sp>
      <p:sp>
        <p:nvSpPr>
          <p:cNvPr id="10" name="Zástupný symbol pro zápatí 4"/>
          <p:cNvSpPr>
            <a:spLocks noGrp="1"/>
          </p:cNvSpPr>
          <p:nvPr>
            <p:ph type="ftr" sz="quarter" idx="4294967295"/>
          </p:nvPr>
        </p:nvSpPr>
        <p:spPr>
          <a:xfrm>
            <a:off x="1259632" y="6489340"/>
            <a:ext cx="6516724" cy="368660"/>
          </a:xfrm>
          <a:prstGeom prst="rect">
            <a:avLst/>
          </a:prstGeo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
        <p:nvSpPr>
          <p:cNvPr id="11" name="Tlačítko akce: Dopředu nebo Další 10">
            <a:hlinkClick r:id="" action="ppaction://hlinkshowjump?jump=nextslide" highlightClick="1"/>
          </p:cNvPr>
          <p:cNvSpPr/>
          <p:nvPr/>
        </p:nvSpPr>
        <p:spPr>
          <a:xfrm>
            <a:off x="8388424" y="6237312"/>
            <a:ext cx="504056" cy="404664"/>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5">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xit"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hidden"/>
                                      </p:to>
                                    </p:set>
                                  </p:childTnLst>
                                </p:cTn>
                              </p:par>
                              <p:par>
                                <p:cTn id="14" presetID="1" presetClass="exit" presetSubtype="0" fill="hold" grpId="0" nodeType="withEffect">
                                  <p:stCondLst>
                                    <p:cond delay="0"/>
                                  </p:stCondLst>
                                  <p:childTnLst>
                                    <p:set>
                                      <p:cBhvr>
                                        <p:cTn id="15" dur="1" fill="hold">
                                          <p:stCondLst>
                                            <p:cond delay="0"/>
                                          </p:stCondLst>
                                        </p:cTn>
                                        <p:tgtEl>
                                          <p:spTgt spid="7"/>
                                        </p:tgtEl>
                                        <p:attrNameLst>
                                          <p:attrName>style.visibility</p:attrName>
                                        </p:attrNameLst>
                                      </p:cBhvr>
                                      <p:to>
                                        <p:strVal val="hidden"/>
                                      </p:to>
                                    </p:set>
                                  </p:childTnLst>
                                </p:cTn>
                              </p:par>
                              <p:par>
                                <p:cTn id="16" presetID="0" presetClass="path" presetSubtype="0" accel="50000" decel="50000" fill="hold" grpId="0" nodeType="withEffect">
                                  <p:stCondLst>
                                    <p:cond delay="0"/>
                                  </p:stCondLst>
                                  <p:childTnLst>
                                    <p:animMotion origin="layout" path="M 3.33333E-6 -7.40741E-7 L -0.14965 -7.40741E-7 " pathEditMode="relative" ptsTypes="AA">
                                      <p:cBhvr>
                                        <p:cTn id="17" dur="2000" fill="hold"/>
                                        <p:tgtEl>
                                          <p:spTgt spid="8"/>
                                        </p:tgtEl>
                                        <p:attrNameLst>
                                          <p:attrName>ppt_x</p:attrName>
                                          <p:attrName>ppt_y</p:attrName>
                                        </p:attrNameLst>
                                      </p:cBhvr>
                                    </p:animMotion>
                                  </p:childTnLst>
                                </p:cTn>
                              </p:par>
                            </p:childTnLst>
                          </p:cTn>
                        </p:par>
                      </p:childTnLst>
                    </p:cTn>
                  </p:par>
                  <p:par>
                    <p:cTn id="18" fill="hold">
                      <p:stCondLst>
                        <p:cond delay="indefinite"/>
                      </p:stCondLst>
                      <p:childTnLst>
                        <p:par>
                          <p:cTn id="19" fill="hold">
                            <p:stCondLst>
                              <p:cond delay="0"/>
                            </p:stCondLst>
                            <p:childTnLst>
                              <p:par>
                                <p:cTn id="20" presetID="1" presetClass="exit" presetSubtype="0" fill="hold" grpId="1"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hidden"/>
                                      </p:to>
                                    </p:set>
                                  </p:childTnLst>
                                </p:cTn>
                              </p:par>
                              <p:par>
                                <p:cTn id="22" presetID="55" presetClass="entr" presetSubtype="0"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strVal val="#ppt_w*0.70"/>
                                          </p:val>
                                        </p:tav>
                                        <p:tav tm="100000">
                                          <p:val>
                                            <p:strVal val="#ppt_w"/>
                                          </p:val>
                                        </p:tav>
                                      </p:tavLst>
                                    </p:anim>
                                    <p:anim calcmode="lin" valueType="num">
                                      <p:cBhvr>
                                        <p:cTn id="25" dur="1000" fill="hold"/>
                                        <p:tgtEl>
                                          <p:spTgt spid="9"/>
                                        </p:tgtEl>
                                        <p:attrNameLst>
                                          <p:attrName>ppt_h</p:attrName>
                                        </p:attrNameLst>
                                      </p:cBhvr>
                                      <p:tavLst>
                                        <p:tav tm="0">
                                          <p:val>
                                            <p:strVal val="#ppt_h"/>
                                          </p:val>
                                        </p:tav>
                                        <p:tav tm="100000">
                                          <p:val>
                                            <p:strVal val="#ppt_h"/>
                                          </p:val>
                                        </p:tav>
                                      </p:tavLst>
                                    </p:anim>
                                    <p:animEffect transition="in" filter="fade">
                                      <p:cBhvr>
                                        <p:cTn id="26" dur="10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26" presetClass="emph" presetSubtype="0" fill="hold" grpId="1" nodeType="clickEffect">
                                  <p:stCondLst>
                                    <p:cond delay="0"/>
                                  </p:stCondLst>
                                  <p:childTnLst>
                                    <p:animEffect transition="out" filter="fade">
                                      <p:cBhvr>
                                        <p:cTn id="30" dur="500" tmFilter="0, 0; .2, .5; .8, .5; 1, 0"/>
                                        <p:tgtEl>
                                          <p:spTgt spid="9"/>
                                        </p:tgtEl>
                                      </p:cBhvr>
                                    </p:animEffect>
                                    <p:animScale>
                                      <p:cBhvr>
                                        <p:cTn id="31" dur="250" autoRev="1" fill="hold"/>
                                        <p:tgtEl>
                                          <p:spTgt spid="9"/>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5" grpId="1" build="p"/>
      <p:bldP spid="6" grpId="0" animBg="1"/>
      <p:bldP spid="7" grpId="0" animBg="1"/>
      <p:bldP spid="8" grpId="0" animBg="1"/>
      <p:bldP spid="9" grpId="0"/>
      <p:bldP spid="9"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539552" y="3140968"/>
            <a:ext cx="8064896" cy="2677656"/>
          </a:xfrm>
          <a:prstGeom prst="rect">
            <a:avLst/>
          </a:prstGeom>
          <a:noFill/>
        </p:spPr>
        <p:txBody>
          <a:bodyPr wrap="square" rtlCol="0">
            <a:spAutoFit/>
          </a:bodyPr>
          <a:lstStyle/>
          <a:p>
            <a:pPr algn="just"/>
            <a:r>
              <a:rPr lang="cs-CZ" sz="2800" dirty="0" smtClean="0"/>
              <a:t>Jako malý jsem si na dovolené </a:t>
            </a:r>
            <a:r>
              <a:rPr lang="cs-CZ" sz="2800" dirty="0" smtClean="0"/>
              <a:t>přál, </a:t>
            </a:r>
            <a:r>
              <a:rPr lang="cs-CZ" sz="2800" dirty="0" smtClean="0"/>
              <a:t>aby moře nebylo tak slané. Rozhodl jsem se tedy do moře nalévat sladkou vodu, kterou jsem nosil </a:t>
            </a:r>
            <a:r>
              <a:rPr lang="cs-CZ" sz="2800" dirty="0" smtClean="0"/>
              <a:t>                v </a:t>
            </a:r>
            <a:r>
              <a:rPr lang="cs-CZ" sz="2800" dirty="0" smtClean="0"/>
              <a:t>kyblíčcích. Ale nic se nezměnilo. Nesmějte se mi – byl jsem malý a nevěděl jsem, že je to úplně zbytečná práce.</a:t>
            </a:r>
            <a:endParaRPr lang="cs-CZ" sz="2800" dirty="0">
              <a:latin typeface="Arial" pitchFamily="34" charset="0"/>
              <a:cs typeface="Arial" pitchFamily="34" charset="0"/>
            </a:endParaRPr>
          </a:p>
        </p:txBody>
      </p:sp>
      <p:sp>
        <p:nvSpPr>
          <p:cNvPr id="5" name="Zástupný symbol pro obsah 4"/>
          <p:cNvSpPr>
            <a:spLocks noGrp="1"/>
          </p:cNvSpPr>
          <p:nvPr>
            <p:ph sz="quarter" idx="1"/>
          </p:nvPr>
        </p:nvSpPr>
        <p:spPr>
          <a:xfrm>
            <a:off x="899592" y="1916832"/>
            <a:ext cx="7488832" cy="864096"/>
          </a:xfrm>
        </p:spPr>
        <p:txBody>
          <a:bodyPr>
            <a:normAutofit/>
          </a:bodyPr>
          <a:lstStyle/>
          <a:p>
            <a:pPr algn="ctr">
              <a:buNone/>
            </a:pPr>
            <a:r>
              <a:rPr lang="cs-CZ" sz="4000" dirty="0" smtClean="0">
                <a:latin typeface="Arial Unicode MS" pitchFamily="34" charset="-128"/>
                <a:ea typeface="Arial Unicode MS" pitchFamily="34" charset="-128"/>
                <a:cs typeface="Arial Unicode MS" pitchFamily="34" charset="-128"/>
              </a:rPr>
              <a:t>Je to jako nosit dříví do lesa</a:t>
            </a:r>
            <a:endParaRPr lang="cs-CZ" sz="4000" dirty="0">
              <a:latin typeface="Arial Unicode MS" pitchFamily="34" charset="-128"/>
              <a:ea typeface="Arial Unicode MS" pitchFamily="34" charset="-128"/>
              <a:cs typeface="Arial Unicode MS" pitchFamily="34" charset="-128"/>
            </a:endParaRPr>
          </a:p>
        </p:txBody>
      </p:sp>
      <p:sp>
        <p:nvSpPr>
          <p:cNvPr id="6" name="Veselý obličej 5"/>
          <p:cNvSpPr/>
          <p:nvPr/>
        </p:nvSpPr>
        <p:spPr>
          <a:xfrm>
            <a:off x="2699792" y="332656"/>
            <a:ext cx="1224136" cy="1008112"/>
          </a:xfrm>
          <a:prstGeom prst="smileyFace">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Násobení 6"/>
          <p:cNvSpPr/>
          <p:nvPr/>
        </p:nvSpPr>
        <p:spPr>
          <a:xfrm>
            <a:off x="3851920" y="332656"/>
            <a:ext cx="1656184" cy="115212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Veselý obličej 7"/>
          <p:cNvSpPr/>
          <p:nvPr/>
        </p:nvSpPr>
        <p:spPr>
          <a:xfrm>
            <a:off x="5436096" y="332656"/>
            <a:ext cx="1224136" cy="1008112"/>
          </a:xfrm>
          <a:prstGeom prst="smileyFace">
            <a:avLst>
              <a:gd name="adj" fmla="val -4653"/>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Zástupný symbol pro zápatí 4"/>
          <p:cNvSpPr>
            <a:spLocks noGrp="1"/>
          </p:cNvSpPr>
          <p:nvPr>
            <p:ph type="ftr" sz="quarter" idx="4294967295"/>
          </p:nvPr>
        </p:nvSpPr>
        <p:spPr>
          <a:xfrm>
            <a:off x="1259632" y="6489340"/>
            <a:ext cx="6516724" cy="368660"/>
          </a:xfrm>
          <a:prstGeom prst="rect">
            <a:avLst/>
          </a:prstGeo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
        <p:nvSpPr>
          <p:cNvPr id="10" name="Tlačítko akce: Dopředu nebo Další 9">
            <a:hlinkClick r:id="" action="ppaction://hlinkshowjump?jump=nextslide" highlightClick="1"/>
          </p:cNvPr>
          <p:cNvSpPr/>
          <p:nvPr/>
        </p:nvSpPr>
        <p:spPr>
          <a:xfrm>
            <a:off x="8388424" y="6237312"/>
            <a:ext cx="504056" cy="404664"/>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5">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0" presetClass="path" presetSubtype="0" accel="50000" decel="50000" fill="hold" grpId="0" nodeType="clickEffect">
                                  <p:stCondLst>
                                    <p:cond delay="0"/>
                                  </p:stCondLst>
                                  <p:childTnLst>
                                    <p:animMotion origin="layout" path="M -5.55556E-7 3.33333E-6 L 0.15747 3.33333E-6 " pathEditMode="relative" ptsTypes="AA">
                                      <p:cBhvr>
                                        <p:cTn id="13" dur="2000" fill="hold"/>
                                        <p:tgtEl>
                                          <p:spTgt spid="6"/>
                                        </p:tgtEl>
                                        <p:attrNameLst>
                                          <p:attrName>ppt_x</p:attrName>
                                          <p:attrName>ppt_y</p:attrName>
                                        </p:attrNameLst>
                                      </p:cBhvr>
                                    </p:animMotion>
                                  </p:childTnLst>
                                </p:cTn>
                              </p:par>
                              <p:par>
                                <p:cTn id="14" presetID="1" presetClass="exit" presetSubtype="0" fill="hold" grpId="0" nodeType="withEffect">
                                  <p:stCondLst>
                                    <p:cond delay="0"/>
                                  </p:stCondLst>
                                  <p:childTnLst>
                                    <p:set>
                                      <p:cBhvr>
                                        <p:cTn id="15" dur="1" fill="hold">
                                          <p:stCondLst>
                                            <p:cond delay="0"/>
                                          </p:stCondLst>
                                        </p:cTn>
                                        <p:tgtEl>
                                          <p:spTgt spid="7"/>
                                        </p:tgtEl>
                                        <p:attrNameLst>
                                          <p:attrName>style.visibility</p:attrName>
                                        </p:attrNameLst>
                                      </p:cBhvr>
                                      <p:to>
                                        <p:strVal val="hidden"/>
                                      </p:to>
                                    </p:set>
                                  </p:childTnLst>
                                </p:cTn>
                              </p:par>
                              <p:par>
                                <p:cTn id="16" presetID="1" presetClass="exit"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animBg="1"/>
      <p:bldP spid="7" grpId="0" animBg="1"/>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395536" y="2780928"/>
            <a:ext cx="8064896" cy="3539430"/>
          </a:xfrm>
          <a:prstGeom prst="rect">
            <a:avLst/>
          </a:prstGeom>
          <a:noFill/>
        </p:spPr>
        <p:txBody>
          <a:bodyPr wrap="square" rtlCol="0">
            <a:spAutoFit/>
          </a:bodyPr>
          <a:lstStyle/>
          <a:p>
            <a:pPr algn="just"/>
            <a:r>
              <a:rPr lang="cs-CZ" sz="2800" dirty="0" smtClean="0"/>
              <a:t>Rozhodla jsem se mamince k narozeninám upéct dort. Vše se podařilo, ale když byl dort hotový, byl v kuchyni příšerný nepořádek. To bych vám nepřála vidět. Trvalo déle uklidit kuchyň než uvařit dort! Maminka ale říkala, že to je normální. Prý se při vaření vždy udělá velká spoušť. Alespoň je pak poznat, že někdo v kuchyni pracoval!</a:t>
            </a:r>
            <a:endParaRPr lang="cs-CZ" sz="2800" dirty="0">
              <a:latin typeface="Arial" pitchFamily="34" charset="0"/>
              <a:cs typeface="Arial" pitchFamily="34" charset="0"/>
            </a:endParaRPr>
          </a:p>
        </p:txBody>
      </p:sp>
      <p:sp>
        <p:nvSpPr>
          <p:cNvPr id="5" name="Zástupný symbol pro obsah 4"/>
          <p:cNvSpPr>
            <a:spLocks noGrp="1"/>
          </p:cNvSpPr>
          <p:nvPr>
            <p:ph sz="quarter" idx="1"/>
          </p:nvPr>
        </p:nvSpPr>
        <p:spPr>
          <a:xfrm>
            <a:off x="1115616" y="1700808"/>
            <a:ext cx="7128792" cy="864096"/>
          </a:xfrm>
        </p:spPr>
        <p:txBody>
          <a:bodyPr>
            <a:normAutofit fontScale="92500"/>
          </a:bodyPr>
          <a:lstStyle/>
          <a:p>
            <a:pPr>
              <a:buNone/>
            </a:pPr>
            <a:r>
              <a:rPr lang="cs-CZ" sz="4000" dirty="0" smtClean="0">
                <a:latin typeface="Arial Unicode MS" pitchFamily="34" charset="-128"/>
                <a:ea typeface="Arial Unicode MS" pitchFamily="34" charset="-128"/>
                <a:cs typeface="Arial Unicode MS" pitchFamily="34" charset="-128"/>
              </a:rPr>
              <a:t>Zabít dvě mouchy jednou ranou</a:t>
            </a:r>
            <a:endParaRPr lang="cs-CZ" sz="4000" dirty="0">
              <a:latin typeface="Arial Unicode MS" pitchFamily="34" charset="-128"/>
              <a:ea typeface="Arial Unicode MS" pitchFamily="34" charset="-128"/>
              <a:cs typeface="Arial Unicode MS" pitchFamily="34" charset="-128"/>
            </a:endParaRPr>
          </a:p>
        </p:txBody>
      </p:sp>
      <p:sp>
        <p:nvSpPr>
          <p:cNvPr id="6" name="Veselý obličej 5"/>
          <p:cNvSpPr/>
          <p:nvPr/>
        </p:nvSpPr>
        <p:spPr>
          <a:xfrm>
            <a:off x="2699792" y="332656"/>
            <a:ext cx="1224136" cy="1008112"/>
          </a:xfrm>
          <a:prstGeom prst="smileyFace">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Násobení 6"/>
          <p:cNvSpPr/>
          <p:nvPr/>
        </p:nvSpPr>
        <p:spPr>
          <a:xfrm>
            <a:off x="3851920" y="332656"/>
            <a:ext cx="1656184" cy="115212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Veselý obličej 7"/>
          <p:cNvSpPr/>
          <p:nvPr/>
        </p:nvSpPr>
        <p:spPr>
          <a:xfrm>
            <a:off x="5436096" y="332656"/>
            <a:ext cx="1224136" cy="1008112"/>
          </a:xfrm>
          <a:prstGeom prst="smileyFace">
            <a:avLst>
              <a:gd name="adj" fmla="val -4653"/>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Zástupný symbol pro obsah 4"/>
          <p:cNvSpPr txBox="1">
            <a:spLocks/>
          </p:cNvSpPr>
          <p:nvPr/>
        </p:nvSpPr>
        <p:spPr>
          <a:xfrm>
            <a:off x="1907704" y="2132856"/>
            <a:ext cx="5976664" cy="864096"/>
          </a:xfrm>
          <a:prstGeom prst="rect">
            <a:avLst/>
          </a:prstGeom>
        </p:spPr>
        <p:txBody>
          <a:bodyPr vert="horz">
            <a:normAutofit/>
          </a:bodyPr>
          <a:lstStyle/>
          <a:p>
            <a:pPr marL="274320" marR="0" lvl="0" indent="-274320" algn="ctr" defTabSz="914400" rtl="0" eaLnBrk="1" fontAlgn="auto" latinLnBrk="0" hangingPunct="1">
              <a:lnSpc>
                <a:spcPct val="100000"/>
              </a:lnSpc>
              <a:spcBef>
                <a:spcPts val="580"/>
              </a:spcBef>
              <a:spcAft>
                <a:spcPts val="0"/>
              </a:spcAft>
              <a:buClr>
                <a:schemeClr val="accent1"/>
              </a:buClr>
              <a:buSzPct val="85000"/>
              <a:buFont typeface="Wingdings 2"/>
              <a:buNone/>
              <a:tabLst/>
              <a:defRPr/>
            </a:pPr>
            <a:r>
              <a:rPr kumimoji="0" lang="cs-CZ" sz="2800" b="0" i="0" u="none" strike="noStrike" kern="1200" cap="none" spc="0" normalizeH="0" baseline="0" noProof="0" dirty="0" smtClean="0">
                <a:ln>
                  <a:noFill/>
                </a:ln>
                <a:solidFill>
                  <a:srgbClr val="0070C0"/>
                </a:solidFill>
                <a:effectLst/>
                <a:uLnTx/>
                <a:uFillTx/>
                <a:latin typeface="Arial Unicode MS" pitchFamily="34" charset="-128"/>
                <a:ea typeface="Arial Unicode MS" pitchFamily="34" charset="-128"/>
                <a:cs typeface="Arial Unicode MS" pitchFamily="34" charset="-128"/>
              </a:rPr>
              <a:t>Když se kácí les, tak lítají třísky.</a:t>
            </a:r>
            <a:endParaRPr kumimoji="0" lang="cs-CZ" sz="2800" b="0" i="0" u="none" strike="noStrike" kern="1200" cap="none" spc="0" normalizeH="0" baseline="0" noProof="0" dirty="0">
              <a:ln>
                <a:noFill/>
              </a:ln>
              <a:solidFill>
                <a:srgbClr val="0070C0"/>
              </a:solidFill>
              <a:effectLst/>
              <a:uLnTx/>
              <a:uFillTx/>
              <a:latin typeface="Arial Unicode MS" pitchFamily="34" charset="-128"/>
              <a:ea typeface="Arial Unicode MS" pitchFamily="34" charset="-128"/>
              <a:cs typeface="Arial Unicode MS" pitchFamily="34" charset="-128"/>
            </a:endParaRPr>
          </a:p>
        </p:txBody>
      </p:sp>
      <p:sp>
        <p:nvSpPr>
          <p:cNvPr id="10" name="Zástupný symbol pro zápatí 4"/>
          <p:cNvSpPr>
            <a:spLocks noGrp="1"/>
          </p:cNvSpPr>
          <p:nvPr>
            <p:ph type="ftr" sz="quarter" idx="4294967295"/>
          </p:nvPr>
        </p:nvSpPr>
        <p:spPr>
          <a:xfrm>
            <a:off x="1259632" y="6489340"/>
            <a:ext cx="6516724" cy="368660"/>
          </a:xfrm>
          <a:prstGeom prst="rect">
            <a:avLst/>
          </a:prstGeo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
        <p:nvSpPr>
          <p:cNvPr id="11" name="Tlačítko akce: Dopředu nebo Další 10">
            <a:hlinkClick r:id="" action="ppaction://hlinkshowjump?jump=nextslide" highlightClick="1"/>
          </p:cNvPr>
          <p:cNvSpPr/>
          <p:nvPr/>
        </p:nvSpPr>
        <p:spPr>
          <a:xfrm>
            <a:off x="8388424" y="6237312"/>
            <a:ext cx="504056" cy="404664"/>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5">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xit"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hidden"/>
                                      </p:to>
                                    </p:set>
                                  </p:childTnLst>
                                </p:cTn>
                              </p:par>
                              <p:par>
                                <p:cTn id="14" presetID="1" presetClass="exit" presetSubtype="0" fill="hold" grpId="0" nodeType="withEffect">
                                  <p:stCondLst>
                                    <p:cond delay="0"/>
                                  </p:stCondLst>
                                  <p:childTnLst>
                                    <p:set>
                                      <p:cBhvr>
                                        <p:cTn id="15" dur="1" fill="hold">
                                          <p:stCondLst>
                                            <p:cond delay="0"/>
                                          </p:stCondLst>
                                        </p:cTn>
                                        <p:tgtEl>
                                          <p:spTgt spid="7"/>
                                        </p:tgtEl>
                                        <p:attrNameLst>
                                          <p:attrName>style.visibility</p:attrName>
                                        </p:attrNameLst>
                                      </p:cBhvr>
                                      <p:to>
                                        <p:strVal val="hidden"/>
                                      </p:to>
                                    </p:set>
                                  </p:childTnLst>
                                </p:cTn>
                              </p:par>
                              <p:par>
                                <p:cTn id="16" presetID="0" presetClass="path" presetSubtype="0" accel="50000" decel="50000" fill="hold" grpId="0" nodeType="withEffect">
                                  <p:stCondLst>
                                    <p:cond delay="0"/>
                                  </p:stCondLst>
                                  <p:childTnLst>
                                    <p:animMotion origin="layout" path="M 3.33333E-6 -7.40741E-7 L -0.14965 -7.40741E-7 " pathEditMode="relative" ptsTypes="AA">
                                      <p:cBhvr>
                                        <p:cTn id="17" dur="2000" fill="hold"/>
                                        <p:tgtEl>
                                          <p:spTgt spid="8"/>
                                        </p:tgtEl>
                                        <p:attrNameLst>
                                          <p:attrName>ppt_x</p:attrName>
                                          <p:attrName>ppt_y</p:attrName>
                                        </p:attrNameLst>
                                      </p:cBhvr>
                                    </p:animMotion>
                                  </p:childTnLst>
                                </p:cTn>
                              </p:par>
                            </p:childTnLst>
                          </p:cTn>
                        </p:par>
                      </p:childTnLst>
                    </p:cTn>
                  </p:par>
                  <p:par>
                    <p:cTn id="18" fill="hold">
                      <p:stCondLst>
                        <p:cond delay="indefinite"/>
                      </p:stCondLst>
                      <p:childTnLst>
                        <p:par>
                          <p:cTn id="19" fill="hold">
                            <p:stCondLst>
                              <p:cond delay="0"/>
                            </p:stCondLst>
                            <p:childTnLst>
                              <p:par>
                                <p:cTn id="20" presetID="1" presetClass="exit" presetSubtype="0" fill="hold" grpId="1"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hidden"/>
                                      </p:to>
                                    </p:set>
                                  </p:childTnLst>
                                </p:cTn>
                              </p:par>
                              <p:par>
                                <p:cTn id="22" presetID="55" presetClass="entr" presetSubtype="0"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strVal val="#ppt_w*0.70"/>
                                          </p:val>
                                        </p:tav>
                                        <p:tav tm="100000">
                                          <p:val>
                                            <p:strVal val="#ppt_w"/>
                                          </p:val>
                                        </p:tav>
                                      </p:tavLst>
                                    </p:anim>
                                    <p:anim calcmode="lin" valueType="num">
                                      <p:cBhvr>
                                        <p:cTn id="25" dur="1000" fill="hold"/>
                                        <p:tgtEl>
                                          <p:spTgt spid="9"/>
                                        </p:tgtEl>
                                        <p:attrNameLst>
                                          <p:attrName>ppt_h</p:attrName>
                                        </p:attrNameLst>
                                      </p:cBhvr>
                                      <p:tavLst>
                                        <p:tav tm="0">
                                          <p:val>
                                            <p:strVal val="#ppt_h"/>
                                          </p:val>
                                        </p:tav>
                                        <p:tav tm="100000">
                                          <p:val>
                                            <p:strVal val="#ppt_h"/>
                                          </p:val>
                                        </p:tav>
                                      </p:tavLst>
                                    </p:anim>
                                    <p:animEffect transition="in" filter="fade">
                                      <p:cBhvr>
                                        <p:cTn id="26" dur="10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26" presetClass="emph" presetSubtype="0" fill="hold" grpId="1" nodeType="clickEffect">
                                  <p:stCondLst>
                                    <p:cond delay="0"/>
                                  </p:stCondLst>
                                  <p:childTnLst>
                                    <p:animEffect transition="out" filter="fade">
                                      <p:cBhvr>
                                        <p:cTn id="30" dur="500" tmFilter="0, 0; .2, .5; .8, .5; 1, 0"/>
                                        <p:tgtEl>
                                          <p:spTgt spid="9"/>
                                        </p:tgtEl>
                                      </p:cBhvr>
                                    </p:animEffect>
                                    <p:animScale>
                                      <p:cBhvr>
                                        <p:cTn id="31" dur="250" autoRev="1" fill="hold"/>
                                        <p:tgtEl>
                                          <p:spTgt spid="9"/>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5" grpId="1" build="p"/>
      <p:bldP spid="6" grpId="0" animBg="1"/>
      <p:bldP spid="7" grpId="0" animBg="1"/>
      <p:bldP spid="8" grpId="0" animBg="1"/>
      <p:bldP spid="9" grpId="0"/>
      <p:bldP spid="9" grpI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323528" y="3068960"/>
            <a:ext cx="8496944" cy="3108543"/>
          </a:xfrm>
          <a:prstGeom prst="rect">
            <a:avLst/>
          </a:prstGeom>
          <a:noFill/>
        </p:spPr>
        <p:txBody>
          <a:bodyPr wrap="square" rtlCol="0">
            <a:spAutoFit/>
          </a:bodyPr>
          <a:lstStyle/>
          <a:p>
            <a:pPr algn="just"/>
            <a:r>
              <a:rPr lang="cs-CZ" sz="2800" dirty="0" smtClean="0"/>
              <a:t>Dva kamarádi měli stejnou práci. Jeden z nich vždy odbyl vše, co šlo. Z práce chodil brzo a nejraději odpočíval. Druhý byl pilný jako včelka. Dnes už jsou oba v důchodu. První z nich si však moc neužívá. Má málo peněz a nemůže si tak nic dovolit. Druhý – </a:t>
            </a:r>
            <a:r>
              <a:rPr lang="cs-CZ" sz="2800" dirty="0" smtClean="0"/>
              <a:t>ten, </a:t>
            </a:r>
            <a:r>
              <a:rPr lang="cs-CZ" sz="2800" dirty="0" smtClean="0"/>
              <a:t>který býval </a:t>
            </a:r>
            <a:r>
              <a:rPr lang="cs-CZ" sz="2800" dirty="0" smtClean="0"/>
              <a:t>pilný - </a:t>
            </a:r>
            <a:r>
              <a:rPr lang="cs-CZ" sz="2800" dirty="0" smtClean="0"/>
              <a:t>si dnes může dovolit odpočívat.</a:t>
            </a:r>
            <a:endParaRPr lang="cs-CZ" sz="2800" dirty="0">
              <a:latin typeface="Arial" pitchFamily="34" charset="0"/>
              <a:cs typeface="Arial" pitchFamily="34" charset="0"/>
            </a:endParaRPr>
          </a:p>
        </p:txBody>
      </p:sp>
      <p:sp>
        <p:nvSpPr>
          <p:cNvPr id="5" name="Zástupný symbol pro obsah 4"/>
          <p:cNvSpPr>
            <a:spLocks noGrp="1"/>
          </p:cNvSpPr>
          <p:nvPr>
            <p:ph sz="quarter" idx="1"/>
          </p:nvPr>
        </p:nvSpPr>
        <p:spPr>
          <a:xfrm>
            <a:off x="755576" y="1412776"/>
            <a:ext cx="7848872" cy="1152128"/>
          </a:xfrm>
        </p:spPr>
        <p:txBody>
          <a:bodyPr>
            <a:normAutofit/>
          </a:bodyPr>
          <a:lstStyle/>
          <a:p>
            <a:pPr algn="ctr">
              <a:buNone/>
            </a:pPr>
            <a:r>
              <a:rPr lang="cs-CZ" sz="4000" dirty="0" smtClean="0">
                <a:latin typeface="Arial Unicode MS" pitchFamily="34" charset="-128"/>
                <a:ea typeface="Arial Unicode MS" pitchFamily="34" charset="-128"/>
                <a:cs typeface="Arial Unicode MS" pitchFamily="34" charset="-128"/>
              </a:rPr>
              <a:t>Mladost radost</a:t>
            </a:r>
            <a:endParaRPr lang="cs-CZ" sz="4000" dirty="0">
              <a:latin typeface="Arial Unicode MS" pitchFamily="34" charset="-128"/>
              <a:ea typeface="Arial Unicode MS" pitchFamily="34" charset="-128"/>
              <a:cs typeface="Arial Unicode MS" pitchFamily="34" charset="-128"/>
            </a:endParaRPr>
          </a:p>
        </p:txBody>
      </p:sp>
      <p:sp>
        <p:nvSpPr>
          <p:cNvPr id="6" name="Veselý obličej 5"/>
          <p:cNvSpPr/>
          <p:nvPr/>
        </p:nvSpPr>
        <p:spPr>
          <a:xfrm>
            <a:off x="2699792" y="332656"/>
            <a:ext cx="1224136" cy="1008112"/>
          </a:xfrm>
          <a:prstGeom prst="smileyFace">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Násobení 6"/>
          <p:cNvSpPr/>
          <p:nvPr/>
        </p:nvSpPr>
        <p:spPr>
          <a:xfrm>
            <a:off x="3851920" y="332656"/>
            <a:ext cx="1656184" cy="115212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Veselý obličej 7"/>
          <p:cNvSpPr/>
          <p:nvPr/>
        </p:nvSpPr>
        <p:spPr>
          <a:xfrm>
            <a:off x="5436096" y="332656"/>
            <a:ext cx="1224136" cy="1008112"/>
          </a:xfrm>
          <a:prstGeom prst="smileyFace">
            <a:avLst>
              <a:gd name="adj" fmla="val -4653"/>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Zástupný symbol pro obsah 4"/>
          <p:cNvSpPr txBox="1">
            <a:spLocks/>
          </p:cNvSpPr>
          <p:nvPr/>
        </p:nvSpPr>
        <p:spPr>
          <a:xfrm>
            <a:off x="1259632" y="1844824"/>
            <a:ext cx="6552728" cy="864096"/>
          </a:xfrm>
          <a:prstGeom prst="rect">
            <a:avLst/>
          </a:prstGeom>
        </p:spPr>
        <p:txBody>
          <a:bodyPr vert="horz">
            <a:normAutofit/>
          </a:bodyPr>
          <a:lstStyle/>
          <a:p>
            <a:pPr marL="274320" marR="0" lvl="0" indent="-274320" algn="ctr" defTabSz="914400" rtl="0" eaLnBrk="1" fontAlgn="auto" latinLnBrk="0" hangingPunct="1">
              <a:lnSpc>
                <a:spcPct val="100000"/>
              </a:lnSpc>
              <a:spcBef>
                <a:spcPts val="580"/>
              </a:spcBef>
              <a:spcAft>
                <a:spcPts val="0"/>
              </a:spcAft>
              <a:buClr>
                <a:schemeClr val="accent1"/>
              </a:buClr>
              <a:buSzPct val="85000"/>
              <a:buFont typeface="Wingdings 2"/>
              <a:buNone/>
              <a:tabLst/>
              <a:defRPr/>
            </a:pPr>
            <a:r>
              <a:rPr kumimoji="0" lang="cs-CZ" sz="2800" b="0" i="0" u="none" strike="noStrike" kern="1200" cap="none" spc="0" normalizeH="0" baseline="0" noProof="0" dirty="0" smtClean="0">
                <a:ln>
                  <a:noFill/>
                </a:ln>
                <a:solidFill>
                  <a:srgbClr val="0070C0"/>
                </a:solidFill>
                <a:effectLst/>
                <a:uLnTx/>
                <a:uFillTx/>
                <a:latin typeface="Arial Unicode MS" pitchFamily="34" charset="-128"/>
                <a:ea typeface="Arial Unicode MS" pitchFamily="34" charset="-128"/>
                <a:cs typeface="Arial Unicode MS" pitchFamily="34" charset="-128"/>
              </a:rPr>
              <a:t>Mladí ležáci, </a:t>
            </a:r>
            <a:r>
              <a:rPr kumimoji="0" lang="cs-CZ" sz="2800" b="0" i="0" u="none" strike="noStrike" kern="1200" cap="none" spc="0" normalizeH="0" baseline="0" noProof="0" smtClean="0">
                <a:ln>
                  <a:noFill/>
                </a:ln>
                <a:solidFill>
                  <a:srgbClr val="0070C0"/>
                </a:solidFill>
                <a:effectLst/>
                <a:uLnTx/>
                <a:uFillTx/>
                <a:latin typeface="Arial Unicode MS" pitchFamily="34" charset="-128"/>
                <a:ea typeface="Arial Unicode MS" pitchFamily="34" charset="-128"/>
                <a:cs typeface="Arial Unicode MS" pitchFamily="34" charset="-128"/>
              </a:rPr>
              <a:t>staří žebráci</a:t>
            </a:r>
            <a:endParaRPr kumimoji="0" lang="cs-CZ" sz="2800" b="0" i="0" u="none" strike="noStrike" kern="1200" cap="none" spc="0" normalizeH="0" baseline="0" noProof="0" dirty="0">
              <a:ln>
                <a:noFill/>
              </a:ln>
              <a:solidFill>
                <a:srgbClr val="0070C0"/>
              </a:solidFill>
              <a:effectLst/>
              <a:uLnTx/>
              <a:uFillTx/>
              <a:latin typeface="Arial Unicode MS" pitchFamily="34" charset="-128"/>
              <a:ea typeface="Arial Unicode MS" pitchFamily="34" charset="-128"/>
              <a:cs typeface="Arial Unicode MS" pitchFamily="34" charset="-128"/>
            </a:endParaRPr>
          </a:p>
        </p:txBody>
      </p:sp>
      <p:sp>
        <p:nvSpPr>
          <p:cNvPr id="10" name="Zástupný symbol pro zápatí 4"/>
          <p:cNvSpPr>
            <a:spLocks noGrp="1"/>
          </p:cNvSpPr>
          <p:nvPr>
            <p:ph type="ftr" sz="quarter" idx="4294967295"/>
          </p:nvPr>
        </p:nvSpPr>
        <p:spPr>
          <a:xfrm>
            <a:off x="1259632" y="6489340"/>
            <a:ext cx="6516724" cy="368660"/>
          </a:xfrm>
          <a:prstGeom prst="rect">
            <a:avLst/>
          </a:prstGeo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5">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xit"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hidden"/>
                                      </p:to>
                                    </p:set>
                                  </p:childTnLst>
                                </p:cTn>
                              </p:par>
                              <p:par>
                                <p:cTn id="14" presetID="1" presetClass="exit" presetSubtype="0" fill="hold" grpId="0" nodeType="withEffect">
                                  <p:stCondLst>
                                    <p:cond delay="0"/>
                                  </p:stCondLst>
                                  <p:childTnLst>
                                    <p:set>
                                      <p:cBhvr>
                                        <p:cTn id="15" dur="1" fill="hold">
                                          <p:stCondLst>
                                            <p:cond delay="0"/>
                                          </p:stCondLst>
                                        </p:cTn>
                                        <p:tgtEl>
                                          <p:spTgt spid="7"/>
                                        </p:tgtEl>
                                        <p:attrNameLst>
                                          <p:attrName>style.visibility</p:attrName>
                                        </p:attrNameLst>
                                      </p:cBhvr>
                                      <p:to>
                                        <p:strVal val="hidden"/>
                                      </p:to>
                                    </p:set>
                                  </p:childTnLst>
                                </p:cTn>
                              </p:par>
                              <p:par>
                                <p:cTn id="16" presetID="0" presetClass="path" presetSubtype="0" accel="50000" decel="50000" fill="hold" grpId="0" nodeType="withEffect">
                                  <p:stCondLst>
                                    <p:cond delay="0"/>
                                  </p:stCondLst>
                                  <p:childTnLst>
                                    <p:animMotion origin="layout" path="M 3.33333E-6 -7.40741E-7 L -0.14965 -7.40741E-7 " pathEditMode="relative" ptsTypes="AA">
                                      <p:cBhvr>
                                        <p:cTn id="17" dur="2000" fill="hold"/>
                                        <p:tgtEl>
                                          <p:spTgt spid="8"/>
                                        </p:tgtEl>
                                        <p:attrNameLst>
                                          <p:attrName>ppt_x</p:attrName>
                                          <p:attrName>ppt_y</p:attrName>
                                        </p:attrNameLst>
                                      </p:cBhvr>
                                    </p:animMotion>
                                  </p:childTnLst>
                                </p:cTn>
                              </p:par>
                            </p:childTnLst>
                          </p:cTn>
                        </p:par>
                      </p:childTnLst>
                    </p:cTn>
                  </p:par>
                  <p:par>
                    <p:cTn id="18" fill="hold">
                      <p:stCondLst>
                        <p:cond delay="indefinite"/>
                      </p:stCondLst>
                      <p:childTnLst>
                        <p:par>
                          <p:cTn id="19" fill="hold">
                            <p:stCondLst>
                              <p:cond delay="0"/>
                            </p:stCondLst>
                            <p:childTnLst>
                              <p:par>
                                <p:cTn id="20" presetID="1" presetClass="exit" presetSubtype="0" fill="hold" grpId="1"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hidden"/>
                                      </p:to>
                                    </p:set>
                                  </p:childTnLst>
                                </p:cTn>
                              </p:par>
                              <p:par>
                                <p:cTn id="22" presetID="55" presetClass="entr" presetSubtype="0"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strVal val="#ppt_w*0.70"/>
                                          </p:val>
                                        </p:tav>
                                        <p:tav tm="100000">
                                          <p:val>
                                            <p:strVal val="#ppt_w"/>
                                          </p:val>
                                        </p:tav>
                                      </p:tavLst>
                                    </p:anim>
                                    <p:anim calcmode="lin" valueType="num">
                                      <p:cBhvr>
                                        <p:cTn id="25" dur="1000" fill="hold"/>
                                        <p:tgtEl>
                                          <p:spTgt spid="9"/>
                                        </p:tgtEl>
                                        <p:attrNameLst>
                                          <p:attrName>ppt_h</p:attrName>
                                        </p:attrNameLst>
                                      </p:cBhvr>
                                      <p:tavLst>
                                        <p:tav tm="0">
                                          <p:val>
                                            <p:strVal val="#ppt_h"/>
                                          </p:val>
                                        </p:tav>
                                        <p:tav tm="100000">
                                          <p:val>
                                            <p:strVal val="#ppt_h"/>
                                          </p:val>
                                        </p:tav>
                                      </p:tavLst>
                                    </p:anim>
                                    <p:animEffect transition="in" filter="fade">
                                      <p:cBhvr>
                                        <p:cTn id="26" dur="10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26" presetClass="emph" presetSubtype="0" fill="hold" grpId="1" nodeType="clickEffect">
                                  <p:stCondLst>
                                    <p:cond delay="0"/>
                                  </p:stCondLst>
                                  <p:childTnLst>
                                    <p:animEffect transition="out" filter="fade">
                                      <p:cBhvr>
                                        <p:cTn id="30" dur="500" tmFilter="0, 0; .2, .5; .8, .5; 1, 0"/>
                                        <p:tgtEl>
                                          <p:spTgt spid="9"/>
                                        </p:tgtEl>
                                      </p:cBhvr>
                                    </p:animEffect>
                                    <p:animScale>
                                      <p:cBhvr>
                                        <p:cTn id="31" dur="250" autoRev="1" fill="hold"/>
                                        <p:tgtEl>
                                          <p:spTgt spid="9"/>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5" grpId="1" build="p"/>
      <p:bldP spid="6" grpId="0" animBg="1"/>
      <p:bldP spid="7" grpId="0" animBg="1"/>
      <p:bldP spid="8" grpId="0" animBg="1"/>
      <p:bldP spid="9" grpId="0"/>
      <p:bldP spid="9" grpId="1"/>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329</TotalTime>
  <Words>610</Words>
  <Application>Microsoft Office PowerPoint</Application>
  <PresentationFormat>Předvádění na obrazovce (4:3)</PresentationFormat>
  <Paragraphs>32</Paragraphs>
  <Slides>8</Slides>
  <Notes>0</Notes>
  <HiddenSlides>2</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8</vt:i4>
      </vt:variant>
    </vt:vector>
  </HeadingPairs>
  <TitlesOfParts>
    <vt:vector size="10" baseType="lpstr">
      <vt:lpstr>Arkýř</vt:lpstr>
      <vt:lpstr>Acrobat Document</vt:lpstr>
      <vt:lpstr>Snímek 1</vt:lpstr>
      <vt:lpstr>Snímek 2</vt:lpstr>
      <vt:lpstr>Snímek 3</vt:lpstr>
      <vt:lpstr>Snímek 4</vt:lpstr>
      <vt:lpstr>Snímek 5</vt:lpstr>
      <vt:lpstr>Snímek 6</vt:lpstr>
      <vt:lpstr>Snímek 7</vt:lpstr>
      <vt:lpstr>Snímek 8</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VYBER SPRÁVNÉ PŘÍSLOVÍ</dc:title>
  <dc:creator>DELL</dc:creator>
  <cp:lastModifiedBy>Dum</cp:lastModifiedBy>
  <cp:revision>38</cp:revision>
  <dcterms:created xsi:type="dcterms:W3CDTF">2012-04-11T16:50:18Z</dcterms:created>
  <dcterms:modified xsi:type="dcterms:W3CDTF">2012-08-12T15:13:19Z</dcterms:modified>
</cp:coreProperties>
</file>