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7" r:id="rId2"/>
    <p:sldId id="268" r:id="rId3"/>
    <p:sldId id="256" r:id="rId4"/>
    <p:sldId id="257" r:id="rId5"/>
    <p:sldId id="263" r:id="rId6"/>
    <p:sldId id="264" r:id="rId7"/>
    <p:sldId id="265" r:id="rId8"/>
    <p:sldId id="266" r:id="rId9"/>
    <p:sldId id="262" r:id="rId10"/>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10" name="Pravoúhlý trojúhelník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Nadpis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cs-CZ" smtClean="0"/>
              <a:t>Klepnutím lze upravit styl předlohy nadpisů.</a:t>
            </a:r>
            <a:endParaRPr kumimoji="0" lang="en-US"/>
          </a:p>
        </p:txBody>
      </p:sp>
      <p:sp>
        <p:nvSpPr>
          <p:cNvPr id="17" name="Podnadpis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Klepnutím lze upravit styl předlohy podnadpisů.</a:t>
            </a:r>
            <a:endParaRPr kumimoji="0" lang="en-US"/>
          </a:p>
        </p:txBody>
      </p:sp>
      <p:grpSp>
        <p:nvGrpSpPr>
          <p:cNvPr id="2" name="Skupina 1"/>
          <p:cNvGrpSpPr/>
          <p:nvPr/>
        </p:nvGrpSpPr>
        <p:grpSpPr>
          <a:xfrm>
            <a:off x="-3765" y="4953000"/>
            <a:ext cx="9147765" cy="1912088"/>
            <a:chOff x="-3765" y="4832896"/>
            <a:chExt cx="9147765" cy="2032192"/>
          </a:xfrm>
        </p:grpSpPr>
        <p:sp>
          <p:nvSpPr>
            <p:cNvPr id="7" name="Volný tvar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Volný tvar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Volný tvar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Přímá spojovací čára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Zástupný symbol pro datum 29"/>
          <p:cNvSpPr>
            <a:spLocks noGrp="1"/>
          </p:cNvSpPr>
          <p:nvPr>
            <p:ph type="dt" sz="half" idx="10"/>
          </p:nvPr>
        </p:nvSpPr>
        <p:spPr/>
        <p:txBody>
          <a:bodyPr/>
          <a:lstStyle>
            <a:lvl1pPr>
              <a:defRPr>
                <a:solidFill>
                  <a:srgbClr val="FFFFFF"/>
                </a:solidFill>
              </a:defRPr>
            </a:lvl1pPr>
            <a:extLst/>
          </a:lstStyle>
          <a:p>
            <a:fld id="{D5CB0D21-C904-4550-A340-56EBE492864E}" type="datetimeFigureOut">
              <a:rPr lang="cs-CZ" smtClean="0"/>
              <a:pPr/>
              <a:t>22.7.2012</a:t>
            </a:fld>
            <a:endParaRPr lang="cs-CZ"/>
          </a:p>
        </p:txBody>
      </p:sp>
      <p:sp>
        <p:nvSpPr>
          <p:cNvPr id="19" name="Zástupný symbol pro zápatí 18"/>
          <p:cNvSpPr>
            <a:spLocks noGrp="1"/>
          </p:cNvSpPr>
          <p:nvPr>
            <p:ph type="ftr" sz="quarter" idx="11"/>
          </p:nvPr>
        </p:nvSpPr>
        <p:spPr/>
        <p:txBody>
          <a:bodyPr/>
          <a:lstStyle>
            <a:lvl1pPr>
              <a:defRPr>
                <a:solidFill>
                  <a:schemeClr val="accent1">
                    <a:tint val="20000"/>
                  </a:schemeClr>
                </a:solidFill>
              </a:defRPr>
            </a:lvl1pPr>
            <a:extLst/>
          </a:lstStyle>
          <a:p>
            <a:endParaRPr lang="cs-CZ"/>
          </a:p>
        </p:txBody>
      </p:sp>
      <p:sp>
        <p:nvSpPr>
          <p:cNvPr id="27" name="Zástupný symbol pro číslo snímku 26"/>
          <p:cNvSpPr>
            <a:spLocks noGrp="1"/>
          </p:cNvSpPr>
          <p:nvPr>
            <p:ph type="sldNum" sz="quarter" idx="12"/>
          </p:nvPr>
        </p:nvSpPr>
        <p:spPr/>
        <p:txBody>
          <a:bodyPr/>
          <a:lstStyle>
            <a:lvl1pPr>
              <a:defRPr>
                <a:solidFill>
                  <a:srgbClr val="FFFFFF"/>
                </a:solidFill>
              </a:defRPr>
            </a:lvl1pPr>
            <a:extLst/>
          </a:lstStyle>
          <a:p>
            <a:fld id="{5392DCDA-6665-4908-9236-5580BCC35170}"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D5CB0D21-C904-4550-A340-56EBE492864E}" type="datetimeFigureOut">
              <a:rPr lang="cs-CZ" smtClean="0"/>
              <a:pPr/>
              <a:t>22.7.2012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5392DCDA-6665-4908-9236-5580BCC35170}" type="slidenum">
              <a:rPr lang="cs-CZ" smtClean="0"/>
              <a:pPr/>
              <a:t>‹#›</a:t>
            </a:fld>
            <a:endParaRPr lang="cs-CZ"/>
          </a:p>
        </p:txBody>
      </p:sp>
      <p:sp>
        <p:nvSpPr>
          <p:cNvPr id="7" name="Nadpis 6"/>
          <p:cNvSpPr>
            <a:spLocks noGrp="1"/>
          </p:cNvSpPr>
          <p:nvPr>
            <p:ph type="title"/>
          </p:nvPr>
        </p:nvSpPr>
        <p:spPr/>
        <p:txBody>
          <a:bodyPr rtlCol="0"/>
          <a:lstStyle>
            <a:extLst/>
          </a:lstStyle>
          <a:p>
            <a:r>
              <a:rPr kumimoji="0" lang="cs-CZ" smtClean="0"/>
              <a:t>Klepnutím lze upravit styl předlohy nadpisů.</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2">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p:txBody>
          <a:bodyPr/>
          <a:lstStyle>
            <a:extLst/>
          </a:lstStyle>
          <a:p>
            <a:fld id="{D5CB0D21-C904-4550-A340-56EBE492864E}" type="datetimeFigureOut">
              <a:rPr lang="cs-CZ" smtClean="0"/>
              <a:pPr/>
              <a:t>22.7.2012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5392DCDA-6665-4908-9236-5580BCC35170}" type="slidenum">
              <a:rPr lang="cs-CZ" smtClean="0"/>
              <a:pPr/>
              <a:t>‹#›</a:t>
            </a:fld>
            <a:endParaRPr lang="cs-CZ"/>
          </a:p>
        </p:txBody>
      </p:sp>
      <p:sp>
        <p:nvSpPr>
          <p:cNvPr id="7" name="Dvojitá šipka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Dvojitá šipka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bg>
      <p:bgRef idx="1002">
        <a:schemeClr val="bg1"/>
      </p:bgRef>
    </p:bg>
    <p:spTree>
      <p:nvGrpSpPr>
        <p:cNvPr id="1" name=""/>
        <p:cNvGrpSpPr/>
        <p:nvPr/>
      </p:nvGrpSpPr>
      <p:grpSpPr>
        <a:xfrm>
          <a:off x="0" y="0"/>
          <a:ext cx="0" cy="0"/>
          <a:chOff x="0" y="0"/>
          <a:chExt cx="0" cy="0"/>
        </a:xfrm>
      </p:grpSpPr>
      <p:sp>
        <p:nvSpPr>
          <p:cNvPr id="3" name="Zástupný symbol pro obsah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D5CB0D21-C904-4550-A340-56EBE492864E}" type="datetimeFigureOut">
              <a:rPr lang="cs-CZ" smtClean="0"/>
              <a:pPr/>
              <a:t>22.7.2012</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5392DCDA-6665-4908-9236-5580BCC35170}" type="slidenum">
              <a:rPr lang="cs-CZ" smtClean="0"/>
              <a:pPr/>
              <a:t>‹#›</a:t>
            </a:fld>
            <a:endParaRPr lang="cs-CZ"/>
          </a:p>
        </p:txBody>
      </p:sp>
      <p:sp>
        <p:nvSpPr>
          <p:cNvPr id="8" name="Nadpis 7"/>
          <p:cNvSpPr>
            <a:spLocks noGrp="1"/>
          </p:cNvSpPr>
          <p:nvPr>
            <p:ph type="title"/>
          </p:nvPr>
        </p:nvSpPr>
        <p:spPr/>
        <p:txBody>
          <a:bodyPr rtlCol="0"/>
          <a:lstStyle>
            <a:extLst/>
          </a:lstStyle>
          <a:p>
            <a:r>
              <a:rPr kumimoji="0" lang="cs-CZ" smtClean="0"/>
              <a:t>Klepnutím lze upravit styl předlohy nadpisů.</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8229600" cy="1143000"/>
          </a:xfrm>
        </p:spPr>
        <p:txBody>
          <a:bodyPr anchor="ctr"/>
          <a:lstStyle>
            <a:lvl1pPr>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D5CB0D21-C904-4550-A340-56EBE492864E}" type="datetimeFigureOut">
              <a:rPr lang="cs-CZ" smtClean="0"/>
              <a:pPr/>
              <a:t>22.7.2012</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5392DCDA-6665-4908-9236-5580BCC35170}"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bg>
      <p:bgRef idx="1002">
        <a:schemeClr val="bg1"/>
      </p:bgRef>
    </p:bg>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extLst/>
          </a:lstStyle>
          <a:p>
            <a:fld id="{D5CB0D21-C904-4550-A340-56EBE492864E}" type="datetimeFigureOut">
              <a:rPr lang="cs-CZ" smtClean="0"/>
              <a:pPr/>
              <a:t>22.7.2012</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5392DCDA-6665-4908-9236-5580BCC35170}" type="slidenum">
              <a:rPr lang="cs-CZ" smtClean="0"/>
              <a:pPr/>
              <a:t>‹#›</a:t>
            </a:fld>
            <a:endParaRPr lang="cs-CZ"/>
          </a:p>
        </p:txBody>
      </p:sp>
      <p:sp>
        <p:nvSpPr>
          <p:cNvPr id="6" name="Nadpis 5"/>
          <p:cNvSpPr>
            <a:spLocks noGrp="1"/>
          </p:cNvSpPr>
          <p:nvPr>
            <p:ph type="title"/>
          </p:nvPr>
        </p:nvSpPr>
        <p:spPr/>
        <p:txBody>
          <a:bodyPr rtlCol="0"/>
          <a:lstStyle>
            <a:extLst/>
          </a:lstStyle>
          <a:p>
            <a:r>
              <a:rPr kumimoji="0" lang="cs-CZ" smtClean="0"/>
              <a:t>Klepnutím lze upravit styl předlohy nadpisů.</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extLst/>
          </a:lstStyle>
          <a:p>
            <a:fld id="{D5CB0D21-C904-4550-A340-56EBE492864E}" type="datetimeFigureOut">
              <a:rPr lang="cs-CZ" smtClean="0"/>
              <a:pPr/>
              <a:t>22.7.2012</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5392DCDA-6665-4908-9236-5580BCC35170}"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a:xfrm>
            <a:off x="6727032" y="6407944"/>
            <a:ext cx="1920240" cy="365760"/>
          </a:xfrm>
        </p:spPr>
        <p:txBody>
          <a:bodyPr/>
          <a:lstStyle>
            <a:extLst/>
          </a:lstStyle>
          <a:p>
            <a:fld id="{D5CB0D21-C904-4550-A340-56EBE492864E}" type="datetimeFigureOut">
              <a:rPr lang="cs-CZ" smtClean="0"/>
              <a:pPr/>
              <a:t>22.7.2012</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5392DCDA-6665-4908-9236-5580BCC35170}"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2">
        <a:schemeClr val="bg1"/>
      </p:bgRef>
    </p:bg>
    <p:spTree>
      <p:nvGrpSpPr>
        <p:cNvPr id="1" name=""/>
        <p:cNvGrpSpPr/>
        <p:nvPr/>
      </p:nvGrpSpPr>
      <p:grpSpPr>
        <a:xfrm>
          <a:off x="0" y="0"/>
          <a:ext cx="0" cy="0"/>
          <a:chOff x="0" y="0"/>
          <a:chExt cx="0" cy="0"/>
        </a:xfrm>
      </p:grpSpPr>
      <p:sp>
        <p:nvSpPr>
          <p:cNvPr id="4" name="Zástupný symbol pro text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cs-CZ" smtClean="0"/>
              <a:t>Klepnutím lze upravit styly předlohy textu.</a:t>
            </a:r>
          </a:p>
        </p:txBody>
      </p:sp>
      <p:sp>
        <p:nvSpPr>
          <p:cNvPr id="3" name="Zástupný symbol pro obrázek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cs-CZ" smtClean="0"/>
              <a:t>Klepnutím na ikonu přidáte obrázek.</a:t>
            </a:r>
            <a:endParaRPr kumimoji="0" lang="en-US" dirty="0"/>
          </a:p>
        </p:txBody>
      </p:sp>
      <p:sp>
        <p:nvSpPr>
          <p:cNvPr id="5" name="Zástupný symbol pro datum 4"/>
          <p:cNvSpPr>
            <a:spLocks noGrp="1"/>
          </p:cNvSpPr>
          <p:nvPr>
            <p:ph type="dt" sz="half" idx="10"/>
          </p:nvPr>
        </p:nvSpPr>
        <p:spPr/>
        <p:txBody>
          <a:bodyPr/>
          <a:lstStyle>
            <a:lvl1pPr>
              <a:defRPr>
                <a:solidFill>
                  <a:schemeClr val="tx1"/>
                </a:solidFill>
              </a:defRPr>
            </a:lvl1pPr>
            <a:extLst/>
          </a:lstStyle>
          <a:p>
            <a:fld id="{D5CB0D21-C904-4550-A340-56EBE492864E}" type="datetimeFigureOut">
              <a:rPr lang="cs-CZ" smtClean="0"/>
              <a:pPr/>
              <a:t>22.7.2012</a:t>
            </a:fld>
            <a:endParaRPr lang="cs-CZ"/>
          </a:p>
        </p:txBody>
      </p:sp>
      <p:sp>
        <p:nvSpPr>
          <p:cNvPr id="6" name="Zástupný symbol pro zápatí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cs-CZ"/>
          </a:p>
        </p:txBody>
      </p:sp>
      <p:sp>
        <p:nvSpPr>
          <p:cNvPr id="7" name="Zástupný symbol pro číslo snímku 6"/>
          <p:cNvSpPr>
            <a:spLocks noGrp="1"/>
          </p:cNvSpPr>
          <p:nvPr>
            <p:ph type="sldNum" sz="quarter" idx="12"/>
          </p:nvPr>
        </p:nvSpPr>
        <p:spPr/>
        <p:txBody>
          <a:bodyPr/>
          <a:lstStyle>
            <a:lvl1pPr>
              <a:defRPr>
                <a:solidFill>
                  <a:schemeClr val="tx1"/>
                </a:solidFill>
              </a:defRPr>
            </a:lvl1pPr>
            <a:extLst/>
          </a:lstStyle>
          <a:p>
            <a:fld id="{5392DCDA-6665-4908-9236-5580BCC35170}" type="slidenum">
              <a:rPr lang="cs-CZ" smtClean="0"/>
              <a:pPr/>
              <a:t>‹#›</a:t>
            </a:fld>
            <a:endParaRPr lang="cs-CZ"/>
          </a:p>
        </p:txBody>
      </p:sp>
      <p:sp>
        <p:nvSpPr>
          <p:cNvPr id="2" name="Nadpis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cs-CZ" smtClean="0"/>
              <a:t>Klepnutím lze upravit styl předlohy nadpisů.</a:t>
            </a:r>
            <a:endParaRPr kumimoji="0" lang="en-US"/>
          </a:p>
        </p:txBody>
      </p:sp>
      <p:sp>
        <p:nvSpPr>
          <p:cNvPr id="8" name="Volný tvar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Volný tvar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Pravoúhlý trojúhelník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Přímá spojovací čára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Dvojitá šipka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Dvojitá šipka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1481329"/>
            <a:ext cx="8229600" cy="4386071"/>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D5CB0D21-C904-4550-A340-56EBE492864E}" type="datetimeFigureOut">
              <a:rPr lang="cs-CZ" smtClean="0"/>
              <a:pPr/>
              <a:t>22.7.2012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5392DCDA-6665-4908-9236-5580BCC35170}"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44013" y="274640"/>
            <a:ext cx="1777470" cy="5592761"/>
          </a:xfrm>
        </p:spPr>
        <p:txBody>
          <a:bodyPr vert="eaVert"/>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274641"/>
            <a:ext cx="6324600" cy="5592760"/>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D5CB0D21-C904-4550-A340-56EBE492864E}" type="datetimeFigureOut">
              <a:rPr lang="cs-CZ" smtClean="0"/>
              <a:pPr/>
              <a:t>22.7.2012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5392DCDA-6665-4908-9236-5580BCC35170}"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Volný tvar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Volný tvar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Pravoúhlý trojúhelník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Přímá spojovací čára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Zástupný symbol pro nadpis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cs-CZ" smtClean="0"/>
              <a:t>Klepnutím lze upravit styl předlohy nadpisů.</a:t>
            </a:r>
            <a:endParaRPr kumimoji="0" lang="en-US"/>
          </a:p>
        </p:txBody>
      </p:sp>
      <p:sp>
        <p:nvSpPr>
          <p:cNvPr id="30" name="Zástupný symbol pro text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0" name="Zástupný symbol pro datum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D5CB0D21-C904-4550-A340-56EBE492864E}" type="datetimeFigureOut">
              <a:rPr lang="cs-CZ" smtClean="0"/>
              <a:pPr/>
              <a:t>22.7.2012</a:t>
            </a:fld>
            <a:endParaRPr lang="cs-CZ"/>
          </a:p>
        </p:txBody>
      </p:sp>
      <p:sp>
        <p:nvSpPr>
          <p:cNvPr id="22" name="Zástupný symbol pro zápatí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cs-CZ"/>
          </a:p>
        </p:txBody>
      </p:sp>
      <p:sp>
        <p:nvSpPr>
          <p:cNvPr id="18" name="Zástupný symbol pro číslo snímku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5392DCDA-6665-4908-9236-5580BCC35170}"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3.png"/><Relationship Id="rId4" Type="http://schemas.openxmlformats.org/officeDocument/2006/relationships/hyperlink" Target="http://dumy.cz/"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dpis 1"/>
          <p:cNvSpPr txBox="1">
            <a:spLocks/>
          </p:cNvSpPr>
          <p:nvPr/>
        </p:nvSpPr>
        <p:spPr>
          <a:xfrm>
            <a:off x="539553" y="773705"/>
            <a:ext cx="8064895" cy="2232248"/>
          </a:xfrm>
          <a:prstGeom prst="rect">
            <a:avLst/>
          </a:prstGeom>
        </p:spPr>
        <p:txBody>
          <a:bodyPr>
            <a:noAutofit/>
          </a:bodyPr>
          <a:lstStyle/>
          <a:p>
            <a:pPr lvl="0">
              <a:lnSpc>
                <a:spcPct val="150000"/>
              </a:lnSpc>
              <a:spcBef>
                <a:spcPct val="0"/>
              </a:spcBef>
              <a:defRPr/>
            </a:pPr>
            <a:r>
              <a:rPr kumimoji="0" lang="cs-CZ" sz="2000" b="0" i="0" u="none" strike="noStrike" kern="1200" cap="none" spc="0" normalizeH="0" baseline="0" noProof="0" dirty="0" smtClean="0">
                <a:ln>
                  <a:noFill/>
                </a:ln>
                <a:solidFill>
                  <a:schemeClr val="tx1"/>
                </a:solidFill>
                <a:effectLst/>
                <a:uLnTx/>
                <a:uFillTx/>
                <a:latin typeface="Arial" pitchFamily="34" charset="0"/>
                <a:ea typeface="+mj-ea"/>
                <a:cs typeface="Arial" pitchFamily="34" charset="0"/>
              </a:rPr>
              <a:t>Název školy: Svobodná základní škola,o.p.s.</a:t>
            </a:r>
            <a:br>
              <a:rPr kumimoji="0" lang="cs-CZ" sz="2000" b="0" i="0" u="none" strike="noStrike" kern="1200" cap="none" spc="0" normalizeH="0" baseline="0" noProof="0" dirty="0" smtClean="0">
                <a:ln>
                  <a:noFill/>
                </a:ln>
                <a:solidFill>
                  <a:schemeClr val="tx1"/>
                </a:solidFill>
                <a:effectLst/>
                <a:uLnTx/>
                <a:uFillTx/>
                <a:latin typeface="Arial" pitchFamily="34" charset="0"/>
                <a:ea typeface="+mj-ea"/>
                <a:cs typeface="Arial" pitchFamily="34" charset="0"/>
              </a:rPr>
            </a:br>
            <a:r>
              <a:rPr kumimoji="0" lang="cs-CZ" sz="2000" b="0" i="0" u="none" strike="noStrike" kern="1200" cap="none" spc="0" normalizeH="0" baseline="0" noProof="0" dirty="0" smtClean="0">
                <a:ln>
                  <a:noFill/>
                </a:ln>
                <a:solidFill>
                  <a:schemeClr val="tx1"/>
                </a:solidFill>
                <a:effectLst/>
                <a:uLnTx/>
                <a:uFillTx/>
                <a:latin typeface="Arial" pitchFamily="34" charset="0"/>
                <a:ea typeface="+mj-ea"/>
                <a:cs typeface="Arial" pitchFamily="34" charset="0"/>
              </a:rPr>
              <a:t>Autor: Ivana</a:t>
            </a:r>
            <a:r>
              <a:rPr kumimoji="0" lang="cs-CZ" sz="2000" b="0" i="0" u="none" strike="noStrike" kern="1200" cap="none" spc="0" normalizeH="0" noProof="0" dirty="0" smtClean="0">
                <a:ln>
                  <a:noFill/>
                </a:ln>
                <a:solidFill>
                  <a:schemeClr val="tx1"/>
                </a:solidFill>
                <a:effectLst/>
                <a:uLnTx/>
                <a:uFillTx/>
                <a:latin typeface="Arial" pitchFamily="34" charset="0"/>
                <a:ea typeface="+mj-ea"/>
                <a:cs typeface="Arial" pitchFamily="34" charset="0"/>
              </a:rPr>
              <a:t> </a:t>
            </a:r>
            <a:r>
              <a:rPr kumimoji="0" lang="cs-CZ" sz="2000" b="0" i="0" u="none" strike="noStrike" kern="1200" cap="none" spc="0" normalizeH="0" noProof="0" dirty="0" err="1" smtClean="0">
                <a:ln>
                  <a:noFill/>
                </a:ln>
                <a:solidFill>
                  <a:schemeClr val="tx1"/>
                </a:solidFill>
                <a:effectLst/>
                <a:uLnTx/>
                <a:uFillTx/>
                <a:latin typeface="Arial" pitchFamily="34" charset="0"/>
                <a:ea typeface="+mj-ea"/>
                <a:cs typeface="Arial" pitchFamily="34" charset="0"/>
              </a:rPr>
              <a:t>Makovičková</a:t>
            </a:r>
            <a:r>
              <a:rPr kumimoji="0" lang="cs-CZ" sz="2000" b="0" i="0" u="none" strike="noStrike" kern="1200" cap="none" spc="0" normalizeH="0" baseline="0" noProof="0" dirty="0" smtClean="0">
                <a:ln>
                  <a:noFill/>
                </a:ln>
                <a:solidFill>
                  <a:schemeClr val="tx1"/>
                </a:solidFill>
                <a:effectLst/>
                <a:uLnTx/>
                <a:uFillTx/>
                <a:latin typeface="Arial" pitchFamily="34" charset="0"/>
                <a:ea typeface="+mj-ea"/>
                <a:cs typeface="Arial" pitchFamily="34" charset="0"/>
              </a:rPr>
              <a:t/>
            </a:r>
            <a:br>
              <a:rPr kumimoji="0" lang="cs-CZ" sz="2000" b="0" i="0" u="none" strike="noStrike" kern="1200" cap="none" spc="0" normalizeH="0" baseline="0" noProof="0" dirty="0" smtClean="0">
                <a:ln>
                  <a:noFill/>
                </a:ln>
                <a:solidFill>
                  <a:schemeClr val="tx1"/>
                </a:solidFill>
                <a:effectLst/>
                <a:uLnTx/>
                <a:uFillTx/>
                <a:latin typeface="Arial" pitchFamily="34" charset="0"/>
                <a:ea typeface="+mj-ea"/>
                <a:cs typeface="Arial" pitchFamily="34" charset="0"/>
              </a:rPr>
            </a:br>
            <a:r>
              <a:rPr kumimoji="0" lang="cs-CZ" sz="2000" b="0" i="0" u="none" strike="noStrike" kern="1200" cap="none" spc="0" normalizeH="0" baseline="0" noProof="0" dirty="0" smtClean="0">
                <a:ln>
                  <a:noFill/>
                </a:ln>
                <a:solidFill>
                  <a:schemeClr val="tx1"/>
                </a:solidFill>
                <a:effectLst/>
                <a:uLnTx/>
                <a:uFillTx/>
                <a:latin typeface="Arial" pitchFamily="34" charset="0"/>
                <a:ea typeface="+mj-ea"/>
                <a:cs typeface="Arial" pitchFamily="34" charset="0"/>
              </a:rPr>
              <a:t>Název materiálu: </a:t>
            </a:r>
            <a:r>
              <a:rPr lang="cs-CZ" sz="2000" dirty="0" smtClean="0">
                <a:latin typeface="Arial" pitchFamily="34" charset="0"/>
                <a:cs typeface="Arial" pitchFamily="34" charset="0"/>
              </a:rPr>
              <a:t>VY_12_INOVACE_8_ČTENÁŘSKÁ GRAMOTNOST_SPRÁVNÉ PŘÍSLOVÍ II.</a:t>
            </a:r>
            <a:r>
              <a:rPr kumimoji="0" lang="cs-CZ" sz="2000" b="0" i="0" u="none" strike="noStrike" kern="1200" cap="none" spc="0" normalizeH="0" baseline="0" noProof="0" dirty="0" smtClean="0">
                <a:ln>
                  <a:noFill/>
                </a:ln>
                <a:solidFill>
                  <a:schemeClr val="tx1"/>
                </a:solidFill>
                <a:effectLst/>
                <a:uLnTx/>
                <a:uFillTx/>
                <a:latin typeface="Arial" pitchFamily="34" charset="0"/>
                <a:ea typeface="+mj-ea"/>
                <a:cs typeface="Arial" pitchFamily="34" charset="0"/>
              </a:rPr>
              <a:t/>
            </a:r>
            <a:br>
              <a:rPr kumimoji="0" lang="cs-CZ" sz="2000" b="0" i="0" u="none" strike="noStrike" kern="1200" cap="none" spc="0" normalizeH="0" baseline="0" noProof="0" dirty="0" smtClean="0">
                <a:ln>
                  <a:noFill/>
                </a:ln>
                <a:solidFill>
                  <a:schemeClr val="tx1"/>
                </a:solidFill>
                <a:effectLst/>
                <a:uLnTx/>
                <a:uFillTx/>
                <a:latin typeface="Arial" pitchFamily="34" charset="0"/>
                <a:ea typeface="+mj-ea"/>
                <a:cs typeface="Arial" pitchFamily="34" charset="0"/>
              </a:rPr>
            </a:br>
            <a:r>
              <a:rPr kumimoji="0" lang="cs-CZ" sz="2000" b="0" i="0" u="none" strike="noStrike" kern="1200" cap="none" spc="0" normalizeH="0" baseline="0" noProof="0" dirty="0" smtClean="0">
                <a:ln>
                  <a:noFill/>
                </a:ln>
                <a:solidFill>
                  <a:schemeClr val="tx1"/>
                </a:solidFill>
                <a:effectLst/>
                <a:uLnTx/>
                <a:uFillTx/>
                <a:latin typeface="Arial" pitchFamily="34" charset="0"/>
                <a:ea typeface="+mj-ea"/>
                <a:cs typeface="Arial" pitchFamily="34" charset="0"/>
              </a:rPr>
              <a:t>Název: </a:t>
            </a:r>
            <a:r>
              <a:rPr kumimoji="0" lang="cs-CZ" sz="2000" b="0" i="0" u="none" strike="noStrike" kern="1200" cap="none" spc="0" normalizeH="0" baseline="0" noProof="0" dirty="0" smtClean="0">
                <a:ln>
                  <a:noFill/>
                </a:ln>
                <a:solidFill>
                  <a:schemeClr val="tx1"/>
                </a:solidFill>
                <a:effectLst/>
                <a:uLnTx/>
                <a:uFillTx/>
                <a:latin typeface="Arial" pitchFamily="34" charset="0"/>
                <a:ea typeface="+mj-ea"/>
                <a:cs typeface="Arial" pitchFamily="34" charset="0"/>
              </a:rPr>
              <a:t>SPRÁVNÉ PŘÍSLOVÍ II.</a:t>
            </a:r>
            <a:r>
              <a:rPr kumimoji="0" lang="cs-CZ" sz="2000" b="0" i="0" u="none" strike="noStrike" kern="1200" cap="none" spc="0" normalizeH="0" baseline="0" noProof="0" dirty="0" smtClean="0">
                <a:ln>
                  <a:noFill/>
                </a:ln>
                <a:solidFill>
                  <a:schemeClr val="tx1"/>
                </a:solidFill>
                <a:effectLst/>
                <a:uLnTx/>
                <a:uFillTx/>
                <a:latin typeface="Arial" pitchFamily="34" charset="0"/>
                <a:ea typeface="+mj-ea"/>
                <a:cs typeface="Arial" pitchFamily="34" charset="0"/>
              </a:rPr>
              <a:t/>
            </a:r>
            <a:br>
              <a:rPr kumimoji="0" lang="cs-CZ" sz="2000" b="0" i="0" u="none" strike="noStrike" kern="1200" cap="none" spc="0" normalizeH="0" baseline="0" noProof="0" dirty="0" smtClean="0">
                <a:ln>
                  <a:noFill/>
                </a:ln>
                <a:solidFill>
                  <a:schemeClr val="tx1"/>
                </a:solidFill>
                <a:effectLst/>
                <a:uLnTx/>
                <a:uFillTx/>
                <a:latin typeface="Arial" pitchFamily="34" charset="0"/>
                <a:ea typeface="+mj-ea"/>
                <a:cs typeface="Arial" pitchFamily="34" charset="0"/>
              </a:rPr>
            </a:br>
            <a:r>
              <a:rPr kumimoji="0" lang="cs-CZ" sz="2000" b="0" i="0" u="none" strike="noStrike" kern="1200" cap="none" spc="0" normalizeH="0" baseline="0" noProof="0" dirty="0" smtClean="0">
                <a:ln>
                  <a:noFill/>
                </a:ln>
                <a:solidFill>
                  <a:schemeClr val="tx1"/>
                </a:solidFill>
                <a:effectLst/>
                <a:uLnTx/>
                <a:uFillTx/>
                <a:latin typeface="Arial" pitchFamily="34" charset="0"/>
                <a:ea typeface="+mj-ea"/>
                <a:cs typeface="Arial" pitchFamily="34" charset="0"/>
              </a:rPr>
              <a:t>Číslo projektu: CZ.1.07/1.4.00/21.0929</a:t>
            </a:r>
            <a:endParaRPr kumimoji="0" lang="cs-CZ" sz="2000" b="0" i="0" u="none" strike="noStrike" kern="1200" cap="none" spc="0" normalizeH="0" baseline="0" noProof="0" dirty="0">
              <a:ln>
                <a:noFill/>
              </a:ln>
              <a:solidFill>
                <a:schemeClr val="tx1"/>
              </a:solidFill>
              <a:effectLst/>
              <a:uLnTx/>
              <a:uFillTx/>
              <a:latin typeface="Arial" pitchFamily="34" charset="0"/>
              <a:ea typeface="+mj-ea"/>
              <a:cs typeface="Arial" pitchFamily="34" charset="0"/>
            </a:endParaRPr>
          </a:p>
        </p:txBody>
      </p:sp>
      <p:sp>
        <p:nvSpPr>
          <p:cNvPr id="3" name="Zástupný symbol pro zápatí 4"/>
          <p:cNvSpPr>
            <a:spLocks noGrp="1"/>
          </p:cNvSpPr>
          <p:nvPr>
            <p:ph type="ftr" sz="quarter" idx="11"/>
          </p:nvPr>
        </p:nvSpPr>
        <p:spPr>
          <a:xfrm>
            <a:off x="1277634" y="6616730"/>
            <a:ext cx="6516724" cy="368660"/>
          </a:xfrm>
        </p:spPr>
        <p:txBody>
          <a:bodyPr/>
          <a:lstStyle/>
          <a:p>
            <a:pPr algn="ctr">
              <a:defRPr/>
            </a:pPr>
            <a:r>
              <a:rPr lang="cs-CZ" sz="1100" dirty="0">
                <a:latin typeface="Arial" pitchFamily="34" charset="0"/>
                <a:cs typeface="Arial" pitchFamily="34" charset="0"/>
              </a:rPr>
              <a:t>Autorem materiálu a všech jeho částí, není-li uvedeno jinak, je Mgr. </a:t>
            </a:r>
            <a:r>
              <a:rPr lang="cs-CZ" sz="1100" dirty="0" smtClean="0">
                <a:latin typeface="Arial" pitchFamily="34" charset="0"/>
                <a:cs typeface="Arial" pitchFamily="34" charset="0"/>
              </a:rPr>
              <a:t>Ivana </a:t>
            </a:r>
            <a:r>
              <a:rPr lang="cs-CZ" sz="1100" dirty="0" err="1" smtClean="0">
                <a:latin typeface="Arial" pitchFamily="34" charset="0"/>
                <a:cs typeface="Arial" pitchFamily="34" charset="0"/>
              </a:rPr>
              <a:t>Makovičková</a:t>
            </a:r>
            <a:endParaRPr lang="cs-CZ" sz="1100" dirty="0" smtClean="0">
              <a:latin typeface="Arial" pitchFamily="34" charset="0"/>
              <a:cs typeface="Arial" pitchFamily="34" charset="0"/>
            </a:endParaRPr>
          </a:p>
          <a:p>
            <a:pPr algn="ctr">
              <a:defRPr/>
            </a:pPr>
            <a:endParaRPr lang="cs-CZ" sz="1100" dirty="0" smtClean="0">
              <a:latin typeface="Arial" pitchFamily="34" charset="0"/>
              <a:cs typeface="Arial" pitchFamily="34" charset="0"/>
            </a:endParaRPr>
          </a:p>
        </p:txBody>
      </p:sp>
      <p:sp>
        <p:nvSpPr>
          <p:cNvPr id="4" name="TextovéPole 3"/>
          <p:cNvSpPr txBox="1"/>
          <p:nvPr/>
        </p:nvSpPr>
        <p:spPr>
          <a:xfrm>
            <a:off x="2195736" y="3429000"/>
            <a:ext cx="6444208" cy="984885"/>
          </a:xfrm>
          <a:prstGeom prst="rect">
            <a:avLst/>
          </a:prstGeom>
          <a:noFill/>
        </p:spPr>
        <p:txBody>
          <a:bodyPr wrap="square" rtlCol="0">
            <a:spAutoFit/>
          </a:bodyPr>
          <a:lstStyle/>
          <a:p>
            <a:pPr algn="ctr"/>
            <a:r>
              <a:rPr lang="cs-CZ" sz="4000" b="1" dirty="0" smtClean="0">
                <a:latin typeface="Arial" pitchFamily="34" charset="0"/>
                <a:cs typeface="Arial" pitchFamily="34" charset="0"/>
              </a:rPr>
              <a:t>SPRÁVNÉ PŘÍSLOVÍ I</a:t>
            </a:r>
            <a:r>
              <a:rPr lang="cs-CZ" sz="4000" b="1" dirty="0" smtClean="0">
                <a:latin typeface="Arial" pitchFamily="34" charset="0"/>
                <a:cs typeface="Arial" pitchFamily="34" charset="0"/>
              </a:rPr>
              <a:t>I</a:t>
            </a:r>
            <a:r>
              <a:rPr lang="cs-CZ" sz="4000" b="1" dirty="0" smtClean="0">
                <a:latin typeface="Arial" pitchFamily="34" charset="0"/>
                <a:cs typeface="Arial" pitchFamily="34" charset="0"/>
              </a:rPr>
              <a:t>.</a:t>
            </a:r>
            <a:endParaRPr lang="cs-CZ" sz="4000" b="1" dirty="0" smtClean="0">
              <a:latin typeface="Arial" pitchFamily="34" charset="0"/>
              <a:cs typeface="Arial" pitchFamily="34" charset="0"/>
            </a:endParaRPr>
          </a:p>
          <a:p>
            <a:pPr algn="ctr"/>
            <a:endParaRPr lang="cs-CZ" dirty="0"/>
          </a:p>
        </p:txBody>
      </p:sp>
      <p:sp>
        <p:nvSpPr>
          <p:cNvPr id="5"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cs-CZ"/>
          </a:p>
        </p:txBody>
      </p:sp>
      <p:graphicFrame>
        <p:nvGraphicFramePr>
          <p:cNvPr id="6" name="Object 1"/>
          <p:cNvGraphicFramePr>
            <a:graphicFrameLocks noChangeAspect="1"/>
          </p:cNvGraphicFramePr>
          <p:nvPr/>
        </p:nvGraphicFramePr>
        <p:xfrm>
          <a:off x="7667971" y="548680"/>
          <a:ext cx="900473" cy="720080"/>
        </p:xfrm>
        <a:graphic>
          <a:graphicData uri="http://schemas.openxmlformats.org/presentationml/2006/ole">
            <p:oleObj spid="_x0000_s1026" name="Acrobat Document" r:id="rId3" imgW="9523810" imgH="7621064" progId="">
              <p:embed/>
            </p:oleObj>
          </a:graphicData>
        </a:graphic>
      </p:graphicFrame>
      <p:sp>
        <p:nvSpPr>
          <p:cNvPr id="7" name="TextovéPole 6"/>
          <p:cNvSpPr txBox="1"/>
          <p:nvPr/>
        </p:nvSpPr>
        <p:spPr>
          <a:xfrm>
            <a:off x="5131641" y="6092636"/>
            <a:ext cx="3519391" cy="276999"/>
          </a:xfrm>
          <a:prstGeom prst="rect">
            <a:avLst/>
          </a:prstGeom>
          <a:noFill/>
        </p:spPr>
        <p:txBody>
          <a:bodyPr wrap="square" rtlCol="0">
            <a:spAutoFit/>
          </a:bodyPr>
          <a:lstStyle/>
          <a:p>
            <a:pPr algn="r"/>
            <a:r>
              <a:rPr lang="cs-CZ" sz="1200" dirty="0" smtClean="0">
                <a:latin typeface="Arial" pitchFamily="34" charset="0"/>
                <a:cs typeface="Arial" pitchFamily="34" charset="0"/>
              </a:rPr>
              <a:t>Dostupné na portálu </a:t>
            </a:r>
            <a:r>
              <a:rPr lang="cs-CZ" sz="1200" dirty="0" smtClean="0">
                <a:latin typeface="Arial" pitchFamily="34" charset="0"/>
                <a:cs typeface="Arial" pitchFamily="34" charset="0"/>
                <a:hlinkClick r:id="rId4"/>
              </a:rPr>
              <a:t>http://dumy.cz/</a:t>
            </a:r>
            <a:endParaRPr lang="cs-CZ" sz="1200" dirty="0">
              <a:latin typeface="Arial" pitchFamily="34" charset="0"/>
              <a:cs typeface="Arial" pitchFamily="34" charset="0"/>
            </a:endParaRPr>
          </a:p>
        </p:txBody>
      </p:sp>
      <p:pic>
        <p:nvPicPr>
          <p:cNvPr id="8" name="Picture 28" descr="http://www.zssvat.cz/wp-content/uploads/2010/10/logo-eu-2.png"/>
          <p:cNvPicPr>
            <a:picLocks noChangeAspect="1" noChangeArrowheads="1"/>
          </p:cNvPicPr>
          <p:nvPr/>
        </p:nvPicPr>
        <p:blipFill>
          <a:blip r:embed="rId5" cstate="print"/>
          <a:srcRect/>
          <a:stretch>
            <a:fillRect/>
          </a:stretch>
        </p:blipFill>
        <p:spPr bwMode="auto">
          <a:xfrm>
            <a:off x="1476375" y="4284095"/>
            <a:ext cx="6191250" cy="1352550"/>
          </a:xfrm>
          <a:prstGeom prst="rect">
            <a:avLst/>
          </a:prstGeom>
          <a:noFill/>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ovéPole 1"/>
          <p:cNvSpPr txBox="1"/>
          <p:nvPr/>
        </p:nvSpPr>
        <p:spPr>
          <a:xfrm>
            <a:off x="521550" y="728700"/>
            <a:ext cx="7830870" cy="5632311"/>
          </a:xfrm>
          <a:prstGeom prst="rect">
            <a:avLst/>
          </a:prstGeom>
          <a:noFill/>
        </p:spPr>
        <p:txBody>
          <a:bodyPr wrap="square" rtlCol="0">
            <a:spAutoFit/>
          </a:bodyPr>
          <a:lstStyle/>
          <a:p>
            <a:pPr>
              <a:lnSpc>
                <a:spcPct val="150000"/>
              </a:lnSpc>
            </a:pPr>
            <a:r>
              <a:rPr lang="cs-CZ" sz="2000" b="1" dirty="0" smtClean="0">
                <a:latin typeface="Arial" pitchFamily="34" charset="0"/>
                <a:cs typeface="Arial" pitchFamily="34" charset="0"/>
              </a:rPr>
              <a:t>Anotace:</a:t>
            </a:r>
          </a:p>
          <a:p>
            <a:pPr>
              <a:lnSpc>
                <a:spcPct val="150000"/>
              </a:lnSpc>
            </a:pPr>
            <a:r>
              <a:rPr lang="cs-CZ" sz="2000" dirty="0" smtClean="0">
                <a:latin typeface="Arial" pitchFamily="34" charset="0"/>
                <a:cs typeface="Arial" pitchFamily="34" charset="0"/>
              </a:rPr>
              <a:t>Materiál je určen pro žáky od 3.třídy. </a:t>
            </a:r>
          </a:p>
          <a:p>
            <a:pPr>
              <a:lnSpc>
                <a:spcPct val="150000"/>
              </a:lnSpc>
            </a:pPr>
            <a:r>
              <a:rPr lang="cs-CZ" sz="2000" dirty="0" smtClean="0">
                <a:latin typeface="Arial" pitchFamily="34" charset="0"/>
                <a:cs typeface="Arial" pitchFamily="34" charset="0"/>
              </a:rPr>
              <a:t>Materiál je zaměřen na oblast Jazyk a jazyková komunikace a slouží k rozvoji čtenářské gramotnosti a pochopení podstaty některých známých přísloví.</a:t>
            </a:r>
          </a:p>
          <a:p>
            <a:pPr>
              <a:lnSpc>
                <a:spcPct val="150000"/>
              </a:lnSpc>
            </a:pPr>
            <a:r>
              <a:rPr lang="cs-CZ" sz="2000" dirty="0" smtClean="0">
                <a:latin typeface="Arial" pitchFamily="34" charset="0"/>
                <a:cs typeface="Arial" pitchFamily="34" charset="0"/>
              </a:rPr>
              <a:t>Úkolem dětí je </a:t>
            </a:r>
            <a:r>
              <a:rPr lang="cs-CZ" sz="2000" dirty="0" smtClean="0">
                <a:latin typeface="Arial" pitchFamily="34" charset="0"/>
                <a:cs typeface="Arial" pitchFamily="34" charset="0"/>
              </a:rPr>
              <a:t>rozhodnout,které přísloví nejlépe sedí k uvedenému příběhu.</a:t>
            </a:r>
            <a:endParaRPr lang="cs-CZ" sz="2000" dirty="0" smtClean="0">
              <a:latin typeface="Arial" pitchFamily="34" charset="0"/>
              <a:cs typeface="Arial" pitchFamily="34" charset="0"/>
            </a:endParaRPr>
          </a:p>
          <a:p>
            <a:pPr>
              <a:lnSpc>
                <a:spcPct val="150000"/>
              </a:lnSpc>
            </a:pPr>
            <a:r>
              <a:rPr lang="cs-CZ" sz="2000" dirty="0" smtClean="0">
                <a:latin typeface="Arial" pitchFamily="34" charset="0"/>
                <a:cs typeface="Arial" pitchFamily="34" charset="0"/>
              </a:rPr>
              <a:t>S materiálem lze pracovat hromadně i samostatně. Pokud děti pracují samostatně, je vhodné, aby si své odpovědi zapisovaly. </a:t>
            </a:r>
            <a:endParaRPr lang="cs-CZ" sz="2000" dirty="0" smtClean="0">
              <a:latin typeface="Arial" pitchFamily="34" charset="0"/>
              <a:cs typeface="Arial" pitchFamily="34" charset="0"/>
            </a:endParaRPr>
          </a:p>
          <a:p>
            <a:pPr>
              <a:lnSpc>
                <a:spcPct val="150000"/>
              </a:lnSpc>
            </a:pPr>
            <a:r>
              <a:rPr lang="cs-CZ" sz="2000" dirty="0" smtClean="0">
                <a:latin typeface="Arial" pitchFamily="34" charset="0"/>
                <a:cs typeface="Arial" pitchFamily="34" charset="0"/>
              </a:rPr>
              <a:t>Je vhodné, aby vždy byl zvolen žák, který příběh přečte nahlas.</a:t>
            </a:r>
          </a:p>
          <a:p>
            <a:pPr>
              <a:lnSpc>
                <a:spcPct val="150000"/>
              </a:lnSpc>
            </a:pPr>
            <a:r>
              <a:rPr lang="cs-CZ" sz="2000" dirty="0" smtClean="0">
                <a:latin typeface="Arial" pitchFamily="34" charset="0"/>
                <a:cs typeface="Arial" pitchFamily="34" charset="0"/>
              </a:rPr>
              <a:t>Na konci prezentace je uvedeno správné řešení.</a:t>
            </a:r>
            <a:endParaRPr lang="cs-CZ" sz="2000" dirty="0" smtClean="0">
              <a:latin typeface="Arial" pitchFamily="34" charset="0"/>
              <a:cs typeface="Arial" pitchFamily="34" charset="0"/>
            </a:endParaRPr>
          </a:p>
          <a:p>
            <a:pPr>
              <a:lnSpc>
                <a:spcPct val="150000"/>
              </a:lnSpc>
            </a:pPr>
            <a:endParaRPr lang="cs-CZ" sz="2000" dirty="0">
              <a:latin typeface="Arial" pitchFamily="34" charset="0"/>
              <a:cs typeface="Arial" pitchFamily="34" charset="0"/>
            </a:endParaRPr>
          </a:p>
        </p:txBody>
      </p:sp>
      <p:sp>
        <p:nvSpPr>
          <p:cNvPr id="3" name="Zástupný symbol pro zápatí 4"/>
          <p:cNvSpPr>
            <a:spLocks noGrp="1"/>
          </p:cNvSpPr>
          <p:nvPr>
            <p:ph type="ftr" sz="quarter" idx="11"/>
          </p:nvPr>
        </p:nvSpPr>
        <p:spPr>
          <a:xfrm>
            <a:off x="1259632" y="6489340"/>
            <a:ext cx="6516724" cy="368660"/>
          </a:xfrm>
        </p:spPr>
        <p:txBody>
          <a:bodyPr/>
          <a:lstStyle/>
          <a:p>
            <a:pPr algn="ctr">
              <a:defRPr/>
            </a:pPr>
            <a:r>
              <a:rPr lang="cs-CZ" sz="1100" dirty="0">
                <a:latin typeface="Arial" pitchFamily="34" charset="0"/>
                <a:cs typeface="Arial" pitchFamily="34" charset="0"/>
              </a:rPr>
              <a:t>Autorem materiálu a všech jeho částí, není-li uvedeno jinak, je Mgr. </a:t>
            </a:r>
            <a:r>
              <a:rPr lang="cs-CZ" sz="1100" dirty="0" smtClean="0">
                <a:latin typeface="Arial" pitchFamily="34" charset="0"/>
                <a:cs typeface="Arial" pitchFamily="34" charset="0"/>
              </a:rPr>
              <a:t>Ivana </a:t>
            </a:r>
            <a:r>
              <a:rPr lang="cs-CZ" sz="1100" dirty="0" err="1" smtClean="0">
                <a:latin typeface="Arial" pitchFamily="34" charset="0"/>
                <a:cs typeface="Arial" pitchFamily="34" charset="0"/>
              </a:rPr>
              <a:t>Makovičková</a:t>
            </a:r>
            <a:endParaRPr lang="cs-CZ" sz="1100" dirty="0" smtClean="0">
              <a:latin typeface="Arial" pitchFamily="34" charset="0"/>
              <a:cs typeface="Arial" pitchFamily="34" charset="0"/>
            </a:endParaRPr>
          </a:p>
          <a:p>
            <a:pPr algn="ctr">
              <a:defRPr/>
            </a:pPr>
            <a:endParaRPr lang="cs-CZ" sz="1100" dirty="0" smtClean="0">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VYBER SPRÁVNÉ PŘÍSLOVÍ</a:t>
            </a:r>
            <a:endParaRPr lang="cs-CZ" dirty="0"/>
          </a:p>
        </p:txBody>
      </p:sp>
      <p:sp>
        <p:nvSpPr>
          <p:cNvPr id="3" name="Podnadpis 2"/>
          <p:cNvSpPr>
            <a:spLocks noGrp="1"/>
          </p:cNvSpPr>
          <p:nvPr>
            <p:ph type="subTitle" idx="1"/>
          </p:nvPr>
        </p:nvSpPr>
        <p:spPr>
          <a:xfrm>
            <a:off x="685800" y="3611607"/>
            <a:ext cx="7772400" cy="825505"/>
          </a:xfrm>
        </p:spPr>
        <p:txBody>
          <a:bodyPr>
            <a:normAutofit fontScale="92500"/>
          </a:bodyPr>
          <a:lstStyle/>
          <a:p>
            <a:r>
              <a:rPr lang="cs-CZ" sz="2800" dirty="0" smtClean="0"/>
              <a:t>Zapisuj si odpovědi, které vybereš z nabídky</a:t>
            </a:r>
            <a:endParaRPr lang="cs-CZ" sz="2800" dirty="0"/>
          </a:p>
        </p:txBody>
      </p:sp>
      <p:sp>
        <p:nvSpPr>
          <p:cNvPr id="4" name="Zástupný symbol pro zápatí 4"/>
          <p:cNvSpPr>
            <a:spLocks noGrp="1"/>
          </p:cNvSpPr>
          <p:nvPr>
            <p:ph type="ftr" sz="quarter" idx="11"/>
          </p:nvPr>
        </p:nvSpPr>
        <p:spPr>
          <a:xfrm>
            <a:off x="1259632" y="6489340"/>
            <a:ext cx="6516724" cy="368660"/>
          </a:xfrm>
        </p:spPr>
        <p:txBody>
          <a:bodyPr/>
          <a:lstStyle/>
          <a:p>
            <a:pPr algn="ctr">
              <a:defRPr/>
            </a:pPr>
            <a:r>
              <a:rPr lang="cs-CZ" sz="1100" dirty="0">
                <a:latin typeface="Arial" pitchFamily="34" charset="0"/>
                <a:cs typeface="Arial" pitchFamily="34" charset="0"/>
              </a:rPr>
              <a:t>Autorem materiálu a všech jeho částí, není-li uvedeno jinak, je Mgr. </a:t>
            </a:r>
            <a:r>
              <a:rPr lang="cs-CZ" sz="1100" dirty="0" smtClean="0">
                <a:latin typeface="Arial" pitchFamily="34" charset="0"/>
                <a:cs typeface="Arial" pitchFamily="34" charset="0"/>
              </a:rPr>
              <a:t>Ivana </a:t>
            </a:r>
            <a:r>
              <a:rPr lang="cs-CZ" sz="1100" dirty="0" err="1" smtClean="0">
                <a:latin typeface="Arial" pitchFamily="34" charset="0"/>
                <a:cs typeface="Arial" pitchFamily="34" charset="0"/>
              </a:rPr>
              <a:t>Makovičková</a:t>
            </a:r>
            <a:endParaRPr lang="cs-CZ" sz="1100" dirty="0" smtClean="0">
              <a:latin typeface="Arial" pitchFamily="34" charset="0"/>
              <a:cs typeface="Arial" pitchFamily="34" charset="0"/>
            </a:endParaRPr>
          </a:p>
          <a:p>
            <a:pPr algn="ctr">
              <a:defRPr/>
            </a:pPr>
            <a:endParaRPr lang="cs-CZ" sz="1100"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475656" y="4437112"/>
            <a:ext cx="6624736" cy="1872208"/>
          </a:xfrm>
        </p:spPr>
        <p:txBody>
          <a:bodyPr>
            <a:normAutofit fontScale="92500" lnSpcReduction="20000"/>
          </a:bodyPr>
          <a:lstStyle/>
          <a:p>
            <a:pPr marL="514350" indent="-514350" algn="just">
              <a:buFont typeface="+mj-lt"/>
              <a:buAutoNum type="alphaUcPeriod"/>
            </a:pPr>
            <a:r>
              <a:rPr lang="cs-CZ" b="1" dirty="0" smtClean="0">
                <a:solidFill>
                  <a:schemeClr val="accent1">
                    <a:lumMod val="75000"/>
                  </a:schemeClr>
                </a:solidFill>
              </a:rPr>
              <a:t>Ranní ptáče dál doskáče.</a:t>
            </a:r>
          </a:p>
          <a:p>
            <a:pPr marL="514350" indent="-514350" algn="just">
              <a:buFont typeface="+mj-lt"/>
              <a:buAutoNum type="alphaUcPeriod"/>
            </a:pPr>
            <a:r>
              <a:rPr lang="cs-CZ" b="1" dirty="0" smtClean="0">
                <a:solidFill>
                  <a:schemeClr val="accent1">
                    <a:lumMod val="75000"/>
                  </a:schemeClr>
                </a:solidFill>
              </a:rPr>
              <a:t>Pes, který štěká, nekouše.</a:t>
            </a:r>
          </a:p>
          <a:p>
            <a:pPr marL="514350" indent="-514350" algn="just">
              <a:buFont typeface="+mj-lt"/>
              <a:buAutoNum type="alphaUcPeriod"/>
            </a:pPr>
            <a:r>
              <a:rPr lang="cs-CZ" b="1" dirty="0" smtClean="0">
                <a:solidFill>
                  <a:schemeClr val="accent1">
                    <a:lumMod val="75000"/>
                  </a:schemeClr>
                </a:solidFill>
              </a:rPr>
              <a:t>Nechval dne před večerem.</a:t>
            </a:r>
          </a:p>
          <a:p>
            <a:pPr marL="514350" indent="-514350" algn="just">
              <a:buFont typeface="+mj-lt"/>
              <a:buAutoNum type="alphaUcPeriod"/>
            </a:pPr>
            <a:r>
              <a:rPr lang="cs-CZ" b="1" dirty="0" smtClean="0">
                <a:solidFill>
                  <a:schemeClr val="accent1">
                    <a:lumMod val="75000"/>
                  </a:schemeClr>
                </a:solidFill>
              </a:rPr>
              <a:t>Líná huba, holé neštěstí.</a:t>
            </a:r>
          </a:p>
          <a:p>
            <a:pPr marL="514350" indent="-514350" algn="just">
              <a:buFont typeface="+mj-lt"/>
              <a:buAutoNum type="alphaUcPeriod"/>
            </a:pPr>
            <a:r>
              <a:rPr lang="cs-CZ" b="1" dirty="0" smtClean="0">
                <a:solidFill>
                  <a:schemeClr val="accent1">
                    <a:lumMod val="75000"/>
                  </a:schemeClr>
                </a:solidFill>
              </a:rPr>
              <a:t>Lež má krátké nohy.</a:t>
            </a:r>
          </a:p>
          <a:p>
            <a:pPr marL="514350" indent="-514350">
              <a:buFont typeface="+mj-lt"/>
              <a:buAutoNum type="alphaUcPeriod"/>
            </a:pPr>
            <a:endParaRPr lang="cs-CZ" dirty="0"/>
          </a:p>
        </p:txBody>
      </p:sp>
      <p:sp>
        <p:nvSpPr>
          <p:cNvPr id="4" name="TextovéPole 3"/>
          <p:cNvSpPr txBox="1"/>
          <p:nvPr/>
        </p:nvSpPr>
        <p:spPr>
          <a:xfrm>
            <a:off x="1115616" y="404664"/>
            <a:ext cx="7128792" cy="3693319"/>
          </a:xfrm>
          <a:prstGeom prst="rect">
            <a:avLst/>
          </a:prstGeom>
          <a:noFill/>
        </p:spPr>
        <p:txBody>
          <a:bodyPr wrap="square" rtlCol="0">
            <a:spAutoFit/>
          </a:bodyPr>
          <a:lstStyle/>
          <a:p>
            <a:pPr algn="just"/>
            <a:r>
              <a:rPr lang="cs-CZ" sz="2600" dirty="0" smtClean="0"/>
              <a:t>1. Když jsem šla dnes odpoledne domů, říkala jsem si, že tak dobrý den, jsem již dlouho neměla. Ve škole se mi dařilo, na tréninku jsem byl nejlepší. Lepší už to být nemohlo, pochvalovala jsem si! Pak jsem ale přišla domů, podařilo se mi rozbít vázu, spálit večeři, uklouznout na podlaze a narazit si nohu. Moc dobře můj den neskončil!</a:t>
            </a:r>
            <a:endParaRPr lang="cs-CZ" sz="2600" dirty="0"/>
          </a:p>
        </p:txBody>
      </p:sp>
      <p:sp>
        <p:nvSpPr>
          <p:cNvPr id="5" name="Zástupný symbol pro zápatí 4"/>
          <p:cNvSpPr>
            <a:spLocks noGrp="1"/>
          </p:cNvSpPr>
          <p:nvPr>
            <p:ph type="ftr" sz="quarter" idx="11"/>
          </p:nvPr>
        </p:nvSpPr>
        <p:spPr>
          <a:xfrm>
            <a:off x="1259632" y="6489340"/>
            <a:ext cx="6516724" cy="368660"/>
          </a:xfrm>
        </p:spPr>
        <p:txBody>
          <a:bodyPr/>
          <a:lstStyle/>
          <a:p>
            <a:pPr algn="ctr">
              <a:defRPr/>
            </a:pPr>
            <a:r>
              <a:rPr lang="cs-CZ" sz="1100" dirty="0">
                <a:latin typeface="Arial" pitchFamily="34" charset="0"/>
                <a:cs typeface="Arial" pitchFamily="34" charset="0"/>
              </a:rPr>
              <a:t>Autorem materiálu a všech jeho částí, není-li uvedeno jinak, je Mgr. </a:t>
            </a:r>
            <a:r>
              <a:rPr lang="cs-CZ" sz="1100" dirty="0" smtClean="0">
                <a:latin typeface="Arial" pitchFamily="34" charset="0"/>
                <a:cs typeface="Arial" pitchFamily="34" charset="0"/>
              </a:rPr>
              <a:t>Ivana </a:t>
            </a:r>
            <a:r>
              <a:rPr lang="cs-CZ" sz="1100" dirty="0" err="1" smtClean="0">
                <a:latin typeface="Arial" pitchFamily="34" charset="0"/>
                <a:cs typeface="Arial" pitchFamily="34" charset="0"/>
              </a:rPr>
              <a:t>Makovičková</a:t>
            </a:r>
            <a:endParaRPr lang="cs-CZ" sz="1100" dirty="0" smtClean="0">
              <a:latin typeface="Arial" pitchFamily="34" charset="0"/>
              <a:cs typeface="Arial" pitchFamily="34" charset="0"/>
            </a:endParaRPr>
          </a:p>
          <a:p>
            <a:pPr algn="ctr">
              <a:defRPr/>
            </a:pPr>
            <a:endParaRPr lang="cs-CZ" sz="1100"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475656" y="4437112"/>
            <a:ext cx="6624736" cy="1872208"/>
          </a:xfrm>
        </p:spPr>
        <p:txBody>
          <a:bodyPr>
            <a:normAutofit fontScale="92500" lnSpcReduction="20000"/>
          </a:bodyPr>
          <a:lstStyle/>
          <a:p>
            <a:pPr marL="514350" indent="-514350" algn="just">
              <a:buFont typeface="+mj-lt"/>
              <a:buAutoNum type="alphaUcPeriod"/>
            </a:pPr>
            <a:r>
              <a:rPr lang="cs-CZ" b="1" dirty="0" smtClean="0">
                <a:solidFill>
                  <a:schemeClr val="accent1">
                    <a:lumMod val="75000"/>
                  </a:schemeClr>
                </a:solidFill>
              </a:rPr>
              <a:t>Ranní ptáče dál doskáče.</a:t>
            </a:r>
          </a:p>
          <a:p>
            <a:pPr marL="514350" indent="-514350" algn="just">
              <a:buFont typeface="+mj-lt"/>
              <a:buAutoNum type="alphaUcPeriod"/>
            </a:pPr>
            <a:r>
              <a:rPr lang="cs-CZ" b="1" dirty="0" smtClean="0">
                <a:solidFill>
                  <a:schemeClr val="accent1">
                    <a:lumMod val="75000"/>
                  </a:schemeClr>
                </a:solidFill>
              </a:rPr>
              <a:t>Pes, který štěká, nekouše.</a:t>
            </a:r>
          </a:p>
          <a:p>
            <a:pPr marL="514350" indent="-514350" algn="just">
              <a:buFont typeface="+mj-lt"/>
              <a:buAutoNum type="alphaUcPeriod"/>
            </a:pPr>
            <a:r>
              <a:rPr lang="cs-CZ" b="1" dirty="0" smtClean="0">
                <a:solidFill>
                  <a:schemeClr val="accent1">
                    <a:lumMod val="75000"/>
                  </a:schemeClr>
                </a:solidFill>
              </a:rPr>
              <a:t>Nechval dne před večerem.</a:t>
            </a:r>
          </a:p>
          <a:p>
            <a:pPr marL="514350" indent="-514350" algn="just">
              <a:buFont typeface="+mj-lt"/>
              <a:buAutoNum type="alphaUcPeriod"/>
            </a:pPr>
            <a:r>
              <a:rPr lang="cs-CZ" b="1" dirty="0" smtClean="0">
                <a:solidFill>
                  <a:schemeClr val="accent1">
                    <a:lumMod val="75000"/>
                  </a:schemeClr>
                </a:solidFill>
              </a:rPr>
              <a:t>Líná huba, holé neštěstí.</a:t>
            </a:r>
          </a:p>
          <a:p>
            <a:pPr marL="514350" indent="-514350" algn="just">
              <a:buFont typeface="+mj-lt"/>
              <a:buAutoNum type="alphaUcPeriod"/>
            </a:pPr>
            <a:r>
              <a:rPr lang="cs-CZ" b="1" dirty="0" smtClean="0">
                <a:solidFill>
                  <a:schemeClr val="accent1">
                    <a:lumMod val="75000"/>
                  </a:schemeClr>
                </a:solidFill>
              </a:rPr>
              <a:t>Lež má krátké nohy.</a:t>
            </a:r>
          </a:p>
          <a:p>
            <a:pPr marL="514350" indent="-514350">
              <a:buFont typeface="+mj-lt"/>
              <a:buAutoNum type="alphaUcPeriod"/>
            </a:pPr>
            <a:endParaRPr lang="cs-CZ" dirty="0"/>
          </a:p>
        </p:txBody>
      </p:sp>
      <p:sp>
        <p:nvSpPr>
          <p:cNvPr id="4" name="TextovéPole 3"/>
          <p:cNvSpPr txBox="1"/>
          <p:nvPr/>
        </p:nvSpPr>
        <p:spPr>
          <a:xfrm>
            <a:off x="1043608" y="548680"/>
            <a:ext cx="7128792" cy="3293209"/>
          </a:xfrm>
          <a:prstGeom prst="rect">
            <a:avLst/>
          </a:prstGeom>
          <a:noFill/>
        </p:spPr>
        <p:txBody>
          <a:bodyPr wrap="square" rtlCol="0">
            <a:spAutoFit/>
          </a:bodyPr>
          <a:lstStyle/>
          <a:p>
            <a:pPr algn="just"/>
            <a:r>
              <a:rPr lang="cs-CZ" sz="2600" dirty="0" smtClean="0"/>
              <a:t>2. Dva chlapci z tábora se vydali hledat obchod! Cesta nebyla jednoduchá, a tak se oba brzy po cestě zamotali. Tonda se styděl zeptat na cestu, proto jen bloudil a trvalo dlouhou dobu, než obchod našel. Vašek se zeptal prvního kolemjdoucího a ten mu ochotně poradil. Do obchodu se dostal mnohem dříve než Tonda.</a:t>
            </a:r>
            <a:endParaRPr lang="cs-CZ" sz="2600" dirty="0"/>
          </a:p>
        </p:txBody>
      </p:sp>
      <p:sp>
        <p:nvSpPr>
          <p:cNvPr id="5" name="Zástupný symbol pro zápatí 4"/>
          <p:cNvSpPr>
            <a:spLocks noGrp="1"/>
          </p:cNvSpPr>
          <p:nvPr>
            <p:ph type="ftr" sz="quarter" idx="11"/>
          </p:nvPr>
        </p:nvSpPr>
        <p:spPr>
          <a:xfrm>
            <a:off x="1259632" y="6489340"/>
            <a:ext cx="6516724" cy="368660"/>
          </a:xfrm>
        </p:spPr>
        <p:txBody>
          <a:bodyPr/>
          <a:lstStyle/>
          <a:p>
            <a:pPr algn="ctr">
              <a:defRPr/>
            </a:pPr>
            <a:r>
              <a:rPr lang="cs-CZ" sz="1100" dirty="0">
                <a:latin typeface="Arial" pitchFamily="34" charset="0"/>
                <a:cs typeface="Arial" pitchFamily="34" charset="0"/>
              </a:rPr>
              <a:t>Autorem materiálu a všech jeho částí, není-li uvedeno jinak, je Mgr. </a:t>
            </a:r>
            <a:r>
              <a:rPr lang="cs-CZ" sz="1100" dirty="0" smtClean="0">
                <a:latin typeface="Arial" pitchFamily="34" charset="0"/>
                <a:cs typeface="Arial" pitchFamily="34" charset="0"/>
              </a:rPr>
              <a:t>Ivana </a:t>
            </a:r>
            <a:r>
              <a:rPr lang="cs-CZ" sz="1100" dirty="0" err="1" smtClean="0">
                <a:latin typeface="Arial" pitchFamily="34" charset="0"/>
                <a:cs typeface="Arial" pitchFamily="34" charset="0"/>
              </a:rPr>
              <a:t>Makovičková</a:t>
            </a:r>
            <a:endParaRPr lang="cs-CZ" sz="1100" dirty="0" smtClean="0">
              <a:latin typeface="Arial" pitchFamily="34" charset="0"/>
              <a:cs typeface="Arial" pitchFamily="34" charset="0"/>
            </a:endParaRPr>
          </a:p>
          <a:p>
            <a:pPr algn="ctr">
              <a:defRPr/>
            </a:pPr>
            <a:endParaRPr lang="cs-CZ" sz="1100"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475656" y="4437112"/>
            <a:ext cx="6624736" cy="1872208"/>
          </a:xfrm>
        </p:spPr>
        <p:txBody>
          <a:bodyPr>
            <a:normAutofit fontScale="92500" lnSpcReduction="20000"/>
          </a:bodyPr>
          <a:lstStyle/>
          <a:p>
            <a:pPr marL="514350" indent="-514350" algn="just">
              <a:buFont typeface="+mj-lt"/>
              <a:buAutoNum type="alphaUcPeriod"/>
            </a:pPr>
            <a:r>
              <a:rPr lang="cs-CZ" b="1" dirty="0" smtClean="0">
                <a:solidFill>
                  <a:schemeClr val="accent1">
                    <a:lumMod val="75000"/>
                  </a:schemeClr>
                </a:solidFill>
              </a:rPr>
              <a:t>Ranní ptáče dál doskáče.</a:t>
            </a:r>
          </a:p>
          <a:p>
            <a:pPr marL="514350" indent="-514350" algn="just">
              <a:buFont typeface="+mj-lt"/>
              <a:buAutoNum type="alphaUcPeriod"/>
            </a:pPr>
            <a:r>
              <a:rPr lang="cs-CZ" b="1" dirty="0" smtClean="0">
                <a:solidFill>
                  <a:schemeClr val="accent1">
                    <a:lumMod val="75000"/>
                  </a:schemeClr>
                </a:solidFill>
              </a:rPr>
              <a:t>Pes, který štěká, nekouše.</a:t>
            </a:r>
          </a:p>
          <a:p>
            <a:pPr marL="514350" indent="-514350" algn="just">
              <a:buFont typeface="+mj-lt"/>
              <a:buAutoNum type="alphaUcPeriod"/>
            </a:pPr>
            <a:r>
              <a:rPr lang="cs-CZ" b="1" dirty="0" smtClean="0">
                <a:solidFill>
                  <a:schemeClr val="accent1">
                    <a:lumMod val="75000"/>
                  </a:schemeClr>
                </a:solidFill>
              </a:rPr>
              <a:t>Nechval dne před večerem.</a:t>
            </a:r>
          </a:p>
          <a:p>
            <a:pPr marL="514350" indent="-514350" algn="just">
              <a:buFont typeface="+mj-lt"/>
              <a:buAutoNum type="alphaUcPeriod"/>
            </a:pPr>
            <a:r>
              <a:rPr lang="cs-CZ" b="1" dirty="0" smtClean="0">
                <a:solidFill>
                  <a:schemeClr val="accent1">
                    <a:lumMod val="75000"/>
                  </a:schemeClr>
                </a:solidFill>
              </a:rPr>
              <a:t>Líná huba, holé neštěstí.</a:t>
            </a:r>
          </a:p>
          <a:p>
            <a:pPr marL="514350" indent="-514350" algn="just">
              <a:buFont typeface="+mj-lt"/>
              <a:buAutoNum type="alphaUcPeriod"/>
            </a:pPr>
            <a:r>
              <a:rPr lang="cs-CZ" b="1" dirty="0" smtClean="0">
                <a:solidFill>
                  <a:schemeClr val="accent1">
                    <a:lumMod val="75000"/>
                  </a:schemeClr>
                </a:solidFill>
              </a:rPr>
              <a:t>Lež má krátké nohy.</a:t>
            </a:r>
          </a:p>
          <a:p>
            <a:pPr marL="514350" indent="-514350">
              <a:buFont typeface="+mj-lt"/>
              <a:buAutoNum type="alphaUcPeriod"/>
            </a:pPr>
            <a:endParaRPr lang="cs-CZ" dirty="0"/>
          </a:p>
        </p:txBody>
      </p:sp>
      <p:sp>
        <p:nvSpPr>
          <p:cNvPr id="4" name="TextovéPole 3"/>
          <p:cNvSpPr txBox="1"/>
          <p:nvPr/>
        </p:nvSpPr>
        <p:spPr>
          <a:xfrm>
            <a:off x="1043608" y="548680"/>
            <a:ext cx="7128792" cy="3293209"/>
          </a:xfrm>
          <a:prstGeom prst="rect">
            <a:avLst/>
          </a:prstGeom>
          <a:noFill/>
        </p:spPr>
        <p:txBody>
          <a:bodyPr wrap="square" rtlCol="0">
            <a:spAutoFit/>
          </a:bodyPr>
          <a:lstStyle/>
          <a:p>
            <a:pPr algn="just"/>
            <a:r>
              <a:rPr lang="cs-CZ" sz="2600" dirty="0" smtClean="0"/>
              <a:t>3. Naše sousedka je velmi vznětlivá žena. Pokaždé, když na zahradě při hře moc křičíme nebo nám míč vyletí na nějaké nevhodné místo, zlobí se na nás a důrazně nám vynadá. Trochu z ní jde strach. Vždy se ale rychle uklidní a ještě nikdy se na nás nezlobila dlouho. Myslím si, že je vlastně docela hodná. </a:t>
            </a:r>
            <a:endParaRPr lang="cs-CZ" sz="2600" dirty="0"/>
          </a:p>
        </p:txBody>
      </p:sp>
      <p:sp>
        <p:nvSpPr>
          <p:cNvPr id="5" name="Zástupný symbol pro zápatí 4"/>
          <p:cNvSpPr>
            <a:spLocks noGrp="1"/>
          </p:cNvSpPr>
          <p:nvPr>
            <p:ph type="ftr" sz="quarter" idx="11"/>
          </p:nvPr>
        </p:nvSpPr>
        <p:spPr>
          <a:xfrm>
            <a:off x="1259632" y="6489340"/>
            <a:ext cx="6516724" cy="368660"/>
          </a:xfrm>
        </p:spPr>
        <p:txBody>
          <a:bodyPr/>
          <a:lstStyle/>
          <a:p>
            <a:pPr algn="ctr">
              <a:defRPr/>
            </a:pPr>
            <a:r>
              <a:rPr lang="cs-CZ" sz="1100" dirty="0">
                <a:latin typeface="Arial" pitchFamily="34" charset="0"/>
                <a:cs typeface="Arial" pitchFamily="34" charset="0"/>
              </a:rPr>
              <a:t>Autorem materiálu a všech jeho částí, není-li uvedeno jinak, je Mgr. </a:t>
            </a:r>
            <a:r>
              <a:rPr lang="cs-CZ" sz="1100" dirty="0" smtClean="0">
                <a:latin typeface="Arial" pitchFamily="34" charset="0"/>
                <a:cs typeface="Arial" pitchFamily="34" charset="0"/>
              </a:rPr>
              <a:t>Ivana </a:t>
            </a:r>
            <a:r>
              <a:rPr lang="cs-CZ" sz="1100" dirty="0" err="1" smtClean="0">
                <a:latin typeface="Arial" pitchFamily="34" charset="0"/>
                <a:cs typeface="Arial" pitchFamily="34" charset="0"/>
              </a:rPr>
              <a:t>Makovičková</a:t>
            </a:r>
            <a:endParaRPr lang="cs-CZ" sz="1100" dirty="0" smtClean="0">
              <a:latin typeface="Arial" pitchFamily="34" charset="0"/>
              <a:cs typeface="Arial" pitchFamily="34" charset="0"/>
            </a:endParaRPr>
          </a:p>
          <a:p>
            <a:pPr algn="ctr">
              <a:defRPr/>
            </a:pPr>
            <a:endParaRPr lang="cs-CZ" sz="1100"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475656" y="4437112"/>
            <a:ext cx="6624736" cy="1872208"/>
          </a:xfrm>
        </p:spPr>
        <p:txBody>
          <a:bodyPr>
            <a:normAutofit fontScale="92500" lnSpcReduction="20000"/>
          </a:bodyPr>
          <a:lstStyle/>
          <a:p>
            <a:pPr marL="514350" indent="-514350" algn="just">
              <a:buFont typeface="+mj-lt"/>
              <a:buAutoNum type="alphaUcPeriod"/>
            </a:pPr>
            <a:r>
              <a:rPr lang="cs-CZ" b="1" dirty="0" smtClean="0">
                <a:solidFill>
                  <a:schemeClr val="accent1">
                    <a:lumMod val="75000"/>
                  </a:schemeClr>
                </a:solidFill>
              </a:rPr>
              <a:t>Ranní ptáče dál doskáče.</a:t>
            </a:r>
          </a:p>
          <a:p>
            <a:pPr marL="514350" indent="-514350" algn="just">
              <a:buFont typeface="+mj-lt"/>
              <a:buAutoNum type="alphaUcPeriod"/>
            </a:pPr>
            <a:r>
              <a:rPr lang="cs-CZ" b="1" dirty="0" smtClean="0">
                <a:solidFill>
                  <a:schemeClr val="accent1">
                    <a:lumMod val="75000"/>
                  </a:schemeClr>
                </a:solidFill>
              </a:rPr>
              <a:t>Pes, který štěká, nekouše.</a:t>
            </a:r>
          </a:p>
          <a:p>
            <a:pPr marL="514350" indent="-514350" algn="just">
              <a:buFont typeface="+mj-lt"/>
              <a:buAutoNum type="alphaUcPeriod"/>
            </a:pPr>
            <a:r>
              <a:rPr lang="cs-CZ" b="1" dirty="0" smtClean="0">
                <a:solidFill>
                  <a:schemeClr val="accent1">
                    <a:lumMod val="75000"/>
                  </a:schemeClr>
                </a:solidFill>
              </a:rPr>
              <a:t>Nechval dne před večerem.</a:t>
            </a:r>
          </a:p>
          <a:p>
            <a:pPr marL="514350" indent="-514350" algn="just">
              <a:buFont typeface="+mj-lt"/>
              <a:buAutoNum type="alphaUcPeriod"/>
            </a:pPr>
            <a:r>
              <a:rPr lang="cs-CZ" b="1" dirty="0" smtClean="0">
                <a:solidFill>
                  <a:schemeClr val="accent1">
                    <a:lumMod val="75000"/>
                  </a:schemeClr>
                </a:solidFill>
              </a:rPr>
              <a:t>Líná huba, holé neštěstí.</a:t>
            </a:r>
          </a:p>
          <a:p>
            <a:pPr marL="514350" indent="-514350" algn="just">
              <a:buFont typeface="+mj-lt"/>
              <a:buAutoNum type="alphaUcPeriod"/>
            </a:pPr>
            <a:r>
              <a:rPr lang="cs-CZ" b="1" dirty="0" smtClean="0">
                <a:solidFill>
                  <a:schemeClr val="accent1">
                    <a:lumMod val="75000"/>
                  </a:schemeClr>
                </a:solidFill>
              </a:rPr>
              <a:t>Lež má krátké nohy.</a:t>
            </a:r>
          </a:p>
          <a:p>
            <a:pPr marL="514350" indent="-514350">
              <a:buFont typeface="+mj-lt"/>
              <a:buAutoNum type="alphaUcPeriod"/>
            </a:pPr>
            <a:endParaRPr lang="cs-CZ" dirty="0"/>
          </a:p>
        </p:txBody>
      </p:sp>
      <p:sp>
        <p:nvSpPr>
          <p:cNvPr id="4" name="TextovéPole 3"/>
          <p:cNvSpPr txBox="1"/>
          <p:nvPr/>
        </p:nvSpPr>
        <p:spPr>
          <a:xfrm>
            <a:off x="1043608" y="476672"/>
            <a:ext cx="7128792" cy="3693319"/>
          </a:xfrm>
          <a:prstGeom prst="rect">
            <a:avLst/>
          </a:prstGeom>
          <a:noFill/>
        </p:spPr>
        <p:txBody>
          <a:bodyPr wrap="square" rtlCol="0">
            <a:spAutoFit/>
          </a:bodyPr>
          <a:lstStyle/>
          <a:p>
            <a:pPr algn="just"/>
            <a:r>
              <a:rPr lang="cs-CZ" sz="2600" dirty="0" smtClean="0"/>
              <a:t>4. Panu Krátkému se ráno nikdy nechtělo vstávat. Často proto zůstal v posteli a přispal si. Časem se mu tento zvyk ale vymstil. Nestihl totiž vždy udělat všechnu svou práci. Jeho šéf s ním nebyl spokojen a pohrozil mu, že ho propustí. Pan Krátký se vzpamatoval a začal ráno vstávat dříve, aby vše stihl. A jeho šéf byl velmi spokojený.</a:t>
            </a:r>
            <a:endParaRPr lang="cs-CZ" sz="26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475656" y="4437112"/>
            <a:ext cx="6624736" cy="1872208"/>
          </a:xfrm>
        </p:spPr>
        <p:txBody>
          <a:bodyPr>
            <a:normAutofit fontScale="92500" lnSpcReduction="20000"/>
          </a:bodyPr>
          <a:lstStyle/>
          <a:p>
            <a:pPr marL="514350" indent="-514350" algn="just">
              <a:buFont typeface="+mj-lt"/>
              <a:buAutoNum type="alphaUcPeriod"/>
            </a:pPr>
            <a:r>
              <a:rPr lang="cs-CZ" b="1" dirty="0" smtClean="0">
                <a:solidFill>
                  <a:schemeClr val="accent1">
                    <a:lumMod val="75000"/>
                  </a:schemeClr>
                </a:solidFill>
              </a:rPr>
              <a:t>Ranní ptáče dál doskáče.</a:t>
            </a:r>
          </a:p>
          <a:p>
            <a:pPr marL="514350" indent="-514350" algn="just">
              <a:buFont typeface="+mj-lt"/>
              <a:buAutoNum type="alphaUcPeriod"/>
            </a:pPr>
            <a:r>
              <a:rPr lang="cs-CZ" b="1" dirty="0" smtClean="0">
                <a:solidFill>
                  <a:schemeClr val="accent1">
                    <a:lumMod val="75000"/>
                  </a:schemeClr>
                </a:solidFill>
              </a:rPr>
              <a:t>Pes, který štěká, nekouše.</a:t>
            </a:r>
          </a:p>
          <a:p>
            <a:pPr marL="514350" indent="-514350" algn="just">
              <a:buFont typeface="+mj-lt"/>
              <a:buAutoNum type="alphaUcPeriod"/>
            </a:pPr>
            <a:r>
              <a:rPr lang="cs-CZ" b="1" dirty="0" smtClean="0">
                <a:solidFill>
                  <a:schemeClr val="accent1">
                    <a:lumMod val="75000"/>
                  </a:schemeClr>
                </a:solidFill>
              </a:rPr>
              <a:t>Nechval dne před večerem.</a:t>
            </a:r>
          </a:p>
          <a:p>
            <a:pPr marL="514350" indent="-514350" algn="just">
              <a:buFont typeface="+mj-lt"/>
              <a:buAutoNum type="alphaUcPeriod"/>
            </a:pPr>
            <a:r>
              <a:rPr lang="cs-CZ" b="1" dirty="0" smtClean="0">
                <a:solidFill>
                  <a:schemeClr val="accent1">
                    <a:lumMod val="75000"/>
                  </a:schemeClr>
                </a:solidFill>
              </a:rPr>
              <a:t>Líná huba, holé neštěstí.</a:t>
            </a:r>
          </a:p>
          <a:p>
            <a:pPr marL="514350" indent="-514350" algn="just">
              <a:buFont typeface="+mj-lt"/>
              <a:buAutoNum type="alphaUcPeriod"/>
            </a:pPr>
            <a:r>
              <a:rPr lang="cs-CZ" b="1" dirty="0" smtClean="0">
                <a:solidFill>
                  <a:schemeClr val="accent1">
                    <a:lumMod val="75000"/>
                  </a:schemeClr>
                </a:solidFill>
              </a:rPr>
              <a:t>Lež má krátké nohy.</a:t>
            </a:r>
          </a:p>
          <a:p>
            <a:pPr marL="514350" indent="-514350">
              <a:buFont typeface="+mj-lt"/>
              <a:buAutoNum type="alphaUcPeriod"/>
            </a:pPr>
            <a:endParaRPr lang="cs-CZ" dirty="0"/>
          </a:p>
        </p:txBody>
      </p:sp>
      <p:sp>
        <p:nvSpPr>
          <p:cNvPr id="4" name="TextovéPole 3"/>
          <p:cNvSpPr txBox="1"/>
          <p:nvPr/>
        </p:nvSpPr>
        <p:spPr>
          <a:xfrm>
            <a:off x="1043608" y="476672"/>
            <a:ext cx="7128792" cy="3539430"/>
          </a:xfrm>
          <a:prstGeom prst="rect">
            <a:avLst/>
          </a:prstGeom>
          <a:noFill/>
        </p:spPr>
        <p:txBody>
          <a:bodyPr wrap="square" rtlCol="0">
            <a:spAutoFit/>
          </a:bodyPr>
          <a:lstStyle/>
          <a:p>
            <a:pPr algn="just"/>
            <a:r>
              <a:rPr lang="cs-CZ" sz="2800" dirty="0" smtClean="0"/>
              <a:t>5. </a:t>
            </a:r>
            <a:r>
              <a:rPr lang="cs-CZ" sz="2800" dirty="0" err="1" smtClean="0"/>
              <a:t>Pepík</a:t>
            </a:r>
            <a:r>
              <a:rPr lang="cs-CZ" sz="2800" dirty="0" smtClean="0"/>
              <a:t> chtěl, aby s ním šel Jindra do kina. Jindrovi se nechtělo, a tak </a:t>
            </a:r>
            <a:r>
              <a:rPr lang="cs-CZ" sz="2800" dirty="0" err="1" smtClean="0"/>
              <a:t>Pepíkovi</a:t>
            </a:r>
            <a:r>
              <a:rPr lang="cs-CZ" sz="2800" dirty="0" smtClean="0"/>
              <a:t> řekl, že musí doma uklízet. Když se ale </a:t>
            </a:r>
            <a:r>
              <a:rPr lang="cs-CZ" sz="2800" dirty="0" err="1" smtClean="0"/>
              <a:t>Pepík</a:t>
            </a:r>
            <a:r>
              <a:rPr lang="cs-CZ" sz="2800" dirty="0" smtClean="0"/>
              <a:t> vydal do kina, uviděl Jindru v cukrárně. Byl velmi zklamaný – ne proto, že se Jindrovi do kina nechtělo, ale proto, že mu neřekl pravdu.</a:t>
            </a:r>
            <a:endParaRPr lang="cs-CZ" sz="2800" dirty="0"/>
          </a:p>
        </p:txBody>
      </p:sp>
      <p:sp>
        <p:nvSpPr>
          <p:cNvPr id="5" name="Zástupný symbol pro zápatí 4"/>
          <p:cNvSpPr>
            <a:spLocks noGrp="1"/>
          </p:cNvSpPr>
          <p:nvPr>
            <p:ph type="ftr" sz="quarter" idx="11"/>
          </p:nvPr>
        </p:nvSpPr>
        <p:spPr>
          <a:xfrm>
            <a:off x="1259632" y="6489340"/>
            <a:ext cx="6516724" cy="368660"/>
          </a:xfrm>
        </p:spPr>
        <p:txBody>
          <a:bodyPr/>
          <a:lstStyle/>
          <a:p>
            <a:pPr algn="ctr">
              <a:defRPr/>
            </a:pPr>
            <a:r>
              <a:rPr lang="cs-CZ" sz="1100" dirty="0">
                <a:latin typeface="Arial" pitchFamily="34" charset="0"/>
                <a:cs typeface="Arial" pitchFamily="34" charset="0"/>
              </a:rPr>
              <a:t>Autorem materiálu a všech jeho částí, není-li uvedeno jinak, je Mgr. </a:t>
            </a:r>
            <a:r>
              <a:rPr lang="cs-CZ" sz="1100" dirty="0" smtClean="0">
                <a:latin typeface="Arial" pitchFamily="34" charset="0"/>
                <a:cs typeface="Arial" pitchFamily="34" charset="0"/>
              </a:rPr>
              <a:t>Ivana </a:t>
            </a:r>
            <a:r>
              <a:rPr lang="cs-CZ" sz="1100" dirty="0" err="1" smtClean="0">
                <a:latin typeface="Arial" pitchFamily="34" charset="0"/>
                <a:cs typeface="Arial" pitchFamily="34" charset="0"/>
              </a:rPr>
              <a:t>Makovičková</a:t>
            </a:r>
            <a:endParaRPr lang="cs-CZ" sz="1100" dirty="0" smtClean="0">
              <a:latin typeface="Arial" pitchFamily="34" charset="0"/>
              <a:cs typeface="Arial" pitchFamily="34" charset="0"/>
            </a:endParaRPr>
          </a:p>
          <a:p>
            <a:pPr algn="ctr">
              <a:defRPr/>
            </a:pPr>
            <a:endParaRPr lang="cs-CZ" sz="1100"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043608" y="476672"/>
            <a:ext cx="6264696" cy="523220"/>
          </a:xfrm>
          <a:prstGeom prst="rect">
            <a:avLst/>
          </a:prstGeom>
          <a:noFill/>
        </p:spPr>
        <p:txBody>
          <a:bodyPr wrap="square" rtlCol="0">
            <a:spAutoFit/>
          </a:bodyPr>
          <a:lstStyle/>
          <a:p>
            <a:pPr algn="ctr"/>
            <a:r>
              <a:rPr lang="cs-CZ" sz="2800" b="1" dirty="0" smtClean="0">
                <a:solidFill>
                  <a:schemeClr val="accent1">
                    <a:lumMod val="75000"/>
                  </a:schemeClr>
                </a:solidFill>
              </a:rPr>
              <a:t>Nyní si zkontroluj své odpovědi:</a:t>
            </a:r>
            <a:endParaRPr lang="cs-CZ" sz="2800" b="1" dirty="0">
              <a:solidFill>
                <a:schemeClr val="accent1">
                  <a:lumMod val="75000"/>
                </a:schemeClr>
              </a:solidFill>
            </a:endParaRPr>
          </a:p>
        </p:txBody>
      </p:sp>
      <p:sp>
        <p:nvSpPr>
          <p:cNvPr id="3" name="TextovéPole 2"/>
          <p:cNvSpPr txBox="1"/>
          <p:nvPr/>
        </p:nvSpPr>
        <p:spPr>
          <a:xfrm>
            <a:off x="467544" y="1484784"/>
            <a:ext cx="6984776" cy="4801314"/>
          </a:xfrm>
          <a:prstGeom prst="rect">
            <a:avLst/>
          </a:prstGeom>
          <a:noFill/>
        </p:spPr>
        <p:txBody>
          <a:bodyPr wrap="square" rtlCol="0">
            <a:spAutoFit/>
          </a:bodyPr>
          <a:lstStyle/>
          <a:p>
            <a:pPr algn="just"/>
            <a:r>
              <a:rPr lang="cs-CZ" sz="3200" b="1" dirty="0" smtClean="0">
                <a:solidFill>
                  <a:schemeClr val="accent1">
                    <a:lumMod val="75000"/>
                  </a:schemeClr>
                </a:solidFill>
              </a:rPr>
              <a:t>1.C: </a:t>
            </a:r>
            <a:r>
              <a:rPr lang="cs-CZ" sz="3200" dirty="0" smtClean="0"/>
              <a:t>Nechval dne před večerem. </a:t>
            </a:r>
          </a:p>
          <a:p>
            <a:pPr algn="just"/>
            <a:endParaRPr lang="cs-CZ" sz="3200" dirty="0" smtClean="0"/>
          </a:p>
          <a:p>
            <a:pPr algn="just"/>
            <a:r>
              <a:rPr lang="cs-CZ" sz="3200" b="1" dirty="0" smtClean="0">
                <a:solidFill>
                  <a:schemeClr val="accent1">
                    <a:lumMod val="75000"/>
                  </a:schemeClr>
                </a:solidFill>
              </a:rPr>
              <a:t>2.D: </a:t>
            </a:r>
            <a:r>
              <a:rPr lang="cs-CZ" sz="3200" dirty="0" smtClean="0"/>
              <a:t>Líná huba holé neštěstí.</a:t>
            </a:r>
          </a:p>
          <a:p>
            <a:pPr algn="just"/>
            <a:endParaRPr lang="cs-CZ" sz="3200" dirty="0" smtClean="0"/>
          </a:p>
          <a:p>
            <a:pPr algn="just"/>
            <a:r>
              <a:rPr lang="cs-CZ" sz="3200" b="1" dirty="0" smtClean="0">
                <a:solidFill>
                  <a:schemeClr val="accent1">
                    <a:lumMod val="75000"/>
                  </a:schemeClr>
                </a:solidFill>
              </a:rPr>
              <a:t>3.B: </a:t>
            </a:r>
            <a:r>
              <a:rPr lang="cs-CZ" sz="3200" dirty="0" smtClean="0"/>
              <a:t>Pes, který štěká, nekouše.</a:t>
            </a:r>
          </a:p>
          <a:p>
            <a:pPr algn="just"/>
            <a:endParaRPr lang="cs-CZ" sz="3200" dirty="0" smtClean="0"/>
          </a:p>
          <a:p>
            <a:pPr algn="just"/>
            <a:r>
              <a:rPr lang="cs-CZ" sz="3200" b="1" dirty="0" smtClean="0">
                <a:solidFill>
                  <a:schemeClr val="accent1">
                    <a:lumMod val="75000"/>
                  </a:schemeClr>
                </a:solidFill>
              </a:rPr>
              <a:t>4. A: </a:t>
            </a:r>
            <a:r>
              <a:rPr lang="cs-CZ" sz="3200" dirty="0" smtClean="0"/>
              <a:t>Ranní ptáče dál doskáče.</a:t>
            </a:r>
          </a:p>
          <a:p>
            <a:pPr algn="just"/>
            <a:endParaRPr lang="cs-CZ" sz="3200" dirty="0" smtClean="0"/>
          </a:p>
          <a:p>
            <a:pPr algn="just"/>
            <a:r>
              <a:rPr lang="cs-CZ" sz="3200" b="1" dirty="0" smtClean="0">
                <a:solidFill>
                  <a:schemeClr val="accent1">
                    <a:lumMod val="75000"/>
                  </a:schemeClr>
                </a:solidFill>
              </a:rPr>
              <a:t>5.E: </a:t>
            </a:r>
            <a:r>
              <a:rPr lang="cs-CZ" sz="3200" dirty="0" smtClean="0"/>
              <a:t>Lež má krátké nohy.</a:t>
            </a:r>
          </a:p>
          <a:p>
            <a:endParaRPr lang="cs-CZ" dirty="0" smtClean="0"/>
          </a:p>
        </p:txBody>
      </p:sp>
      <p:sp>
        <p:nvSpPr>
          <p:cNvPr id="4" name="Zástupný symbol pro zápatí 4"/>
          <p:cNvSpPr>
            <a:spLocks noGrp="1"/>
          </p:cNvSpPr>
          <p:nvPr>
            <p:ph type="ftr" sz="quarter" idx="11"/>
          </p:nvPr>
        </p:nvSpPr>
        <p:spPr>
          <a:xfrm>
            <a:off x="1259632" y="6489340"/>
            <a:ext cx="6516724" cy="368660"/>
          </a:xfrm>
        </p:spPr>
        <p:txBody>
          <a:bodyPr/>
          <a:lstStyle/>
          <a:p>
            <a:pPr algn="ctr">
              <a:defRPr/>
            </a:pPr>
            <a:r>
              <a:rPr lang="cs-CZ" sz="1100" dirty="0">
                <a:latin typeface="Arial" pitchFamily="34" charset="0"/>
                <a:cs typeface="Arial" pitchFamily="34" charset="0"/>
              </a:rPr>
              <a:t>Autorem materiálu a všech jeho částí, není-li uvedeno jinak, je Mgr. </a:t>
            </a:r>
            <a:r>
              <a:rPr lang="cs-CZ" sz="1100" dirty="0" smtClean="0">
                <a:latin typeface="Arial" pitchFamily="34" charset="0"/>
                <a:cs typeface="Arial" pitchFamily="34" charset="0"/>
              </a:rPr>
              <a:t>Ivana </a:t>
            </a:r>
            <a:r>
              <a:rPr lang="cs-CZ" sz="1100" dirty="0" err="1" smtClean="0">
                <a:latin typeface="Arial" pitchFamily="34" charset="0"/>
                <a:cs typeface="Arial" pitchFamily="34" charset="0"/>
              </a:rPr>
              <a:t>Makovičková</a:t>
            </a:r>
            <a:endParaRPr lang="cs-CZ" sz="1100" dirty="0" smtClean="0">
              <a:latin typeface="Arial" pitchFamily="34" charset="0"/>
              <a:cs typeface="Arial" pitchFamily="34" charset="0"/>
            </a:endParaRPr>
          </a:p>
          <a:p>
            <a:pPr algn="ctr">
              <a:defRPr/>
            </a:pPr>
            <a:endParaRPr lang="cs-CZ" sz="1100" dirty="0" smtClean="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7"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7"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7" presetClass="entr" presetSubtype="4"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 calcmode="lin" valueType="num">
                                      <p:cBhvr additive="base">
                                        <p:cTn id="31" dur="20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hluk">
  <a:themeElements>
    <a:clrScheme name="Bohatý">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Shluk">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Shluk">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150</TotalTime>
  <Words>763</Words>
  <Application>Microsoft Office PowerPoint</Application>
  <PresentationFormat>Předvádění na obrazovce (4:3)</PresentationFormat>
  <Paragraphs>60</Paragraphs>
  <Slides>9</Slides>
  <Notes>0</Notes>
  <HiddenSlides>2</HiddenSlides>
  <MMClips>0</MMClips>
  <ScaleCrop>false</ScaleCrop>
  <HeadingPairs>
    <vt:vector size="6" baseType="variant">
      <vt:variant>
        <vt:lpstr>Motiv</vt:lpstr>
      </vt:variant>
      <vt:variant>
        <vt:i4>1</vt:i4>
      </vt:variant>
      <vt:variant>
        <vt:lpstr>Vložené servery OLE</vt:lpstr>
      </vt:variant>
      <vt:variant>
        <vt:i4>1</vt:i4>
      </vt:variant>
      <vt:variant>
        <vt:lpstr>Nadpisy snímků</vt:lpstr>
      </vt:variant>
      <vt:variant>
        <vt:i4>9</vt:i4>
      </vt:variant>
    </vt:vector>
  </HeadingPairs>
  <TitlesOfParts>
    <vt:vector size="11" baseType="lpstr">
      <vt:lpstr>Shluk</vt:lpstr>
      <vt:lpstr>Acrobat Document</vt:lpstr>
      <vt:lpstr>Snímek 1</vt:lpstr>
      <vt:lpstr>Snímek 2</vt:lpstr>
      <vt:lpstr>VYBER SPRÁVNÉ PŘÍSLOVÍ</vt:lpstr>
      <vt:lpstr>Snímek 4</vt:lpstr>
      <vt:lpstr>Snímek 5</vt:lpstr>
      <vt:lpstr>Snímek 6</vt:lpstr>
      <vt:lpstr>Snímek 7</vt:lpstr>
      <vt:lpstr>Snímek 8</vt:lpstr>
      <vt:lpstr>Snímek 9</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VYBER SPRÁVNÉ PŘÍSLOVÍ</dc:title>
  <dc:creator>DELL</dc:creator>
  <cp:lastModifiedBy>DELL</cp:lastModifiedBy>
  <cp:revision>16</cp:revision>
  <dcterms:created xsi:type="dcterms:W3CDTF">2012-04-11T16:50:18Z</dcterms:created>
  <dcterms:modified xsi:type="dcterms:W3CDTF">2012-07-22T09:31:24Z</dcterms:modified>
</cp:coreProperties>
</file>