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9"/>
  </p:notesMasterIdLst>
  <p:sldIdLst>
    <p:sldId id="266" r:id="rId3"/>
    <p:sldId id="263" r:id="rId4"/>
    <p:sldId id="260" r:id="rId5"/>
    <p:sldId id="259" r:id="rId6"/>
    <p:sldId id="257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2. 3. F </a:t>
          </a:r>
          <a:r>
            <a:rPr lang="cs-CZ" sz="2000" baseline="0" dirty="0" smtClean="0"/>
            <a:t>16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8 – Výroba železa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145E4D9-E3E9-4E65-B786-7BDA324476C4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7A5E645-ECEA-43AA-8C96-7B6E2403EEB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922626-3203-4D88-9F48-82A51409AC34}" type="presOf" srcId="{D1B46980-6531-4606-95E6-44980827E919}" destId="{2BE915AB-18AA-4053-B92C-3BFC9ED204BB}" srcOrd="1" destOrd="0" presId="urn:microsoft.com/office/officeart/2005/8/layout/target3"/>
    <dgm:cxn modelId="{54E3A4BF-4083-436C-B4DC-09D44A75F4E4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5297BDE-0E67-4BD1-BBE9-D7D552CF1707}" type="presOf" srcId="{D8197B8C-B260-4A16-BDF4-0947B075E274}" destId="{5A5FFA88-C948-4069-8E93-59FA12366E83}" srcOrd="1" destOrd="0" presId="urn:microsoft.com/office/officeart/2005/8/layout/target3"/>
    <dgm:cxn modelId="{40295195-DEEC-4CAF-BD58-A4B110481E38}" type="presOf" srcId="{D1D4F407-5343-4D3F-B5B9-D407B03CAEB4}" destId="{D005CE8C-CC26-4C3E-AC11-E15060ECD759}" srcOrd="0" destOrd="0" presId="urn:microsoft.com/office/officeart/2005/8/layout/target3"/>
    <dgm:cxn modelId="{58D6AF0A-DB25-4EFF-A5B5-A1939B591000}" type="presOf" srcId="{4C35D32F-0EAB-4CD7-82EE-45574DC2A586}" destId="{8BEBB6EC-1DAA-4CAC-8A25-BC0FCBD5DBD5}" srcOrd="0" destOrd="0" presId="urn:microsoft.com/office/officeart/2005/8/layout/target3"/>
    <dgm:cxn modelId="{C70ACE6B-8250-40E6-8281-096FCFE0955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DE3F871-F2F1-4337-B86A-254FFFA38EB7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0E31144-611F-4146-992F-39E31D09E7FF}" type="presOf" srcId="{D8197B8C-B260-4A16-BDF4-0947B075E274}" destId="{25B08C86-7E15-44DC-BE7F-FFB55DD49D12}" srcOrd="0" destOrd="0" presId="urn:microsoft.com/office/officeart/2005/8/layout/target3"/>
    <dgm:cxn modelId="{4B630EBC-E95D-4E79-B958-F5884FD8188D}" type="presOf" srcId="{D1D4F407-5343-4D3F-B5B9-D407B03CAEB4}" destId="{AED2198E-93D5-4001-81B4-73124B309672}" srcOrd="1" destOrd="0" presId="urn:microsoft.com/office/officeart/2005/8/layout/target3"/>
    <dgm:cxn modelId="{7F12E4BF-B7B5-45E9-8622-5833F94A43E2}" type="presParOf" srcId="{333A1088-737F-45CB-B68E-254E46348037}" destId="{F5ABB229-8D3B-4694-996A-96F23CF14429}" srcOrd="0" destOrd="0" presId="urn:microsoft.com/office/officeart/2005/8/layout/target3"/>
    <dgm:cxn modelId="{09141120-B4CD-49E9-893C-1EF994127059}" type="presParOf" srcId="{333A1088-737F-45CB-B68E-254E46348037}" destId="{F41139FD-01EE-4571-8B17-4FB00FC51163}" srcOrd="1" destOrd="0" presId="urn:microsoft.com/office/officeart/2005/8/layout/target3"/>
    <dgm:cxn modelId="{BE2BB4A2-401B-4D12-AE7F-03B1A8E8D60D}" type="presParOf" srcId="{333A1088-737F-45CB-B68E-254E46348037}" destId="{D005CE8C-CC26-4C3E-AC11-E15060ECD759}" srcOrd="2" destOrd="0" presId="urn:microsoft.com/office/officeart/2005/8/layout/target3"/>
    <dgm:cxn modelId="{DE9A7003-F340-4EC6-9B5A-9364AE618A42}" type="presParOf" srcId="{333A1088-737F-45CB-B68E-254E46348037}" destId="{2C702D82-9B77-49B7-9568-BB8EB47C3372}" srcOrd="3" destOrd="0" presId="urn:microsoft.com/office/officeart/2005/8/layout/target3"/>
    <dgm:cxn modelId="{D79063B6-2DEC-4366-A9C1-AACB974BA97C}" type="presParOf" srcId="{333A1088-737F-45CB-B68E-254E46348037}" destId="{A52A0455-90FF-4808-ABD0-F02540D31D5A}" srcOrd="4" destOrd="0" presId="urn:microsoft.com/office/officeart/2005/8/layout/target3"/>
    <dgm:cxn modelId="{950D96FA-07E0-4C86-ABF1-E3F8BB3202EB}" type="presParOf" srcId="{333A1088-737F-45CB-B68E-254E46348037}" destId="{6140AFEC-043D-4C43-A2F9-D0F5331DF3A3}" srcOrd="5" destOrd="0" presId="urn:microsoft.com/office/officeart/2005/8/layout/target3"/>
    <dgm:cxn modelId="{F2D165E5-06C4-4287-9B2A-0247891D2C8E}" type="presParOf" srcId="{333A1088-737F-45CB-B68E-254E46348037}" destId="{9358AC05-5D7D-4327-9F80-1AD486AEA664}" srcOrd="6" destOrd="0" presId="urn:microsoft.com/office/officeart/2005/8/layout/target3"/>
    <dgm:cxn modelId="{40FFE7AC-FB0D-4B1C-9A06-64B7831DCF54}" type="presParOf" srcId="{333A1088-737F-45CB-B68E-254E46348037}" destId="{313FC574-E1CD-4FB4-B054-0B805CE0447D}" srcOrd="7" destOrd="0" presId="urn:microsoft.com/office/officeart/2005/8/layout/target3"/>
    <dgm:cxn modelId="{F43012A2-A505-452F-AB61-29292572D82E}" type="presParOf" srcId="{333A1088-737F-45CB-B68E-254E46348037}" destId="{619D679B-A015-4ECF-8348-D1034C574F40}" srcOrd="8" destOrd="0" presId="urn:microsoft.com/office/officeart/2005/8/layout/target3"/>
    <dgm:cxn modelId="{CEB0968B-80BD-45AE-BAAC-1030D8125B60}" type="presParOf" srcId="{333A1088-737F-45CB-B68E-254E46348037}" destId="{322283A8-4A27-4CDA-BAE3-F381106A9174}" srcOrd="9" destOrd="0" presId="urn:microsoft.com/office/officeart/2005/8/layout/target3"/>
    <dgm:cxn modelId="{F7921D0C-AC05-4E9D-B390-C381021A4B11}" type="presParOf" srcId="{333A1088-737F-45CB-B68E-254E46348037}" destId="{FFC9F71D-1B4F-4AD9-A4A6-86ADEFC8AF5C}" srcOrd="10" destOrd="0" presId="urn:microsoft.com/office/officeart/2005/8/layout/target3"/>
    <dgm:cxn modelId="{36AA5889-D9C1-4315-B29E-EC04495A56E5}" type="presParOf" srcId="{333A1088-737F-45CB-B68E-254E46348037}" destId="{25B08C86-7E15-44DC-BE7F-FFB55DD49D12}" srcOrd="11" destOrd="0" presId="urn:microsoft.com/office/officeart/2005/8/layout/target3"/>
    <dgm:cxn modelId="{368270E8-9F4F-4D0C-A960-0D9D9969FEFD}" type="presParOf" srcId="{333A1088-737F-45CB-B68E-254E46348037}" destId="{76644BE8-9D7C-4C09-B250-3D10AF48CBB7}" srcOrd="12" destOrd="0" presId="urn:microsoft.com/office/officeart/2005/8/layout/target3"/>
    <dgm:cxn modelId="{EAA0C75F-6A98-4CD0-AEF0-E96AFCFE8173}" type="presParOf" srcId="{333A1088-737F-45CB-B68E-254E46348037}" destId="{EE85B701-7295-41C0-BA7A-34D3756A2AE6}" srcOrd="13" destOrd="0" presId="urn:microsoft.com/office/officeart/2005/8/layout/target3"/>
    <dgm:cxn modelId="{78BD5A66-BFE4-48BF-8CFA-67A72DBBAF66}" type="presParOf" srcId="{333A1088-737F-45CB-B68E-254E46348037}" destId="{8BEBB6EC-1DAA-4CAC-8A25-BC0FCBD5DBD5}" srcOrd="14" destOrd="0" presId="urn:microsoft.com/office/officeart/2005/8/layout/target3"/>
    <dgm:cxn modelId="{6457ED84-D914-498B-81CE-3BFCD9269715}" type="presParOf" srcId="{333A1088-737F-45CB-B68E-254E46348037}" destId="{AED2198E-93D5-4001-81B4-73124B309672}" srcOrd="15" destOrd="0" presId="urn:microsoft.com/office/officeart/2005/8/layout/target3"/>
    <dgm:cxn modelId="{8F823427-D734-40AD-A998-2EEE24A0FEE7}" type="presParOf" srcId="{333A1088-737F-45CB-B68E-254E46348037}" destId="{2BE915AB-18AA-4053-B92C-3BFC9ED204BB}" srcOrd="16" destOrd="0" presId="urn:microsoft.com/office/officeart/2005/8/layout/target3"/>
    <dgm:cxn modelId="{2FA3EC0E-D8DC-4971-AA07-415C8A8F5C7D}" type="presParOf" srcId="{333A1088-737F-45CB-B68E-254E46348037}" destId="{6BB5E863-4638-4E1D-BFDE-399D028AC4ED}" srcOrd="17" destOrd="0" presId="urn:microsoft.com/office/officeart/2005/8/layout/target3"/>
    <dgm:cxn modelId="{C173ED01-A211-4D17-BAF1-E08137103088}" type="presParOf" srcId="{333A1088-737F-45CB-B68E-254E46348037}" destId="{5A5FFA88-C948-4069-8E93-59FA12366E83}" srcOrd="18" destOrd="0" presId="urn:microsoft.com/office/officeart/2005/8/layout/target3"/>
    <dgm:cxn modelId="{EC1359F9-115E-4BA8-AD7F-809B492637C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2. 3. F </a:t>
          </a:r>
          <a:r>
            <a:rPr lang="cs-CZ" sz="2000" kern="1200" baseline="0" dirty="0" smtClean="0"/>
            <a:t>16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8 – Výroba železa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FACBC5-FC09-4D88-B06E-5BD19F45A6A6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EDB76-C7D6-4461-AE56-53571C7B8D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4813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624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34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3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52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3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40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30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073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307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55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092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746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34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5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561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7949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793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906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66040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6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0284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462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4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5E2B91-8D3C-47FA-BD78-BE5104051681}" type="datetimeFigureOut">
              <a:rPr lang="cs-CZ" smtClean="0"/>
              <a:pPr/>
              <a:t>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90B7F-ADFB-40D9-B922-BFAA883E5E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649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22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%C3%BDroba_%C5%BEeleza#Procesy_ve_vysok.C3.A9_pec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56578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852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železa</a:t>
            </a:r>
            <a:endParaRPr lang="cs-CZ" baseline="-25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1988840"/>
            <a:ext cx="3446880" cy="3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/>
          <p:nvPr/>
        </p:nvSpPr>
        <p:spPr>
          <a:xfrm>
            <a:off x="1907704" y="522920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Hematit - Krevel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652120" y="5229200"/>
            <a:ext cx="23840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Magnetit - Magnetovec</a:t>
            </a:r>
            <a:endParaRPr lang="cs-CZ" dirty="0"/>
          </a:p>
        </p:txBody>
      </p:sp>
      <p:pic>
        <p:nvPicPr>
          <p:cNvPr id="102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1988840"/>
            <a:ext cx="4128000" cy="3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6230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Průmyslová výroba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70912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Surové železo se vyrábí ve </a:t>
            </a:r>
            <a:r>
              <a:rPr lang="cs-CZ" u="sng" dirty="0" smtClean="0"/>
              <a:t>vysoké peci</a:t>
            </a:r>
            <a:r>
              <a:rPr lang="cs-CZ" dirty="0" smtClean="0"/>
              <a:t> redukcí svých oxidů koksem nebo oxidem uhelnatým.</a:t>
            </a:r>
          </a:p>
          <a:p>
            <a:r>
              <a:rPr lang="cs-CZ" dirty="0" smtClean="0"/>
              <a:t>Upravené rudy se střídavě naváží se struskotvornými látkami (vápenec, oxidy křemíku) a koksem do vysoké pece.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2478" y="1700808"/>
            <a:ext cx="3883578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5724128" y="4437112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Vysoká pec Vítkovice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2801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r>
              <a:rPr lang="cs-CZ" dirty="0" smtClean="0"/>
              <a:t>Vysoká pec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340768"/>
            <a:ext cx="3024336" cy="53058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419872" y="1268761"/>
            <a:ext cx="5400600" cy="547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5113" indent="-265113">
              <a:buFont typeface="Arial" pitchFamily="34" charset="0"/>
              <a:buChar char="•"/>
            </a:pPr>
            <a:r>
              <a:rPr lang="cs-CZ" sz="2000" dirty="0" smtClean="0"/>
              <a:t>Pokud je </a:t>
            </a:r>
            <a:r>
              <a:rPr lang="cs-CZ" sz="2000" dirty="0" err="1" smtClean="0"/>
              <a:t>Fe</a:t>
            </a:r>
            <a:r>
              <a:rPr lang="cs-CZ" sz="2000" dirty="0" smtClean="0"/>
              <a:t> vázáno ve formě </a:t>
            </a:r>
            <a:r>
              <a:rPr lang="cs-CZ" sz="2000" i="1" dirty="0" smtClean="0"/>
              <a:t>Fe</a:t>
            </a:r>
            <a:r>
              <a:rPr lang="cs-CZ" sz="2000" b="1" i="1" baseline="-25000" dirty="0" smtClean="0"/>
              <a:t>2</a:t>
            </a:r>
            <a:r>
              <a:rPr lang="cs-CZ" sz="2000" i="1" dirty="0" smtClean="0"/>
              <a:t>O</a:t>
            </a:r>
            <a:r>
              <a:rPr lang="cs-CZ" sz="2000" b="1" i="1" baseline="-25000" dirty="0" smtClean="0"/>
              <a:t>3</a:t>
            </a:r>
            <a:r>
              <a:rPr lang="cs-CZ" sz="2000" dirty="0" smtClean="0"/>
              <a:t>, vzniká nejprve </a:t>
            </a:r>
            <a:r>
              <a:rPr lang="cs-CZ" sz="2000" i="1" dirty="0" smtClean="0"/>
              <a:t>Fe</a:t>
            </a:r>
            <a:r>
              <a:rPr lang="cs-CZ" sz="2000" b="1" i="1" baseline="-25000" dirty="0" smtClean="0"/>
              <a:t>3</a:t>
            </a:r>
            <a:r>
              <a:rPr lang="cs-CZ" sz="2000" i="1" dirty="0" smtClean="0"/>
              <a:t>O</a:t>
            </a:r>
            <a:r>
              <a:rPr lang="cs-CZ" sz="2000" b="1" i="1" baseline="-25000" dirty="0" smtClean="0"/>
              <a:t>4</a:t>
            </a:r>
            <a:r>
              <a:rPr lang="cs-CZ" sz="2000" dirty="0" smtClean="0"/>
              <a:t>, a pak teprve </a:t>
            </a:r>
            <a:r>
              <a:rPr lang="cs-CZ" sz="2000" i="1" dirty="0" err="1" smtClean="0"/>
              <a:t>FeO</a:t>
            </a:r>
            <a:r>
              <a:rPr lang="cs-CZ" sz="2000" dirty="0" smtClean="0"/>
              <a:t> a nakonec </a:t>
            </a:r>
            <a:r>
              <a:rPr lang="cs-CZ" sz="2000" i="1" dirty="0" err="1" smtClean="0"/>
              <a:t>Fe</a:t>
            </a:r>
            <a:r>
              <a:rPr lang="cs-CZ" sz="2000" i="1" dirty="0" smtClean="0"/>
              <a:t>.</a:t>
            </a:r>
          </a:p>
          <a:p>
            <a:endParaRPr lang="cs-CZ" sz="1050" i="1" dirty="0" smtClean="0"/>
          </a:p>
          <a:p>
            <a:pPr marL="265113" indent="-265113">
              <a:buFont typeface="Arial" pitchFamily="34" charset="0"/>
              <a:buChar char="•"/>
            </a:pPr>
            <a:r>
              <a:rPr lang="cs-CZ" sz="2000" dirty="0" smtClean="0"/>
              <a:t>V první fázi se jako </a:t>
            </a:r>
            <a:r>
              <a:rPr lang="cs-CZ" sz="2000" i="1" dirty="0" smtClean="0"/>
              <a:t>redukční činidlo </a:t>
            </a:r>
            <a:r>
              <a:rPr lang="cs-CZ" sz="2000" dirty="0" smtClean="0"/>
              <a:t>uplatňuje především </a:t>
            </a:r>
            <a:r>
              <a:rPr lang="cs-CZ" sz="2000" i="1" dirty="0" smtClean="0"/>
              <a:t>oxid uhelnatý </a:t>
            </a:r>
          </a:p>
          <a:p>
            <a:pPr algn="ctr"/>
            <a:r>
              <a:rPr lang="cs-CZ" sz="2000" dirty="0" smtClean="0"/>
              <a:t>C + O</a:t>
            </a:r>
            <a:r>
              <a:rPr lang="cs-CZ" sz="2000" b="1" baseline="-25000" dirty="0" smtClean="0"/>
              <a:t>2</a:t>
            </a:r>
            <a:r>
              <a:rPr lang="cs-CZ" sz="2000" dirty="0" smtClean="0"/>
              <a:t> → CO</a:t>
            </a:r>
            <a:r>
              <a:rPr lang="cs-CZ" sz="2000" b="1" baseline="-25000" dirty="0" smtClean="0"/>
              <a:t>2</a:t>
            </a:r>
          </a:p>
          <a:p>
            <a:pPr algn="ctr"/>
            <a:r>
              <a:rPr lang="cs-CZ" sz="2000" dirty="0" smtClean="0"/>
              <a:t>CO</a:t>
            </a:r>
            <a:r>
              <a:rPr lang="cs-CZ" sz="2000" b="1" baseline="-25000" dirty="0" smtClean="0"/>
              <a:t>2</a:t>
            </a:r>
            <a:r>
              <a:rPr lang="cs-CZ" sz="2000" dirty="0" smtClean="0"/>
              <a:t> + C → 2 CO</a:t>
            </a:r>
          </a:p>
          <a:p>
            <a:pPr algn="ctr"/>
            <a:endParaRPr lang="cs-CZ" sz="1050" dirty="0" smtClean="0"/>
          </a:p>
          <a:p>
            <a:pPr marL="265113" indent="-265113">
              <a:buFont typeface="Arial" pitchFamily="34" charset="0"/>
              <a:buChar char="•"/>
            </a:pPr>
            <a:r>
              <a:rPr lang="cs-CZ" sz="2000" dirty="0" smtClean="0"/>
              <a:t>Ve spodní části šachty se vsázka natavuje – vzniká tekutá struska a kapičky železa. V této fázi lze uplatnit přímá redukce „nejnižšího“ oxidu železa uhlíkem koksu:</a:t>
            </a:r>
          </a:p>
          <a:p>
            <a:pPr algn="ctr"/>
            <a:r>
              <a:rPr lang="pl-PL" sz="2000" dirty="0" smtClean="0"/>
              <a:t>FeO + CO → Fe + CO</a:t>
            </a:r>
            <a:r>
              <a:rPr lang="pl-PL" sz="2000" b="1" baseline="-25000" dirty="0" smtClean="0"/>
              <a:t>2 </a:t>
            </a:r>
          </a:p>
          <a:p>
            <a:pPr>
              <a:buFont typeface="Arial" pitchFamily="34" charset="0"/>
              <a:buChar char="•"/>
            </a:pPr>
            <a:endParaRPr lang="cs-CZ" sz="1050" dirty="0" smtClean="0"/>
          </a:p>
          <a:p>
            <a:pPr marL="265113" indent="-265113">
              <a:buFont typeface="Arial" pitchFamily="34" charset="0"/>
              <a:buChar char="•"/>
            </a:pPr>
            <a:r>
              <a:rPr lang="cs-CZ" sz="2000" dirty="0" smtClean="0"/>
              <a:t>Celý proces probíhá prakticky nepřetržitě - na horní část vysoké pece se stále zaváží železná ruda, koks a struskotvorné přísady a naspodu se v určitých intervalech odpouští roztavené železo.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44287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Legující přísady (</a:t>
            </a:r>
            <a:r>
              <a:rPr lang="cs-CZ" dirty="0" err="1" smtClean="0"/>
              <a:t>legury</a:t>
            </a:r>
            <a:r>
              <a:rPr lang="cs-CZ" dirty="0" smtClean="0"/>
              <a:t>)</a:t>
            </a:r>
            <a:endParaRPr lang="cs-CZ" baseline="-25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ovlivňují užitné vlastnosti oceli. Různou kombinací druhů a množství </a:t>
            </a:r>
            <a:r>
              <a:rPr lang="cs-CZ" dirty="0" err="1" smtClean="0"/>
              <a:t>legur</a:t>
            </a:r>
            <a:r>
              <a:rPr lang="cs-CZ" dirty="0" smtClean="0"/>
              <a:t> se získává rozmanité středně či vysokolegované oceli pro nejrůznější použití. </a:t>
            </a:r>
          </a:p>
          <a:p>
            <a:pPr marL="265113" indent="-265113"/>
            <a:endParaRPr lang="cs-CZ" sz="1600" dirty="0" smtClean="0"/>
          </a:p>
          <a:p>
            <a:pPr marL="265113" indent="-265113"/>
            <a:r>
              <a:rPr lang="cs-CZ" dirty="0" smtClean="0"/>
              <a:t>Prvky zvyšující pevnost C, </a:t>
            </a:r>
            <a:r>
              <a:rPr lang="cs-CZ" dirty="0" err="1" smtClean="0"/>
              <a:t>Mn</a:t>
            </a:r>
            <a:r>
              <a:rPr lang="cs-CZ" dirty="0" smtClean="0"/>
              <a:t>, </a:t>
            </a:r>
            <a:r>
              <a:rPr lang="cs-CZ" dirty="0" err="1" smtClean="0"/>
              <a:t>Cr</a:t>
            </a:r>
            <a:r>
              <a:rPr lang="cs-CZ" dirty="0" smtClean="0"/>
              <a:t>, Si</a:t>
            </a:r>
          </a:p>
          <a:p>
            <a:pPr marL="265113" indent="-265113"/>
            <a:r>
              <a:rPr lang="cs-CZ" dirty="0" smtClean="0"/>
              <a:t>Prvky zvyšující žáruvzdornost Ni, Co, </a:t>
            </a:r>
            <a:r>
              <a:rPr lang="cs-CZ" dirty="0" err="1" smtClean="0"/>
              <a:t>Cr</a:t>
            </a:r>
            <a:r>
              <a:rPr lang="cs-CZ" dirty="0" smtClean="0"/>
              <a:t>, W, </a:t>
            </a:r>
            <a:r>
              <a:rPr lang="cs-CZ" dirty="0" err="1" smtClean="0"/>
              <a:t>Mo</a:t>
            </a:r>
            <a:r>
              <a:rPr lang="cs-CZ" dirty="0" smtClean="0"/>
              <a:t>, </a:t>
            </a:r>
            <a:r>
              <a:rPr lang="cs-CZ" dirty="0" err="1" smtClean="0"/>
              <a:t>Al</a:t>
            </a:r>
            <a:endParaRPr lang="cs-CZ" dirty="0" smtClean="0"/>
          </a:p>
          <a:p>
            <a:pPr marL="265113" indent="-265113"/>
            <a:r>
              <a:rPr lang="cs-CZ" dirty="0" smtClean="0"/>
              <a:t>Oceli s vysokým obsahem </a:t>
            </a:r>
            <a:r>
              <a:rPr lang="cs-CZ" dirty="0" err="1" smtClean="0"/>
              <a:t>Cr</a:t>
            </a:r>
            <a:r>
              <a:rPr lang="cs-CZ" dirty="0" smtClean="0"/>
              <a:t> a Ni nebo </a:t>
            </a:r>
            <a:r>
              <a:rPr lang="cs-CZ" dirty="0" err="1" smtClean="0"/>
              <a:t>Cr</a:t>
            </a:r>
            <a:r>
              <a:rPr lang="cs-CZ" dirty="0" smtClean="0"/>
              <a:t>, Ni a </a:t>
            </a:r>
            <a:r>
              <a:rPr lang="cs-CZ" dirty="0" err="1" smtClean="0"/>
              <a:t>Mo</a:t>
            </a:r>
            <a:r>
              <a:rPr lang="cs-CZ" dirty="0" smtClean="0"/>
              <a:t> vykazují vynikající korozní odolnost.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2904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/>
              <a:t>Cs.wikipedia.org</a:t>
            </a:r>
            <a:r>
              <a:rPr lang="cs-CZ" sz="2400" dirty="0"/>
              <a:t>: </a:t>
            </a:r>
            <a:r>
              <a:rPr lang="cs-CZ" sz="2400" i="1" dirty="0"/>
              <a:t>Železo</a:t>
            </a:r>
            <a:r>
              <a:rPr lang="cs-CZ" sz="2400" dirty="0"/>
              <a:t> [online]. 14. 2. 2012 [cit. 2012-02-23]. Dostupné z: http://cs.wikipedia.org/wiki/%C5%BDelezo </a:t>
            </a:r>
            <a:endParaRPr lang="cs-CZ" sz="2400" dirty="0" smtClean="0"/>
          </a:p>
          <a:p>
            <a:r>
              <a:rPr lang="cs-CZ" sz="2400" i="1" dirty="0"/>
              <a:t>Cs.wikipedia.org</a:t>
            </a:r>
            <a:r>
              <a:rPr lang="cs-CZ" sz="2400" dirty="0"/>
              <a:t>: </a:t>
            </a:r>
            <a:r>
              <a:rPr lang="cs-CZ" sz="2400" i="1" dirty="0"/>
              <a:t>Vysoká pec</a:t>
            </a:r>
            <a:r>
              <a:rPr lang="cs-CZ" sz="2400" dirty="0"/>
              <a:t> [online]. 1. 2. 2012 [cit. 2012-02-23]. Dostupné z: </a:t>
            </a:r>
            <a:r>
              <a:rPr lang="cs-CZ" sz="2400" dirty="0">
                <a:hlinkClick r:id="rId2"/>
              </a:rPr>
              <a:t>http://cs.wikipedia.org/wiki/V%C3%BDroba_%</a:t>
            </a:r>
            <a:r>
              <a:rPr lang="cs-CZ" sz="2400" dirty="0" smtClean="0">
                <a:hlinkClick r:id="rId2"/>
              </a:rPr>
              <a:t>C5%BEeleza#Procesy_ve_vysok.C3.A9_peci</a:t>
            </a:r>
            <a:endParaRPr lang="cs-CZ" sz="2400" dirty="0" smtClean="0"/>
          </a:p>
          <a:p>
            <a:r>
              <a:rPr lang="it-IT" sz="2400" i="1" dirty="0"/>
              <a:t>Estav.cz</a:t>
            </a:r>
            <a:r>
              <a:rPr lang="it-IT" sz="2400" dirty="0"/>
              <a:t>: </a:t>
            </a:r>
            <a:r>
              <a:rPr lang="it-IT" sz="2400" i="1" dirty="0"/>
              <a:t>industrialni-stopy</a:t>
            </a:r>
            <a:r>
              <a:rPr lang="it-IT" sz="2400" dirty="0"/>
              <a:t> [online]. 23. února 2012 [cit. 2012-02-23]. </a:t>
            </a:r>
            <a:r>
              <a:rPr lang="it-IT" sz="2400"/>
              <a:t>Dostupné z: http://www.estav.cz/zpravy/clanky/industrialni-stopy/indust-stopy-2007.html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930351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marL="265113" indent="-265113">
          <a:buFont typeface="Arial" pitchFamily="34" charset="0"/>
          <a:buChar char="•"/>
          <a:defRPr sz="2000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343</Words>
  <Application>Microsoft Office PowerPoint</Application>
  <PresentationFormat>Předvádění na obrazovce (4:3)</PresentationFormat>
  <Paragraphs>35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2_Motiv systému Office</vt:lpstr>
      <vt:lpstr>Prezentace aplikace PowerPoint</vt:lpstr>
      <vt:lpstr>Výroba železa</vt:lpstr>
      <vt:lpstr>Průmyslová výroba železa</vt:lpstr>
      <vt:lpstr>Vysoká pec</vt:lpstr>
      <vt:lpstr>Legující přísady (legury)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Fiedlerová Ivana</cp:lastModifiedBy>
  <cp:revision>31</cp:revision>
  <dcterms:created xsi:type="dcterms:W3CDTF">2012-02-05T09:59:51Z</dcterms:created>
  <dcterms:modified xsi:type="dcterms:W3CDTF">2012-03-04T11:44:33Z</dcterms:modified>
</cp:coreProperties>
</file>