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77" r:id="rId2"/>
    <p:sldId id="262" r:id="rId3"/>
    <p:sldId id="256" r:id="rId4"/>
    <p:sldId id="257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03C033-3FFC-420D-B351-78E56A9BA527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D075B-D57F-46C6-A55D-6C0CDE612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VY_12_INOVACE_17_ČTENÁŘSKÁ GRAMOTNOST_SYNONYMA, ANTONYMA, HOMONYMA (RISKUJ)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SYNONYMA, ANTONYMA, HOMONYMA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(RISKUJ)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SYNONYMA, ANTONYMA, HOMONYMA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(RISKUJ)</a:t>
            </a:r>
          </a:p>
          <a:p>
            <a:pPr algn="ctr"/>
            <a:endParaRPr lang="cs-CZ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1026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836712"/>
            <a:ext cx="820891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od 4.třídy.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zaměřen na oblast Jazyk a jazyková komunikace a slouží k rozvoji čtenářské gramotnosti </a:t>
            </a:r>
            <a:r>
              <a:rPr lang="cs-CZ" smtClean="0">
                <a:latin typeface="Arial" pitchFamily="34" charset="0"/>
                <a:cs typeface="Arial" pitchFamily="34" charset="0"/>
              </a:rPr>
              <a:t>a procvičení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synonym, antonym a homonym.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Před prací s materiálem je nutné dané pojmy zopakovat.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 materiálem se pracuje společně. Děti jsou rozděleny do skupin. Každá skupina si volí otázku (rozdělení podle obtížnosti a bodování). Body zapisujeme na tabuli. Vyhrává skupina s největším počtem získaných bodů.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každém snímku se zobrazím kliknutím i správná odpověď, poté se na úvodní tabulku vracíte pomocí tlačítka akcí (domeček).</a:t>
            </a:r>
          </a:p>
          <a:p>
            <a:pPr>
              <a:lnSpc>
                <a:spcPct val="150000"/>
              </a:lnSpc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5656" y="1556792"/>
          <a:ext cx="6048672" cy="453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5917"/>
                <a:gridCol w="2046531"/>
                <a:gridCol w="2016224"/>
              </a:tblGrid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SYNONYMA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ANTONYMA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HOMONYMA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5" name="Tlačítko akce: Dopředu nebo Další 4">
            <a:hlinkClick r:id="rId2" action="ppaction://hlinksldjump" highlightClick="1"/>
          </p:cNvPr>
          <p:cNvSpPr/>
          <p:nvPr/>
        </p:nvSpPr>
        <p:spPr>
          <a:xfrm>
            <a:off x="2771800" y="2780928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lačítko akce: Dopředu nebo Další 5">
            <a:hlinkClick r:id="rId3" action="ppaction://hlinksldjump" highlightClick="1"/>
          </p:cNvPr>
          <p:cNvSpPr/>
          <p:nvPr/>
        </p:nvSpPr>
        <p:spPr>
          <a:xfrm>
            <a:off x="2771800" y="3573016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lačítko akce: Dopředu nebo Další 6">
            <a:hlinkClick r:id="rId4" action="ppaction://hlinksldjump" highlightClick="1"/>
          </p:cNvPr>
          <p:cNvSpPr/>
          <p:nvPr/>
        </p:nvSpPr>
        <p:spPr>
          <a:xfrm>
            <a:off x="2771800" y="4293096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lačítko akce: Dopředu nebo Další 7">
            <a:hlinkClick r:id="rId5" action="ppaction://hlinksldjump" highlightClick="1"/>
          </p:cNvPr>
          <p:cNvSpPr/>
          <p:nvPr/>
        </p:nvSpPr>
        <p:spPr>
          <a:xfrm>
            <a:off x="2771800" y="5013176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lačítko akce: Dopředu nebo Další 8">
            <a:hlinkClick r:id="rId6" action="ppaction://hlinksldjump" highlightClick="1"/>
          </p:cNvPr>
          <p:cNvSpPr/>
          <p:nvPr/>
        </p:nvSpPr>
        <p:spPr>
          <a:xfrm>
            <a:off x="2771800" y="5805264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Tlačítko akce: Dopředu nebo Další 9">
            <a:hlinkClick r:id="rId7" action="ppaction://hlinksldjump" highlightClick="1"/>
          </p:cNvPr>
          <p:cNvSpPr/>
          <p:nvPr/>
        </p:nvSpPr>
        <p:spPr>
          <a:xfrm>
            <a:off x="5148064" y="2780928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Tlačítko akce: Dopředu nebo Další 10">
            <a:hlinkClick r:id="rId8" action="ppaction://hlinksldjump" highlightClick="1"/>
          </p:cNvPr>
          <p:cNvSpPr/>
          <p:nvPr/>
        </p:nvSpPr>
        <p:spPr>
          <a:xfrm>
            <a:off x="5148064" y="3501008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lačítko akce: Dopředu nebo Další 11">
            <a:hlinkClick r:id="rId9" action="ppaction://hlinksldjump" highlightClick="1"/>
          </p:cNvPr>
          <p:cNvSpPr/>
          <p:nvPr/>
        </p:nvSpPr>
        <p:spPr>
          <a:xfrm>
            <a:off x="5148064" y="4221088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lačítko akce: Dopředu nebo Další 12">
            <a:hlinkClick r:id="rId10" action="ppaction://hlinksldjump" highlightClick="1"/>
          </p:cNvPr>
          <p:cNvSpPr/>
          <p:nvPr/>
        </p:nvSpPr>
        <p:spPr>
          <a:xfrm>
            <a:off x="5148064" y="5013176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Tlačítko akce: Dopředu nebo Další 13">
            <a:hlinkClick r:id="rId11" action="ppaction://hlinksldjump" highlightClick="1"/>
          </p:cNvPr>
          <p:cNvSpPr/>
          <p:nvPr/>
        </p:nvSpPr>
        <p:spPr>
          <a:xfrm>
            <a:off x="5148064" y="5733256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lačítko akce: Dopředu nebo Další 14">
            <a:hlinkClick r:id="rId12" action="ppaction://hlinksldjump" highlightClick="1"/>
          </p:cNvPr>
          <p:cNvSpPr/>
          <p:nvPr/>
        </p:nvSpPr>
        <p:spPr>
          <a:xfrm>
            <a:off x="7092280" y="2780928"/>
            <a:ext cx="288032" cy="216024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lačítko akce: Dopředu nebo Další 15">
            <a:hlinkClick r:id="rId13" action="ppaction://hlinksldjump" highlightClick="1"/>
          </p:cNvPr>
          <p:cNvSpPr/>
          <p:nvPr/>
        </p:nvSpPr>
        <p:spPr>
          <a:xfrm>
            <a:off x="7164288" y="3501008"/>
            <a:ext cx="288032" cy="216024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Tlačítko akce: Dopředu nebo Další 16">
            <a:hlinkClick r:id="rId14" action="ppaction://hlinksldjump" highlightClick="1"/>
          </p:cNvPr>
          <p:cNvSpPr/>
          <p:nvPr/>
        </p:nvSpPr>
        <p:spPr>
          <a:xfrm>
            <a:off x="7164288" y="4221088"/>
            <a:ext cx="288032" cy="216024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Tlačítko akce: Dopředu nebo Další 17">
            <a:hlinkClick r:id="rId15" action="ppaction://hlinksldjump" highlightClick="1"/>
          </p:cNvPr>
          <p:cNvSpPr/>
          <p:nvPr/>
        </p:nvSpPr>
        <p:spPr>
          <a:xfrm>
            <a:off x="7164288" y="5013176"/>
            <a:ext cx="288032" cy="216024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Tlačítko akce: Dopředu nebo Další 18">
            <a:hlinkClick r:id="rId16" action="ppaction://hlinksldjump" highlightClick="1"/>
          </p:cNvPr>
          <p:cNvSpPr/>
          <p:nvPr/>
        </p:nvSpPr>
        <p:spPr>
          <a:xfrm>
            <a:off x="7164288" y="5733256"/>
            <a:ext cx="288032" cy="216024"/>
          </a:xfrm>
          <a:prstGeom prst="actionButtonForwardNex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PROVÁZEK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2" y="2780928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šňůrka, nitka, tkanička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64288" y="90872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SYNONYMA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ŠPINAVÝ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2" y="2780928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umazaný, znečištěný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64288" y="90872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SYNONYMA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PYŠNÝ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2" y="2780928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hrdý, namyšlený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64288" y="90872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SYNONYMA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BOTASKY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306896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tenisky, kecky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64288" y="90872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SYNONYMA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PROUD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306896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tok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64288" y="90872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SYNONYMA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DEN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306896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noc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0272" y="90872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ANTONYMA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VŠECHNO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306896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nic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0272" y="90872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ANTONYMA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OPRAVENÝ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306896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rozbitý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0272" y="90872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ANTONYMA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ROVNÝ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306896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křivý, vlnitý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0272" y="90872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ANTONYMA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148478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ÚTULNO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306896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nevlídný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0272" y="90872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ANTONYMA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23728" y="2492896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OKO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03648" y="3645024"/>
            <a:ext cx="7200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Mám oko na punčoše.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Mé oči jsou modré.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90872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HOMONYMA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170080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Vymysli dvě věty, ve kterých použiješ toto homonymum</a:t>
            </a:r>
            <a:endParaRPr lang="cs-CZ" sz="2400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256490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UCHO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5048" y="3789040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Můj dědeček špatně slyší na jedno ucho.</a:t>
            </a:r>
            <a:endParaRPr lang="cs-CZ" sz="3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Ucho hrnce bylo úplně horké.</a:t>
            </a:r>
            <a:endParaRPr lang="cs-CZ" sz="3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90872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HOMONYMA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170080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Vymysli dvě věty, ve kterých použiješ toto homonymum</a:t>
            </a:r>
            <a:endParaRPr lang="cs-CZ" sz="2400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256490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HVĚZDA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789040"/>
            <a:ext cx="8676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Arial" pitchFamily="34" charset="0"/>
                <a:cs typeface="Arial" pitchFamily="34" charset="0"/>
              </a:rPr>
              <a:t>Na nebi svítí hvězda.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Hvězda muzikálu se nám podepsala.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90872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HOMONYMA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170080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Vymysli dvě věty, ve kterých použiješ toto homonymum</a:t>
            </a:r>
            <a:endParaRPr lang="cs-CZ" sz="2400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256490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PŮDA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789040"/>
            <a:ext cx="8676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Arial" pitchFamily="34" charset="0"/>
                <a:cs typeface="Arial" pitchFamily="34" charset="0"/>
              </a:rPr>
              <a:t>Květiny sázíme do kypré půdy.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 půdě máme mnoho starých věcí.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90872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HOMONYMA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170080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Vymysli dvě věty, ve kterých použiješ toto homonymum</a:t>
            </a:r>
            <a:endParaRPr lang="cs-CZ" sz="2400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7668344" y="5373216"/>
            <a:ext cx="1224136" cy="12961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2564904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OBLOHA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717032"/>
            <a:ext cx="8676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Obloha byla blankytně modrá bez jediného mráčku.</a:t>
            </a:r>
            <a:endParaRPr lang="cs-CZ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 jídlu byla i bohatá zeleninová obloha.</a:t>
            </a:r>
            <a:endParaRPr lang="cs-CZ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90872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HOMONYMA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170080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Vymysli dvě věty, ve kterých použiješ toto homonymum</a:t>
            </a:r>
            <a:endParaRPr lang="cs-CZ" sz="2400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</TotalTime>
  <Words>591</Words>
  <Application>Microsoft Office PowerPoint</Application>
  <PresentationFormat>Předvádění na obrazovce (4:3)</PresentationFormat>
  <Paragraphs>100</Paragraphs>
  <Slides>18</Slides>
  <Notes>0</Notes>
  <HiddenSlides>1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Tok</vt:lpstr>
      <vt:lpstr>Acrobat Document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</dc:creator>
  <cp:lastModifiedBy>DELL</cp:lastModifiedBy>
  <cp:revision>16</cp:revision>
  <dcterms:created xsi:type="dcterms:W3CDTF">2012-04-14T10:06:26Z</dcterms:created>
  <dcterms:modified xsi:type="dcterms:W3CDTF">2012-07-22T12:21:40Z</dcterms:modified>
</cp:coreProperties>
</file>