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  <a:srgbClr val="8FE2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9EA626D-8DBC-41DA-8511-4A3369153145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9C31092-EA2B-4D33-9CE8-8CE1A85B4C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EA626D-8DBC-41DA-8511-4A3369153145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C31092-EA2B-4D33-9CE8-8CE1A85B4C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EA626D-8DBC-41DA-8511-4A3369153145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C31092-EA2B-4D33-9CE8-8CE1A85B4C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EA626D-8DBC-41DA-8511-4A3369153145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C31092-EA2B-4D33-9CE8-8CE1A85B4C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EA626D-8DBC-41DA-8511-4A3369153145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C31092-EA2B-4D33-9CE8-8CE1A85B4C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EA626D-8DBC-41DA-8511-4A3369153145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C31092-EA2B-4D33-9CE8-8CE1A85B4C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EA626D-8DBC-41DA-8511-4A3369153145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C31092-EA2B-4D33-9CE8-8CE1A85B4C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F9EA626D-8DBC-41DA-8511-4A3369153145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C31092-EA2B-4D33-9CE8-8CE1A85B4C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9EA626D-8DBC-41DA-8511-4A3369153145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9C31092-EA2B-4D33-9CE8-8CE1A85B4C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EA626D-8DBC-41DA-8511-4A3369153145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C31092-EA2B-4D33-9CE8-8CE1A85B4C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EA626D-8DBC-41DA-8511-4A3369153145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C31092-EA2B-4D33-9CE8-8CE1A85B4C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F9EA626D-8DBC-41DA-8511-4A3369153145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39C31092-EA2B-4D33-9CE8-8CE1A85B4C6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png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3" y="773705"/>
            <a:ext cx="8064895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Svobodná základní škola,o.p.s.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Ivana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Makovičková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VY_12_INOVACE_25_ČTENÁŘSKÁ GRAMOTNOST_SMYSLUPLNÉ ŘADY I.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SMYSLUPLNÉ ŘADY I.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projektu: CZ.1.07/1.4.00/21.0929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3645024"/>
            <a:ext cx="8460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smtClean="0">
                <a:latin typeface="Arial" pitchFamily="34" charset="0"/>
                <a:cs typeface="Arial" pitchFamily="34" charset="0"/>
              </a:rPr>
              <a:t>SMYSLUPLNÉ ŘADY I.</a:t>
            </a:r>
            <a:endParaRPr lang="cs-CZ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7667971" y="548680"/>
          <a:ext cx="900473" cy="720080"/>
        </p:xfrm>
        <a:graphic>
          <a:graphicData uri="http://schemas.openxmlformats.org/presentationml/2006/ole">
            <p:oleObj spid="_x0000_s1026" name="Acrobat Document" r:id="rId3" imgW="9523810" imgH="7621064" progId="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836712"/>
            <a:ext cx="8208912" cy="54938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žáky od 3. ročníku. Zaměřuje se na oblast Jazyk a jazyková komunikace.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rozvíjí čtenářskou gramotnost a zaměřuje se zejména na schopnost hledat souvislosti mezi jednotlivými pojmy.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Úkolem žáků je mezi 4 slovy vždy zvolit jedno, které mezi ostatní z nějakého logického důvodu nepatří.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Při prvním spuštění prezentace si žáci zapisují své odpovědi, až při druhém spuštění kontrolují své odpovědi. Správné odpovědi lze přeskočit pomocí tlačítek akcí.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Součástí materiálu je i řešení, ale děti mohou najít i jiné (musí ho však umět správně odůvodnit).</a:t>
            </a:r>
          </a:p>
          <a:p>
            <a:pPr>
              <a:lnSpc>
                <a:spcPct val="150000"/>
              </a:lnSpc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1484784"/>
            <a:ext cx="7772400" cy="1161474"/>
          </a:xfrm>
        </p:spPr>
        <p:txBody>
          <a:bodyPr/>
          <a:lstStyle/>
          <a:p>
            <a:pPr algn="ctr"/>
            <a:r>
              <a:rPr lang="cs-CZ" smtClean="0"/>
              <a:t>Smysluplné </a:t>
            </a:r>
            <a:r>
              <a:rPr lang="cs-CZ" dirty="0" smtClean="0"/>
              <a:t>řady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3068960"/>
            <a:ext cx="7772400" cy="1199704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cs-CZ" dirty="0" smtClean="0"/>
              <a:t>Z řady slov vyškrtni to, které do ní logicky nezapadá.</a:t>
            </a:r>
          </a:p>
          <a:p>
            <a:pPr algn="ctr"/>
            <a:r>
              <a:rPr lang="cs-CZ" dirty="0" smtClean="0"/>
              <a:t>Své rozhodnutí zdůvodni!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67544" y="1772816"/>
          <a:ext cx="8232576" cy="1080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8144"/>
                <a:gridCol w="2058144"/>
                <a:gridCol w="2058144"/>
                <a:gridCol w="2058144"/>
              </a:tblGrid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SLOŽENKA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DOPIS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BALÍK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8FE2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POŠŤÁK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33CC"/>
                    </a:solidFill>
                  </a:tcPr>
                </a:tc>
              </a:tr>
            </a:tbl>
          </a:graphicData>
        </a:graphic>
      </p:graphicFrame>
      <p:cxnSp>
        <p:nvCxnSpPr>
          <p:cNvPr id="5" name="Přímá spojovací čára 4"/>
          <p:cNvCxnSpPr/>
          <p:nvPr/>
        </p:nvCxnSpPr>
        <p:spPr>
          <a:xfrm>
            <a:off x="6660232" y="1772816"/>
            <a:ext cx="2016224" cy="108012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6660232" y="1772816"/>
            <a:ext cx="2016224" cy="10081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475656" y="3789040"/>
            <a:ext cx="64807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err="1"/>
              <a:t>P</a:t>
            </a:r>
            <a:r>
              <a:rPr lang="cs-CZ" sz="2800" dirty="0" err="1" smtClean="0"/>
              <a:t>ošťák</a:t>
            </a:r>
            <a:r>
              <a:rPr lang="cs-CZ" sz="2800" dirty="0" smtClean="0"/>
              <a:t> je zaměstnanec pošty, zatímco všechna ostatní slova jsou věci, které můžeme z pošty posílat.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139952" y="620688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1.</a:t>
            </a:r>
            <a:endParaRPr lang="cs-CZ" sz="3600" dirty="0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460432" y="6381328"/>
            <a:ext cx="432048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67544" y="1772816"/>
          <a:ext cx="8232576" cy="1080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8144"/>
                <a:gridCol w="2058144"/>
                <a:gridCol w="2058144"/>
                <a:gridCol w="2058144"/>
              </a:tblGrid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PEKAŘ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OBCHODNÍK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TRUHLÁŘ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8FE2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ŠVEC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33CC"/>
                    </a:solidFill>
                  </a:tcPr>
                </a:tc>
              </a:tr>
            </a:tbl>
          </a:graphicData>
        </a:graphic>
      </p:graphicFrame>
      <p:cxnSp>
        <p:nvCxnSpPr>
          <p:cNvPr id="5" name="Přímá spojovací čára 4"/>
          <p:cNvCxnSpPr/>
          <p:nvPr/>
        </p:nvCxnSpPr>
        <p:spPr>
          <a:xfrm>
            <a:off x="2555776" y="1772816"/>
            <a:ext cx="2016224" cy="108012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2555776" y="1772816"/>
            <a:ext cx="2016224" cy="10081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475656" y="3789040"/>
            <a:ext cx="64807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/>
              <a:t>Všechna slova jsou povolání. Obchodník jako jediný nic nevyrábí.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139952" y="620688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2.</a:t>
            </a:r>
            <a:endParaRPr lang="cs-CZ" sz="3600" dirty="0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460432" y="6381328"/>
            <a:ext cx="432048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67544" y="1772816"/>
          <a:ext cx="8232576" cy="1080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8144"/>
                <a:gridCol w="2058144"/>
                <a:gridCol w="2058144"/>
                <a:gridCol w="2058144"/>
              </a:tblGrid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OKURKA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PAPRIKA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CITRON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8FE2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MELOUN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33CC"/>
                    </a:solidFill>
                  </a:tcPr>
                </a:tc>
              </a:tr>
            </a:tbl>
          </a:graphicData>
        </a:graphic>
      </p:graphicFrame>
      <p:cxnSp>
        <p:nvCxnSpPr>
          <p:cNvPr id="5" name="Přímá spojovací čára 4"/>
          <p:cNvCxnSpPr/>
          <p:nvPr/>
        </p:nvCxnSpPr>
        <p:spPr>
          <a:xfrm>
            <a:off x="4572000" y="1772816"/>
            <a:ext cx="2088232" cy="108012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4572000" y="1772816"/>
            <a:ext cx="2088232" cy="10081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475656" y="3789040"/>
            <a:ext cx="64807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/>
              <a:t>Citron je na rozdíl od ostatních slov ovoce. Okurka, paprika i meloun patří mezi zeleninu.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139952" y="620688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/>
              <a:t>3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460432" y="6381328"/>
            <a:ext cx="432048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67544" y="1772816"/>
          <a:ext cx="8232576" cy="1080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8144"/>
                <a:gridCol w="2058144"/>
                <a:gridCol w="2058144"/>
                <a:gridCol w="2058144"/>
              </a:tblGrid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RAKETA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PÁLKA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PUK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8FE2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HOKEJKA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33CC"/>
                    </a:solidFill>
                  </a:tcPr>
                </a:tc>
              </a:tr>
            </a:tbl>
          </a:graphicData>
        </a:graphic>
      </p:graphicFrame>
      <p:cxnSp>
        <p:nvCxnSpPr>
          <p:cNvPr id="5" name="Přímá spojovací čára 4"/>
          <p:cNvCxnSpPr/>
          <p:nvPr/>
        </p:nvCxnSpPr>
        <p:spPr>
          <a:xfrm>
            <a:off x="4572000" y="1772816"/>
            <a:ext cx="2088232" cy="108012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4572000" y="1772816"/>
            <a:ext cx="2088232" cy="10081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475656" y="3789040"/>
            <a:ext cx="64807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/>
              <a:t>Všechna slova patří ke sportu. Jediný puk však sportovec nedrží v ruce.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139952" y="620688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4.</a:t>
            </a:r>
            <a:endParaRPr lang="cs-CZ" sz="3600" dirty="0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460432" y="6381328"/>
            <a:ext cx="432048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67544" y="1772816"/>
          <a:ext cx="8232576" cy="1080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8144"/>
                <a:gridCol w="2058144"/>
                <a:gridCol w="2058144"/>
                <a:gridCol w="2058144"/>
              </a:tblGrid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MOBIL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POČÍTAČ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TELEVIZE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8FE2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CD</a:t>
                      </a:r>
                      <a:r>
                        <a:rPr lang="cs-CZ" sz="2400" baseline="0" dirty="0" smtClean="0">
                          <a:solidFill>
                            <a:schemeClr val="tx1"/>
                          </a:solidFill>
                        </a:rPr>
                        <a:t> PŘEHRÁVAČ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33CC"/>
                    </a:solidFill>
                  </a:tcPr>
                </a:tc>
              </a:tr>
            </a:tbl>
          </a:graphicData>
        </a:graphic>
      </p:graphicFrame>
      <p:cxnSp>
        <p:nvCxnSpPr>
          <p:cNvPr id="5" name="Přímá spojovací čára 4"/>
          <p:cNvCxnSpPr/>
          <p:nvPr/>
        </p:nvCxnSpPr>
        <p:spPr>
          <a:xfrm>
            <a:off x="467544" y="1772816"/>
            <a:ext cx="2088232" cy="108012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467544" y="1772816"/>
            <a:ext cx="2016224" cy="10081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475656" y="3789040"/>
            <a:ext cx="64807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/>
              <a:t>Jediný mobil nemusí být připojen do zásuvky.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139952" y="620688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/>
              <a:t>5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460432" y="6381328"/>
            <a:ext cx="432048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67544" y="1772816"/>
          <a:ext cx="8232576" cy="1080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8144"/>
                <a:gridCol w="2058144"/>
                <a:gridCol w="2058144"/>
                <a:gridCol w="2058144"/>
              </a:tblGrid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SLUNCE</a:t>
                      </a:r>
                      <a:r>
                        <a:rPr lang="cs-CZ" sz="24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ZÁSUVKA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LAMPA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8FE2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BATERKA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33CC"/>
                    </a:solidFill>
                  </a:tcPr>
                </a:tc>
              </a:tr>
            </a:tbl>
          </a:graphicData>
        </a:graphic>
      </p:graphicFrame>
      <p:cxnSp>
        <p:nvCxnSpPr>
          <p:cNvPr id="5" name="Přímá spojovací čára 4"/>
          <p:cNvCxnSpPr/>
          <p:nvPr/>
        </p:nvCxnSpPr>
        <p:spPr>
          <a:xfrm>
            <a:off x="2555776" y="1772816"/>
            <a:ext cx="2016224" cy="108012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2555776" y="1772816"/>
            <a:ext cx="2016224" cy="10081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475656" y="3789040"/>
            <a:ext cx="64807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/>
              <a:t>Slunce, lampa i baterka vydávají světlo.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139952" y="620688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6.</a:t>
            </a:r>
            <a:endParaRPr lang="cs-CZ" sz="3600" dirty="0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460432" y="6381328"/>
            <a:ext cx="432048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67544" y="1772816"/>
          <a:ext cx="8232576" cy="1080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8144"/>
                <a:gridCol w="2058144"/>
                <a:gridCol w="2058144"/>
                <a:gridCol w="2058144"/>
              </a:tblGrid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CHLEBA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HOUSKA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ROHLÍK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8FE2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PEČIVO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33CC"/>
                    </a:solidFill>
                  </a:tcPr>
                </a:tc>
              </a:tr>
            </a:tbl>
          </a:graphicData>
        </a:graphic>
      </p:graphicFrame>
      <p:cxnSp>
        <p:nvCxnSpPr>
          <p:cNvPr id="5" name="Přímá spojovací čára 4"/>
          <p:cNvCxnSpPr/>
          <p:nvPr/>
        </p:nvCxnSpPr>
        <p:spPr>
          <a:xfrm>
            <a:off x="6660232" y="1772816"/>
            <a:ext cx="2016224" cy="108012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6660232" y="1772816"/>
            <a:ext cx="2016224" cy="10081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475656" y="3789040"/>
            <a:ext cx="64807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/>
              <a:t>Pečivo je slovo nadřazené pro všechna tři další slova.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139952" y="620688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/>
              <a:t>7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460432" y="6381328"/>
            <a:ext cx="432048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67544" y="1772816"/>
          <a:ext cx="8232576" cy="1080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8144"/>
                <a:gridCol w="2058144"/>
                <a:gridCol w="2058144"/>
                <a:gridCol w="2058144"/>
              </a:tblGrid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LÍPA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RŮŽE 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KOPRETINA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8FE2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LILIE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33CC"/>
                    </a:solidFill>
                  </a:tcPr>
                </a:tc>
              </a:tr>
            </a:tbl>
          </a:graphicData>
        </a:graphic>
      </p:graphicFrame>
      <p:cxnSp>
        <p:nvCxnSpPr>
          <p:cNvPr id="5" name="Přímá spojovací čára 4"/>
          <p:cNvCxnSpPr/>
          <p:nvPr/>
        </p:nvCxnSpPr>
        <p:spPr>
          <a:xfrm>
            <a:off x="467544" y="1772816"/>
            <a:ext cx="2088232" cy="108012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539552" y="1772816"/>
            <a:ext cx="2016224" cy="10081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475656" y="3789040"/>
            <a:ext cx="64807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/>
              <a:t>Lípa je strom, zatímco ostatní jsou květiny.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139952" y="620688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8.</a:t>
            </a:r>
            <a:endParaRPr lang="cs-CZ" sz="3600" dirty="0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460432" y="6381328"/>
            <a:ext cx="432048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67544" y="1772816"/>
          <a:ext cx="8232576" cy="1080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8144"/>
                <a:gridCol w="2058144"/>
                <a:gridCol w="2058144"/>
                <a:gridCol w="2058144"/>
              </a:tblGrid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VOLEJBAL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BASKETBAL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HOKEJ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8FE2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FOTBAL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33CC"/>
                    </a:solidFill>
                  </a:tcPr>
                </a:tc>
              </a:tr>
            </a:tbl>
          </a:graphicData>
        </a:graphic>
      </p:graphicFrame>
      <p:cxnSp>
        <p:nvCxnSpPr>
          <p:cNvPr id="5" name="Přímá spojovací čára 4"/>
          <p:cNvCxnSpPr/>
          <p:nvPr/>
        </p:nvCxnSpPr>
        <p:spPr>
          <a:xfrm>
            <a:off x="4572000" y="1772816"/>
            <a:ext cx="2088232" cy="108012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4572000" y="1772816"/>
            <a:ext cx="2088232" cy="108012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475656" y="3789040"/>
            <a:ext cx="64807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/>
              <a:t>Hokej se jako jediný nehraje s míčem.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139952" y="620688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/>
              <a:t>9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460432" y="6381328"/>
            <a:ext cx="432048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67544" y="1772816"/>
          <a:ext cx="8232576" cy="1080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8144"/>
                <a:gridCol w="2058144"/>
                <a:gridCol w="2058144"/>
                <a:gridCol w="2058144"/>
              </a:tblGrid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TRIKO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KALHOTY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MIKINA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8FE2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VESTA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33CC"/>
                    </a:solidFill>
                  </a:tcPr>
                </a:tc>
              </a:tr>
            </a:tbl>
          </a:graphicData>
        </a:graphic>
      </p:graphicFrame>
      <p:cxnSp>
        <p:nvCxnSpPr>
          <p:cNvPr id="5" name="Přímá spojovací čára 4"/>
          <p:cNvCxnSpPr/>
          <p:nvPr/>
        </p:nvCxnSpPr>
        <p:spPr>
          <a:xfrm>
            <a:off x="2555776" y="1772816"/>
            <a:ext cx="2016224" cy="108012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2555776" y="1772816"/>
            <a:ext cx="2016224" cy="10081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475656" y="3789040"/>
            <a:ext cx="64807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/>
              <a:t>Jediné kalhoty si oblékáme na </a:t>
            </a:r>
            <a:r>
              <a:rPr lang="cs-CZ" sz="2800" smtClean="0"/>
              <a:t>spodní část těla.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139952" y="620688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10.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59</TotalTime>
  <Words>344</Words>
  <Application>Microsoft Office PowerPoint</Application>
  <PresentationFormat>Předvádění na obrazovce (4:3)</PresentationFormat>
  <Paragraphs>74</Paragraphs>
  <Slides>13</Slides>
  <Notes>0</Notes>
  <HiddenSlides>2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Shluk</vt:lpstr>
      <vt:lpstr>Acrobat Document</vt:lpstr>
      <vt:lpstr>Snímek 1</vt:lpstr>
      <vt:lpstr>Snímek 2</vt:lpstr>
      <vt:lpstr>Smysluplné řady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DELL</dc:creator>
  <cp:lastModifiedBy>DELL</cp:lastModifiedBy>
  <cp:revision>9</cp:revision>
  <dcterms:created xsi:type="dcterms:W3CDTF">2012-04-16T20:41:57Z</dcterms:created>
  <dcterms:modified xsi:type="dcterms:W3CDTF">2012-07-22T13:36:46Z</dcterms:modified>
</cp:coreProperties>
</file>