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8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  <a:srgbClr val="8FE2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EA626D-8DBC-41DA-8511-4A3369153145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C31092-EA2B-4D33-9CE8-8CE1A85B4C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EA626D-8DBC-41DA-8511-4A3369153145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C31092-EA2B-4D33-9CE8-8CE1A85B4C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EA626D-8DBC-41DA-8511-4A3369153145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C31092-EA2B-4D33-9CE8-8CE1A85B4C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EA626D-8DBC-41DA-8511-4A3369153145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C31092-EA2B-4D33-9CE8-8CE1A85B4C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EA626D-8DBC-41DA-8511-4A3369153145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C31092-EA2B-4D33-9CE8-8CE1A85B4C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EA626D-8DBC-41DA-8511-4A3369153145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C31092-EA2B-4D33-9CE8-8CE1A85B4C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EA626D-8DBC-41DA-8511-4A3369153145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C31092-EA2B-4D33-9CE8-8CE1A85B4C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EA626D-8DBC-41DA-8511-4A3369153145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C31092-EA2B-4D33-9CE8-8CE1A85B4C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EA626D-8DBC-41DA-8511-4A3369153145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C31092-EA2B-4D33-9CE8-8CE1A85B4C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EA626D-8DBC-41DA-8511-4A3369153145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C31092-EA2B-4D33-9CE8-8CE1A85B4C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EA626D-8DBC-41DA-8511-4A3369153145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C31092-EA2B-4D33-9CE8-8CE1A85B4C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F9EA626D-8DBC-41DA-8511-4A3369153145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39C31092-EA2B-4D33-9CE8-8CE1A85B4C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png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3" y="773705"/>
            <a:ext cx="8064895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VY_12_INOVACE_26_ČTENÁŘSKÁ GRAMOTNOST_SMYSLUPLNÉ ŘADY II.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SMYSLUPLNÉ ŘADY II.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645024"/>
            <a:ext cx="8460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SMYSLUPLNÉ ŘADY II.</a:t>
            </a:r>
            <a:endParaRPr lang="cs-CZ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p:oleObj spid="_x0000_s1026" name="Acrobat Document" r:id="rId3" imgW="9523810" imgH="7621064" progId="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836712"/>
            <a:ext cx="8208912" cy="54938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žáky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od 3. ročníku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Zaměřuje se na oblast Jazyk a jazyková komunikace.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rozvíjí čtenářskou gramotnost a zaměřuje se zejména na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schopnost hledat souvislosti mezi jednotlivými pojmy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Úkolem žáků je mezi 4 slovy vždy zvolit jedno, které mezi ostatní z nějakého logického důvodu nepatří.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Při prvním spuštění prezentace si žáci zapisují své odpovědi, až při druhém spuštění kontrolují své odpovědi. Správné odpovědi lze přeskočit pomocí tlačítek akcí.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Součástí materiálu je i řešení, ale děti mohou najít i jiné (musí ho však umět správně odůvodnit).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1268760"/>
            <a:ext cx="7844408" cy="1296144"/>
          </a:xfrm>
        </p:spPr>
        <p:txBody>
          <a:bodyPr>
            <a:normAutofit/>
          </a:bodyPr>
          <a:lstStyle/>
          <a:p>
            <a:pPr algn="ctr"/>
            <a:r>
              <a:rPr lang="cs-CZ" sz="4400" smtClean="0"/>
              <a:t>Smysluplné</a:t>
            </a:r>
            <a:r>
              <a:rPr lang="cs-CZ" sz="4400" smtClean="0"/>
              <a:t> </a:t>
            </a:r>
            <a:r>
              <a:rPr lang="cs-CZ" sz="4400" dirty="0" smtClean="0"/>
              <a:t>řady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2780928"/>
            <a:ext cx="7772400" cy="119970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Z řady slov vyškrtni to, které do ní logicky nezapadá.</a:t>
            </a:r>
          </a:p>
          <a:p>
            <a:pPr algn="ctr"/>
            <a:r>
              <a:rPr lang="cs-CZ" dirty="0" smtClean="0"/>
              <a:t>Své rozhodnutí zdůvodni!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87624" y="1772816"/>
          <a:ext cx="7668344" cy="1080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17086"/>
                <a:gridCol w="1917086"/>
                <a:gridCol w="1917086"/>
                <a:gridCol w="1917086"/>
              </a:tblGrid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JAVOR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MODŘÍN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BUK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8FE2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DUB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33CC"/>
                    </a:solidFill>
                  </a:tcPr>
                </a:tc>
              </a:tr>
            </a:tbl>
          </a:graphicData>
        </a:graphic>
      </p:graphicFrame>
      <p:cxnSp>
        <p:nvCxnSpPr>
          <p:cNvPr id="5" name="Přímá spojovací čára 4"/>
          <p:cNvCxnSpPr/>
          <p:nvPr/>
        </p:nvCxnSpPr>
        <p:spPr>
          <a:xfrm>
            <a:off x="3131840" y="1772816"/>
            <a:ext cx="1944216" cy="10081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3131840" y="1772816"/>
            <a:ext cx="1872208" cy="10081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475656" y="3789040"/>
            <a:ext cx="64807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/>
              <a:t>Modřín je jako jediný z těchto stromů jehličnatý. Ostatní stromy patří mezi listnaté.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27984" y="620688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1.</a:t>
            </a:r>
            <a:endParaRPr lang="cs-CZ" sz="3600" dirty="0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8532440" y="6309320"/>
            <a:ext cx="432048" cy="36004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87624" y="1772816"/>
          <a:ext cx="7668344" cy="1080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17086"/>
                <a:gridCol w="1917086"/>
                <a:gridCol w="1917086"/>
                <a:gridCol w="1917086"/>
              </a:tblGrid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TVAROH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JOGURT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SÝR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8FE2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ŠUNKA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33CC"/>
                    </a:solidFill>
                  </a:tcPr>
                </a:tc>
              </a:tr>
            </a:tbl>
          </a:graphicData>
        </a:graphic>
      </p:graphicFrame>
      <p:cxnSp>
        <p:nvCxnSpPr>
          <p:cNvPr id="5" name="Přímá spojovací čára 4"/>
          <p:cNvCxnSpPr/>
          <p:nvPr/>
        </p:nvCxnSpPr>
        <p:spPr>
          <a:xfrm>
            <a:off x="6948264" y="1772816"/>
            <a:ext cx="1872208" cy="10081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6948264" y="1772816"/>
            <a:ext cx="1872208" cy="10081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475656" y="3789040"/>
            <a:ext cx="64807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/>
              <a:t>Šunka není na rozdíl od ostatních slov mléčným výrobkem.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27984" y="620688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2.</a:t>
            </a:r>
            <a:endParaRPr lang="cs-CZ" sz="3600" dirty="0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8532440" y="6309320"/>
            <a:ext cx="432048" cy="36004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87624" y="1772816"/>
          <a:ext cx="7668344" cy="1080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17086"/>
                <a:gridCol w="1917086"/>
                <a:gridCol w="1917086"/>
                <a:gridCol w="1917086"/>
              </a:tblGrid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ČERVEN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BŘEZEN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KVĚTEN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8FE2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DUBEN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33CC"/>
                    </a:solidFill>
                  </a:tcPr>
                </a:tc>
              </a:tr>
            </a:tbl>
          </a:graphicData>
        </a:graphic>
      </p:graphicFrame>
      <p:cxnSp>
        <p:nvCxnSpPr>
          <p:cNvPr id="5" name="Přímá spojovací čára 4"/>
          <p:cNvCxnSpPr/>
          <p:nvPr/>
        </p:nvCxnSpPr>
        <p:spPr>
          <a:xfrm>
            <a:off x="1187624" y="1772816"/>
            <a:ext cx="1872208" cy="10081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1187624" y="1772816"/>
            <a:ext cx="1944216" cy="108012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475656" y="3789040"/>
            <a:ext cx="64807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/>
              <a:t>Červen je letní měsíc, zatímco březen, duben a květen jsou měsíce jarní.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27984" y="620688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3.</a:t>
            </a:r>
            <a:endParaRPr lang="cs-CZ" sz="3600" dirty="0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8532440" y="6309320"/>
            <a:ext cx="432048" cy="36004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87624" y="1772816"/>
          <a:ext cx="7668344" cy="1080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17086"/>
                <a:gridCol w="1917086"/>
                <a:gridCol w="1917086"/>
                <a:gridCol w="1917086"/>
              </a:tblGrid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MALINA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BORŮVKA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TŘEŠEŇ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8FE2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JAHODA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33CC"/>
                    </a:solidFill>
                  </a:tcPr>
                </a:tc>
              </a:tr>
            </a:tbl>
          </a:graphicData>
        </a:graphic>
      </p:graphicFrame>
      <p:cxnSp>
        <p:nvCxnSpPr>
          <p:cNvPr id="5" name="Přímá spojovací čára 4"/>
          <p:cNvCxnSpPr/>
          <p:nvPr/>
        </p:nvCxnSpPr>
        <p:spPr>
          <a:xfrm>
            <a:off x="5004048" y="1772816"/>
            <a:ext cx="1944216" cy="108012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5004048" y="1772816"/>
            <a:ext cx="1944216" cy="108012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475656" y="3789040"/>
            <a:ext cx="648072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/>
              <a:t>Řešení jsou dvě:</a:t>
            </a:r>
          </a:p>
          <a:p>
            <a:pPr algn="just"/>
            <a:r>
              <a:rPr lang="cs-CZ" sz="2800" dirty="0" smtClean="0"/>
              <a:t>Borůvku můžeme vyřadit, protože jako jediná nemá červenou barvu.</a:t>
            </a:r>
          </a:p>
          <a:p>
            <a:pPr algn="just"/>
            <a:r>
              <a:rPr lang="cs-CZ" sz="2800" dirty="0" smtClean="0"/>
              <a:t>Třešeň můžeme vyřadit, jelikož jako jediná roste na stromě.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27984" y="620688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4.</a:t>
            </a:r>
            <a:endParaRPr lang="cs-CZ" sz="3600" dirty="0"/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3131840" y="1772816"/>
            <a:ext cx="1944216" cy="108012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3059832" y="1844824"/>
            <a:ext cx="1944216" cy="93610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532440" y="6309320"/>
            <a:ext cx="432048" cy="36004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87624" y="1772816"/>
          <a:ext cx="7668344" cy="1080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17086"/>
                <a:gridCol w="1917086"/>
                <a:gridCol w="1917086"/>
                <a:gridCol w="1917086"/>
              </a:tblGrid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POTOK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ŘEKA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RYBNÍK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8FE2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VODOPÁD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33CC"/>
                    </a:solidFill>
                  </a:tcPr>
                </a:tc>
              </a:tr>
            </a:tbl>
          </a:graphicData>
        </a:graphic>
      </p:graphicFrame>
      <p:cxnSp>
        <p:nvCxnSpPr>
          <p:cNvPr id="5" name="Přímá spojovací čára 4"/>
          <p:cNvCxnSpPr/>
          <p:nvPr/>
        </p:nvCxnSpPr>
        <p:spPr>
          <a:xfrm>
            <a:off x="5004048" y="1772816"/>
            <a:ext cx="1944216" cy="10081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5004048" y="1772816"/>
            <a:ext cx="1944216" cy="108012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475656" y="3789040"/>
            <a:ext cx="64807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/>
              <a:t>Rybník jako jediný není tekoucí, nýbrž stojatou vodou.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27984" y="620688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5.</a:t>
            </a:r>
            <a:endParaRPr lang="cs-CZ" sz="3600" dirty="0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8532440" y="6309320"/>
            <a:ext cx="432048" cy="36004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87624" y="1772816"/>
          <a:ext cx="7668344" cy="1080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17086"/>
                <a:gridCol w="1917086"/>
                <a:gridCol w="1917086"/>
                <a:gridCol w="1917086"/>
              </a:tblGrid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LOSOS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KAPR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ŠTIKA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8FE2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OKOUN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33CC"/>
                    </a:solidFill>
                  </a:tcPr>
                </a:tc>
              </a:tr>
            </a:tbl>
          </a:graphicData>
        </a:graphic>
      </p:graphicFrame>
      <p:cxnSp>
        <p:nvCxnSpPr>
          <p:cNvPr id="5" name="Přímá spojovací čára 4"/>
          <p:cNvCxnSpPr/>
          <p:nvPr/>
        </p:nvCxnSpPr>
        <p:spPr>
          <a:xfrm>
            <a:off x="1187624" y="1772816"/>
            <a:ext cx="1944216" cy="108012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1187624" y="1844824"/>
            <a:ext cx="1872208" cy="10081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475656" y="3789040"/>
            <a:ext cx="64807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/>
              <a:t>Lososa jako jediného z nabídky nenajdeme v našich vodách.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27984" y="620688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6.</a:t>
            </a:r>
            <a:endParaRPr lang="cs-CZ" sz="3600" dirty="0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8532440" y="6309320"/>
            <a:ext cx="432048" cy="36004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87624" y="1772816"/>
          <a:ext cx="7668344" cy="1080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17086"/>
                <a:gridCol w="1917086"/>
                <a:gridCol w="1917086"/>
                <a:gridCol w="1917086"/>
              </a:tblGrid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AUTO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MOTORKA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JÍZDNÍ KOLO</a:t>
                      </a:r>
                    </a:p>
                  </a:txBody>
                  <a:tcPr anchor="ctr">
                    <a:solidFill>
                      <a:srgbClr val="8FE2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VLAK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33CC"/>
                    </a:solidFill>
                  </a:tcPr>
                </a:tc>
              </a:tr>
            </a:tbl>
          </a:graphicData>
        </a:graphic>
      </p:graphicFrame>
      <p:cxnSp>
        <p:nvCxnSpPr>
          <p:cNvPr id="5" name="Přímá spojovací čára 4"/>
          <p:cNvCxnSpPr/>
          <p:nvPr/>
        </p:nvCxnSpPr>
        <p:spPr>
          <a:xfrm>
            <a:off x="6948264" y="1772816"/>
            <a:ext cx="1872208" cy="10081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6948264" y="1772816"/>
            <a:ext cx="1872208" cy="10081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979712" y="3789040"/>
            <a:ext cx="6480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/>
              <a:t>Vlak jako jediný nemůže jezdit po silnici.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27984" y="620688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7.</a:t>
            </a:r>
            <a:endParaRPr lang="cs-CZ" sz="3600" dirty="0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8532440" y="6309320"/>
            <a:ext cx="432048" cy="36004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87624" y="1772816"/>
          <a:ext cx="7668344" cy="1080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17086"/>
                <a:gridCol w="1917086"/>
                <a:gridCol w="1917086"/>
                <a:gridCol w="1917086"/>
              </a:tblGrid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KÁVA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ČAJ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ŠŤÁVA</a:t>
                      </a:r>
                    </a:p>
                  </a:txBody>
                  <a:tcPr anchor="ctr">
                    <a:solidFill>
                      <a:srgbClr val="8FE2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KAKAO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33CC"/>
                    </a:solidFill>
                  </a:tcPr>
                </a:tc>
              </a:tr>
            </a:tbl>
          </a:graphicData>
        </a:graphic>
      </p:graphicFrame>
      <p:cxnSp>
        <p:nvCxnSpPr>
          <p:cNvPr id="5" name="Přímá spojovací čára 4"/>
          <p:cNvCxnSpPr/>
          <p:nvPr/>
        </p:nvCxnSpPr>
        <p:spPr>
          <a:xfrm>
            <a:off x="5004048" y="1772816"/>
            <a:ext cx="1944216" cy="108012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5004048" y="1844824"/>
            <a:ext cx="1872208" cy="93610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979712" y="3789040"/>
            <a:ext cx="648072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/>
              <a:t>Opět máme dvě správná řešení.</a:t>
            </a:r>
          </a:p>
          <a:p>
            <a:pPr algn="just"/>
            <a:r>
              <a:rPr lang="cs-CZ" sz="2800" dirty="0" smtClean="0"/>
              <a:t>Z řady můžeme vyloučit kakao, jelikož se jako jediné připravuje z mléka a ne z vody.</a:t>
            </a:r>
          </a:p>
          <a:p>
            <a:pPr algn="just"/>
            <a:r>
              <a:rPr lang="cs-CZ" sz="2800" dirty="0" smtClean="0"/>
              <a:t>Vyloučit můžeme ale také šťávu, protože je to na rozdíl od ostatních studený nápoj.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27984" y="620688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8.</a:t>
            </a:r>
            <a:endParaRPr lang="cs-CZ" sz="3600" dirty="0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6948264" y="1844824"/>
            <a:ext cx="1872208" cy="93610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6948264" y="1772816"/>
            <a:ext cx="1872208" cy="100811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532440" y="6309320"/>
            <a:ext cx="432048" cy="36004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87624" y="1772816"/>
          <a:ext cx="7668344" cy="1080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17086"/>
                <a:gridCol w="1917086"/>
                <a:gridCol w="1917086"/>
                <a:gridCol w="1917086"/>
              </a:tblGrid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RYBA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HVĚZDICE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ŽÁBA</a:t>
                      </a:r>
                    </a:p>
                  </a:txBody>
                  <a:tcPr anchor="ctr">
                    <a:solidFill>
                      <a:srgbClr val="8FE2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CHOBOTNICE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33CC"/>
                    </a:solidFill>
                  </a:tcPr>
                </a:tc>
              </a:tr>
            </a:tbl>
          </a:graphicData>
        </a:graphic>
      </p:graphicFrame>
      <p:cxnSp>
        <p:nvCxnSpPr>
          <p:cNvPr id="5" name="Přímá spojovací čára 4"/>
          <p:cNvCxnSpPr/>
          <p:nvPr/>
        </p:nvCxnSpPr>
        <p:spPr>
          <a:xfrm>
            <a:off x="5004048" y="1772816"/>
            <a:ext cx="1872208" cy="10081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5076056" y="1772816"/>
            <a:ext cx="1872208" cy="10081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979712" y="3789040"/>
            <a:ext cx="64807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/>
              <a:t>Žába na rozdíl od ostatních živočichů může pobývat i mimo vodu.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27984" y="620688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9.</a:t>
            </a:r>
            <a:endParaRPr lang="cs-CZ" sz="3600" dirty="0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8532440" y="6309320"/>
            <a:ext cx="432048" cy="36004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87624" y="1772816"/>
          <a:ext cx="7668344" cy="1080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17086"/>
                <a:gridCol w="1917086"/>
                <a:gridCol w="1917086"/>
                <a:gridCol w="1917086"/>
              </a:tblGrid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LETADLO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VZDUCHOLOĎ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PES</a:t>
                      </a:r>
                    </a:p>
                  </a:txBody>
                  <a:tcPr anchor="ctr">
                    <a:solidFill>
                      <a:srgbClr val="8FE2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PTÁK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33CC"/>
                    </a:solidFill>
                  </a:tcPr>
                </a:tc>
              </a:tr>
            </a:tbl>
          </a:graphicData>
        </a:graphic>
      </p:graphicFrame>
      <p:cxnSp>
        <p:nvCxnSpPr>
          <p:cNvPr id="5" name="Přímá spojovací čára 4"/>
          <p:cNvCxnSpPr/>
          <p:nvPr/>
        </p:nvCxnSpPr>
        <p:spPr>
          <a:xfrm>
            <a:off x="5004048" y="1772816"/>
            <a:ext cx="1872208" cy="10081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5076056" y="1772816"/>
            <a:ext cx="1872208" cy="10081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979712" y="3789040"/>
            <a:ext cx="64807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/>
              <a:t>Pes se jako jediný nemůže pohybovat </a:t>
            </a:r>
            <a:r>
              <a:rPr lang="cs-CZ" sz="2800" smtClean="0"/>
              <a:t>ve vzduchu.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27984" y="620688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10.</a:t>
            </a:r>
            <a:endParaRPr lang="cs-CZ" sz="3600" dirty="0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8532440" y="6309320"/>
            <a:ext cx="432048" cy="36004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138</TotalTime>
  <Words>562</Words>
  <Application>Microsoft Office PowerPoint</Application>
  <PresentationFormat>Předvádění na obrazovce (4:3)</PresentationFormat>
  <Paragraphs>89</Paragraphs>
  <Slides>13</Slides>
  <Notes>0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Slunovrat</vt:lpstr>
      <vt:lpstr>Acrobat Document</vt:lpstr>
      <vt:lpstr>Snímek 1</vt:lpstr>
      <vt:lpstr>Snímek 2</vt:lpstr>
      <vt:lpstr>Smysluplné řady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DELL</dc:creator>
  <cp:lastModifiedBy>DELL</cp:lastModifiedBy>
  <cp:revision>16</cp:revision>
  <dcterms:created xsi:type="dcterms:W3CDTF">2012-04-16T20:41:57Z</dcterms:created>
  <dcterms:modified xsi:type="dcterms:W3CDTF">2012-07-22T13:36:28Z</dcterms:modified>
</cp:coreProperties>
</file>