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88" r:id="rId2"/>
    <p:sldId id="262" r:id="rId3"/>
    <p:sldId id="287" r:id="rId4"/>
    <p:sldId id="256" r:id="rId5"/>
    <p:sldId id="277" r:id="rId6"/>
    <p:sldId id="279" r:id="rId7"/>
    <p:sldId id="278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03C033-3FFC-420D-B351-78E56A9BA527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D075B-D57F-46C6-A55D-6C0CDE612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5EF4A87-0A57-4566-82DA-F22306C9A894}" type="datetimeFigureOut">
              <a:rPr lang="cs-CZ" smtClean="0"/>
              <a:pPr/>
              <a:t>22.7.2012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B9380C-1CF1-4CC7-B8B6-6BDD543140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image" Target="../media/image6.jpeg"/><Relationship Id="rId18" Type="http://schemas.openxmlformats.org/officeDocument/2006/relationships/image" Target="../media/image11.jpeg"/><Relationship Id="rId3" Type="http://schemas.openxmlformats.org/officeDocument/2006/relationships/slide" Target="slide6.xml"/><Relationship Id="rId21" Type="http://schemas.openxmlformats.org/officeDocument/2006/relationships/image" Target="../media/image14.png"/><Relationship Id="rId7" Type="http://schemas.openxmlformats.org/officeDocument/2006/relationships/slide" Target="slide10.xml"/><Relationship Id="rId12" Type="http://schemas.openxmlformats.org/officeDocument/2006/relationships/image" Target="../media/image5.jpeg"/><Relationship Id="rId17" Type="http://schemas.openxmlformats.org/officeDocument/2006/relationships/image" Target="../media/image10.jpeg"/><Relationship Id="rId2" Type="http://schemas.openxmlformats.org/officeDocument/2006/relationships/slide" Target="slide5.xml"/><Relationship Id="rId16" Type="http://schemas.openxmlformats.org/officeDocument/2006/relationships/image" Target="../media/image9.jpeg"/><Relationship Id="rId20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8.xml"/><Relationship Id="rId15" Type="http://schemas.openxmlformats.org/officeDocument/2006/relationships/image" Target="../media/image8.jpeg"/><Relationship Id="rId10" Type="http://schemas.openxmlformats.org/officeDocument/2006/relationships/slide" Target="slide13.xml"/><Relationship Id="rId19" Type="http://schemas.openxmlformats.org/officeDocument/2006/relationships/image" Target="../media/image12.jpeg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VY_12_INOVACE_30_ČTENÁŘSKÁ GRAMOTNOST_NELA V NESNÁZÍCH.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noProof="0" dirty="0" smtClean="0">
                <a:latin typeface="Arial" pitchFamily="34" charset="0"/>
                <a:cs typeface="Arial" pitchFamily="34" charset="0"/>
              </a:rPr>
              <a:t>NELA V NESNÁZÍCH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Arial" pitchFamily="34" charset="0"/>
                <a:cs typeface="Arial" pitchFamily="34" charset="0"/>
              </a:rPr>
              <a:t>NELA </a:t>
            </a:r>
            <a:r>
              <a:rPr lang="cs-CZ" sz="2800" smtClean="0">
                <a:latin typeface="Arial" pitchFamily="34" charset="0"/>
                <a:cs typeface="Arial" pitchFamily="34" charset="0"/>
              </a:rPr>
              <a:t>V NESNÁZÍCH (ŘEŠENÍ)</a:t>
            </a:r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1026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836712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5. třídy, kteří se seznamují s popisem pracovního postupu. Zaměřuje se na oblast Jazyk a jazyková komunikace.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rozvíjí čtenářskou gramotnost a zaměřuje se rozvíjení schopnosti dětí správně seřadit jednotlivé části textu. 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První cvičení materiálu je určeno k vytištění. Druhé cvičení lze lidem promítnout na interaktivní tabuli a nechat je zapisovat správné odpovědi do předchozího pracovního listu.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Součástí materiálu je také prezentace, která obsahuje řešení – děti určují obrázky ve správném pořadí, poté učitel klikne na </a:t>
            </a:r>
            <a:r>
              <a:rPr lang="cs-CZ" smtClean="0">
                <a:latin typeface="Arial" pitchFamily="34" charset="0"/>
                <a:cs typeface="Arial" pitchFamily="34" charset="0"/>
              </a:rPr>
              <a:t>tlačítko </a:t>
            </a:r>
            <a:r>
              <a:rPr lang="cs-CZ" smtClean="0">
                <a:latin typeface="Arial" pitchFamily="34" charset="0"/>
                <a:cs typeface="Arial" pitchFamily="34" charset="0"/>
              </a:rPr>
              <a:t>akcí, a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pokud se objeví správné číslo a text, mohou si děti udělit bod za správou odpověď.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1556792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dirty="0" smtClean="0"/>
              <a:t>Ukazuj na obrázky postupně, tak jak jsi je seřadil ve svém pracovním listě. Zjisti, zda jsi postupoval správně.</a:t>
            </a:r>
            <a:endParaRPr lang="cs-CZ" sz="3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95536" y="404664"/>
          <a:ext cx="8388424" cy="598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1165"/>
                <a:gridCol w="4257259"/>
              </a:tblGrid>
              <a:tr h="1224136"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189856"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189856"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189856"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189856"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Tlačítko akce: Dopředu nebo Další 4">
            <a:hlinkClick r:id="rId2" action="ppaction://hlinksldjump" highlightClick="1"/>
          </p:cNvPr>
          <p:cNvSpPr/>
          <p:nvPr/>
        </p:nvSpPr>
        <p:spPr>
          <a:xfrm>
            <a:off x="8388424" y="3645024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lačítko akce: Dopředu nebo Další 5">
            <a:hlinkClick r:id="rId3" action="ppaction://hlinksldjump" highlightClick="1"/>
          </p:cNvPr>
          <p:cNvSpPr/>
          <p:nvPr/>
        </p:nvSpPr>
        <p:spPr>
          <a:xfrm>
            <a:off x="4139952" y="3645024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lačítko akce: Dopředu nebo Další 6">
            <a:hlinkClick r:id="rId4" action="ppaction://hlinksldjump" highlightClick="1"/>
          </p:cNvPr>
          <p:cNvSpPr/>
          <p:nvPr/>
        </p:nvSpPr>
        <p:spPr>
          <a:xfrm>
            <a:off x="4139952" y="1268760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lačítko akce: Dopředu nebo Další 7">
            <a:hlinkClick r:id="rId5" action="ppaction://hlinksldjump" highlightClick="1"/>
          </p:cNvPr>
          <p:cNvSpPr/>
          <p:nvPr/>
        </p:nvSpPr>
        <p:spPr>
          <a:xfrm>
            <a:off x="4139952" y="6021288"/>
            <a:ext cx="288032" cy="21602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lačítko akce: Dopředu nebo Další 8">
            <a:hlinkClick r:id="rId6" action="ppaction://hlinksldjump" highlightClick="1"/>
          </p:cNvPr>
          <p:cNvSpPr/>
          <p:nvPr/>
        </p:nvSpPr>
        <p:spPr>
          <a:xfrm>
            <a:off x="8388424" y="6021288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Tlačítko akce: Dopředu nebo Další 9">
            <a:hlinkClick r:id="rId7" action="ppaction://hlinksldjump" highlightClick="1"/>
          </p:cNvPr>
          <p:cNvSpPr/>
          <p:nvPr/>
        </p:nvSpPr>
        <p:spPr>
          <a:xfrm>
            <a:off x="8388424" y="1268760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lačítko akce: Dopředu nebo Další 10">
            <a:hlinkClick r:id="rId8" action="ppaction://hlinksldjump" highlightClick="1"/>
          </p:cNvPr>
          <p:cNvSpPr/>
          <p:nvPr/>
        </p:nvSpPr>
        <p:spPr>
          <a:xfrm>
            <a:off x="8388424" y="2492896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lačítko akce: Dopředu nebo Další 11">
            <a:hlinkClick r:id="rId9" action="ppaction://hlinksldjump" highlightClick="1"/>
          </p:cNvPr>
          <p:cNvSpPr/>
          <p:nvPr/>
        </p:nvSpPr>
        <p:spPr>
          <a:xfrm>
            <a:off x="8388424" y="4869160"/>
            <a:ext cx="288032" cy="216024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lačítko akce: Dopředu nebo Další 12">
            <a:hlinkClick r:id="rId10" action="ppaction://hlinksldjump" highlightClick="1"/>
          </p:cNvPr>
          <p:cNvSpPr/>
          <p:nvPr/>
        </p:nvSpPr>
        <p:spPr>
          <a:xfrm>
            <a:off x="4139952" y="2492896"/>
            <a:ext cx="288032" cy="216024"/>
          </a:xfrm>
          <a:prstGeom prst="actionButtonForwardNex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Tlačítko akce: Dopředu nebo Další 13">
            <a:hlinkClick r:id="rId11" action="ppaction://hlinksldjump" highlightClick="1"/>
          </p:cNvPr>
          <p:cNvSpPr/>
          <p:nvPr/>
        </p:nvSpPr>
        <p:spPr>
          <a:xfrm>
            <a:off x="4139952" y="4869160"/>
            <a:ext cx="288032" cy="216024"/>
          </a:xfrm>
          <a:prstGeom prst="actionButtonForwardNex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400000">
            <a:off x="6247719" y="2833401"/>
            <a:ext cx="1025279" cy="120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2009877" y="2606747"/>
            <a:ext cx="109179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5400000">
            <a:off x="2002383" y="309985"/>
            <a:ext cx="104775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5400000">
            <a:off x="2098204" y="5110708"/>
            <a:ext cx="10287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5400000">
            <a:off x="6214787" y="5098581"/>
            <a:ext cx="1034906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5400000">
            <a:off x="6149996" y="338836"/>
            <a:ext cx="109248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5400000">
            <a:off x="6251386" y="1533590"/>
            <a:ext cx="103371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5400000">
            <a:off x="6263957" y="3897283"/>
            <a:ext cx="100857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16200000">
            <a:off x="1926556" y="1681956"/>
            <a:ext cx="1114425" cy="115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16200000">
            <a:off x="2087281" y="3753481"/>
            <a:ext cx="1008112" cy="1655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452320" y="6525344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01 – Obr.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1. Ještě než začneme péct dort, musíme si najít nějaký recept, abychom věděli, co si máme připravit.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2. Při samotné práci musíme jako první vytvořit korpus dortu, na který budeme potřebovat vejce, cukr, mouku a mléko.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3. Tyto suroviny smícháme a tím nám vznikne vláčné těsto.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4. Vymažeme dortovou formu, těsto do ní nalijeme a dáme péct.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5. Po upečení počkáme, až korpus vychladne.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6. Než se tak ale stane, umícháme zakysanou smetanu s cukrem.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7. Smetanu naneseme na zchladlý dortový korpus.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8. Jako poslední na dort rovnoměrně naskládáme ovoce dle vlastní volby.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9. Hotový dort dáme vychladit do lednice.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/>
              <a:t>10. Teď už jen můžeme svým hostům popřát dobrou chuť.</a:t>
            </a:r>
            <a:endParaRPr lang="cs-CZ" sz="3200" dirty="0"/>
          </a:p>
        </p:txBody>
      </p:sp>
      <p:sp>
        <p:nvSpPr>
          <p:cNvPr id="3" name="Tlačítko akce: Domů 2">
            <a:hlinkClick r:id="rId2" action="ppaction://hlinksldjump" highlightClick="1"/>
          </p:cNvPr>
          <p:cNvSpPr/>
          <p:nvPr/>
        </p:nvSpPr>
        <p:spPr>
          <a:xfrm>
            <a:off x="8100392" y="5805264"/>
            <a:ext cx="792088" cy="86409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95536" y="620688"/>
            <a:ext cx="8305800" cy="4464496"/>
          </a:xfrm>
          <a:prstGeom prst="rect">
            <a:avLst/>
          </a:prstGeom>
        </p:spPr>
        <p:txBody>
          <a:bodyPr vert="horz" lIns="0" tIns="45720" rIns="0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spcBef>
                <a:spcPct val="0"/>
              </a:spcBef>
            </a:pPr>
            <a:r>
              <a:rPr kumimoji="0" lang="cs-CZ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ZDROJE:</a:t>
            </a:r>
            <a:br>
              <a:rPr kumimoji="0" lang="cs-CZ" sz="8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01: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02: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03: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04: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05: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06: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07: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08: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09: autor materiálu</a:t>
            </a:r>
          </a:p>
          <a:p>
            <a:pPr>
              <a:spcBef>
                <a:spcPct val="0"/>
              </a:spcBef>
            </a:pPr>
            <a:r>
              <a:rPr lang="cs-CZ" sz="4800" dirty="0" smtClean="0">
                <a:solidFill>
                  <a:srgbClr val="575F6D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Obr. 10: autor materiálu</a:t>
            </a:r>
          </a:p>
          <a:p>
            <a:pPr>
              <a:spcBef>
                <a:spcPct val="0"/>
              </a:spcBef>
            </a:pPr>
            <a: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3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140</TotalTime>
  <Words>445</Words>
  <Application>Microsoft Office PowerPoint</Application>
  <PresentationFormat>Předvádění na obrazovce (4:3)</PresentationFormat>
  <Paragraphs>46</Paragraphs>
  <Slides>15</Slides>
  <Notes>0</Notes>
  <HiddenSlides>1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Cesta</vt:lpstr>
      <vt:lpstr>Acrobat Document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</dc:creator>
  <cp:lastModifiedBy>DELL</cp:lastModifiedBy>
  <cp:revision>20</cp:revision>
  <dcterms:created xsi:type="dcterms:W3CDTF">2012-04-14T10:06:26Z</dcterms:created>
  <dcterms:modified xsi:type="dcterms:W3CDTF">2012-07-22T14:58:43Z</dcterms:modified>
</cp:coreProperties>
</file>