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6478A86-A8F1-4280-9253-DFD29755B6FB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69CC50-72C6-4652-AAC9-E9A1DA64E2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6478A86-A8F1-4280-9253-DFD29755B6FB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69CC50-72C6-4652-AAC9-E9A1DA64E2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6478A86-A8F1-4280-9253-DFD29755B6FB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69CC50-72C6-4652-AAC9-E9A1DA64E2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6478A86-A8F1-4280-9253-DFD29755B6FB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69CC50-72C6-4652-AAC9-E9A1DA64E2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6478A86-A8F1-4280-9253-DFD29755B6FB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69CC50-72C6-4652-AAC9-E9A1DA64E2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6478A86-A8F1-4280-9253-DFD29755B6FB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69CC50-72C6-4652-AAC9-E9A1DA64E2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6478A86-A8F1-4280-9253-DFD29755B6FB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69CC50-72C6-4652-AAC9-E9A1DA64E2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6478A86-A8F1-4280-9253-DFD29755B6FB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69CC50-72C6-4652-AAC9-E9A1DA64E2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6478A86-A8F1-4280-9253-DFD29755B6FB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69CC50-72C6-4652-AAC9-E9A1DA64E2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6478A86-A8F1-4280-9253-DFD29755B6FB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69CC50-72C6-4652-AAC9-E9A1DA64E2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6478A86-A8F1-4280-9253-DFD29755B6FB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69CC50-72C6-4652-AAC9-E9A1DA64E2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B6478A86-A8F1-4280-9253-DFD29755B6FB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F569CC50-72C6-4652-AAC9-E9A1DA64E2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png"/><Relationship Id="rId4" Type="http://schemas.openxmlformats.org/officeDocument/2006/relationships/hyperlink" Target="http://dumy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1.xml"/><Relationship Id="rId13" Type="http://schemas.openxmlformats.org/officeDocument/2006/relationships/slide" Target="slide16.xml"/><Relationship Id="rId3" Type="http://schemas.openxmlformats.org/officeDocument/2006/relationships/slide" Target="slide6.xml"/><Relationship Id="rId7" Type="http://schemas.openxmlformats.org/officeDocument/2006/relationships/slide" Target="slide10.xml"/><Relationship Id="rId12" Type="http://schemas.openxmlformats.org/officeDocument/2006/relationships/slide" Target="slide15.xml"/><Relationship Id="rId17" Type="http://schemas.openxmlformats.org/officeDocument/2006/relationships/slide" Target="slide20.xml"/><Relationship Id="rId2" Type="http://schemas.openxmlformats.org/officeDocument/2006/relationships/slide" Target="slide5.xml"/><Relationship Id="rId16" Type="http://schemas.openxmlformats.org/officeDocument/2006/relationships/slide" Target="slide19.xml"/><Relationship Id="rId1" Type="http://schemas.openxmlformats.org/officeDocument/2006/relationships/slideLayout" Target="../slideLayouts/slideLayout1.xml"/><Relationship Id="rId6" Type="http://schemas.openxmlformats.org/officeDocument/2006/relationships/slide" Target="slide9.xml"/><Relationship Id="rId11" Type="http://schemas.openxmlformats.org/officeDocument/2006/relationships/slide" Target="slide14.xml"/><Relationship Id="rId5" Type="http://schemas.openxmlformats.org/officeDocument/2006/relationships/slide" Target="slide8.xml"/><Relationship Id="rId15" Type="http://schemas.openxmlformats.org/officeDocument/2006/relationships/slide" Target="slide18.xml"/><Relationship Id="rId10" Type="http://schemas.openxmlformats.org/officeDocument/2006/relationships/slide" Target="slide13.xml"/><Relationship Id="rId4" Type="http://schemas.openxmlformats.org/officeDocument/2006/relationships/slide" Target="slide7.xml"/><Relationship Id="rId9" Type="http://schemas.openxmlformats.org/officeDocument/2006/relationships/slide" Target="slide12.xml"/><Relationship Id="rId14" Type="http://schemas.openxmlformats.org/officeDocument/2006/relationships/slide" Target="slide1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39553" y="773705"/>
            <a:ext cx="8064895" cy="2232248"/>
          </a:xfrm>
          <a:prstGeom prst="rect">
            <a:avLst/>
          </a:prstGeom>
        </p:spPr>
        <p:txBody>
          <a:bodyPr>
            <a:noAutofit/>
          </a:bodyPr>
          <a:lstStyle/>
          <a:p>
            <a:pPr lvl="0">
              <a:lnSpc>
                <a:spcPct val="150000"/>
              </a:lnSpc>
              <a:spcBef>
                <a:spcPct val="0"/>
              </a:spcBef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školy: Svobodná základní škola,o.p.s.</a:t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Autor: Ivana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</a:t>
            </a:r>
            <a:r>
              <a:rPr kumimoji="0" lang="cs-CZ" sz="20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Makovičková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materiálu: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VY_12_INOVACE_34_ČTENÁŘSKÁ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GRAMOTNOST_POPIS VLASTNOSTÍ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II.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Název: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POPIS VLASTNOSTÍ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I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I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Číslo projektu: CZ.1.07/1.4.00/21.0929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3645024"/>
            <a:ext cx="8460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Arial" pitchFamily="34" charset="0"/>
                <a:cs typeface="Arial" pitchFamily="34" charset="0"/>
              </a:rPr>
              <a:t>POPIS VLASTNOSTÍ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II.</a:t>
            </a:r>
            <a:endParaRPr lang="cs-CZ" dirty="0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6" name="Object 1"/>
          <p:cNvGraphicFramePr>
            <a:graphicFrameLocks noChangeAspect="1"/>
          </p:cNvGraphicFramePr>
          <p:nvPr/>
        </p:nvGraphicFramePr>
        <p:xfrm>
          <a:off x="7667971" y="548680"/>
          <a:ext cx="900473" cy="720080"/>
        </p:xfrm>
        <a:graphic>
          <a:graphicData uri="http://schemas.openxmlformats.org/presentationml/2006/ole">
            <p:oleObj spid="_x0000_s1026" name="Acrobat Document" r:id="rId3" imgW="9523810" imgH="7621064" progId="">
              <p:embed/>
            </p:oleObj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131641" y="609263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6375" y="4284095"/>
            <a:ext cx="6191250" cy="13525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115616" y="548680"/>
            <a:ext cx="7848872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žáky </a:t>
            </a:r>
            <a:r>
              <a:rPr lang="cs-CZ" smtClean="0">
                <a:latin typeface="Arial" pitchFamily="34" charset="0"/>
                <a:cs typeface="Arial" pitchFamily="34" charset="0"/>
              </a:rPr>
              <a:t>od </a:t>
            </a:r>
            <a:r>
              <a:rPr lang="cs-CZ" smtClean="0">
                <a:latin typeface="Arial" pitchFamily="34" charset="0"/>
                <a:cs typeface="Arial" pitchFamily="34" charset="0"/>
              </a:rPr>
              <a:t>3.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třídy. Zaměřuje se na oblast Jazyk a jazyková komunikace.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rozvíjí čtenářskou gramotnost a zaměřuje se porozumění slovům, které vyjadřují lidské vlastnosti.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Každé z dětí si vytvoří tabulku 4x4 (stejná jako na snímku 4), do níž zakresluje své odpovědi.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Pole vybarví barvou, která je u správné odpovědi.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Na snímky s otázkami pro jednotlivá pole se lze dostat kliknutím na příslušné tlačítko akcí, stejně tak zpět na původní mřížku.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Správné řešení lze zobrazit kliknutím na snímek s mřížkou mimo tlačítka akcí.</a:t>
            </a:r>
          </a:p>
          <a:p>
            <a:pPr>
              <a:lnSpc>
                <a:spcPct val="150000"/>
              </a:lnSpc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123728" y="2852936"/>
            <a:ext cx="583264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/>
              <a:t>Vyber si libovolné pole. </a:t>
            </a:r>
          </a:p>
          <a:p>
            <a:pPr algn="just"/>
            <a:r>
              <a:rPr lang="cs-CZ" sz="2800" dirty="0" smtClean="0"/>
              <a:t>Pod každým polem se skrývá hádanka 3 možnosti, jak ji vyřešit</a:t>
            </a:r>
          </a:p>
          <a:p>
            <a:pPr algn="just"/>
            <a:r>
              <a:rPr lang="cs-CZ" sz="2800" dirty="0" smtClean="0"/>
              <a:t>Každá možnost má svou barvu.</a:t>
            </a:r>
          </a:p>
          <a:p>
            <a:pPr algn="just"/>
            <a:r>
              <a:rPr lang="cs-CZ" sz="2800" dirty="0" smtClean="0"/>
              <a:t>Podle toho, jakou možnost vybereš, pole vybarvi.</a:t>
            </a:r>
            <a:endParaRPr lang="cs-CZ" sz="2800" dirty="0"/>
          </a:p>
          <a:p>
            <a:pPr algn="just"/>
            <a:r>
              <a:rPr lang="cs-CZ" sz="2800" dirty="0" smtClean="0"/>
              <a:t>Vznikne barevný obrazec.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123728" y="1628800"/>
            <a:ext cx="60486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chemeClr val="bg2">
                    <a:lumMod val="50000"/>
                  </a:schemeClr>
                </a:solidFill>
              </a:rPr>
              <a:t>VYBARVUJ PODLE POKYNŮ</a:t>
            </a:r>
            <a:endParaRPr lang="cs-CZ" sz="36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195736" y="692696"/>
          <a:ext cx="5472610" cy="51125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94522"/>
                <a:gridCol w="1094522"/>
                <a:gridCol w="1094522"/>
                <a:gridCol w="1094522"/>
                <a:gridCol w="1094522"/>
              </a:tblGrid>
              <a:tr h="1008112">
                <a:tc>
                  <a:txBody>
                    <a:bodyPr/>
                    <a:lstStyle/>
                    <a:p>
                      <a:pPr algn="ctr"/>
                      <a:endParaRPr lang="cs-CZ" sz="36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36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sz="36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sz="36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36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1080120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1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1008112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2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1008112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3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1008112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4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6" name="Tlačítko akce: Dopředu nebo Další 5">
            <a:hlinkClick r:id="rId2" action="ppaction://hlinksldjump" highlightClick="1"/>
          </p:cNvPr>
          <p:cNvSpPr/>
          <p:nvPr/>
        </p:nvSpPr>
        <p:spPr>
          <a:xfrm>
            <a:off x="3995936" y="2492896"/>
            <a:ext cx="288032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Dopředu nebo Další 6">
            <a:hlinkClick r:id="rId3" action="ppaction://hlinksldjump" highlightClick="1"/>
          </p:cNvPr>
          <p:cNvSpPr/>
          <p:nvPr/>
        </p:nvSpPr>
        <p:spPr>
          <a:xfrm>
            <a:off x="3995936" y="3501008"/>
            <a:ext cx="288032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Dopředu nebo Další 7">
            <a:hlinkClick r:id="rId4" action="ppaction://hlinksldjump" highlightClick="1"/>
          </p:cNvPr>
          <p:cNvSpPr/>
          <p:nvPr/>
        </p:nvSpPr>
        <p:spPr>
          <a:xfrm>
            <a:off x="3995936" y="4509120"/>
            <a:ext cx="288032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lačítko akce: Dopředu nebo Další 8">
            <a:hlinkClick r:id="rId5" action="ppaction://hlinksldjump" highlightClick="1"/>
          </p:cNvPr>
          <p:cNvSpPr/>
          <p:nvPr/>
        </p:nvSpPr>
        <p:spPr>
          <a:xfrm>
            <a:off x="3995936" y="5517232"/>
            <a:ext cx="288032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lačítko akce: Dopředu nebo Další 9">
            <a:hlinkClick r:id="rId6" action="ppaction://hlinksldjump" highlightClick="1"/>
          </p:cNvPr>
          <p:cNvSpPr/>
          <p:nvPr/>
        </p:nvSpPr>
        <p:spPr>
          <a:xfrm>
            <a:off x="5076056" y="2492896"/>
            <a:ext cx="288032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lačítko akce: Dopředu nebo Další 10">
            <a:hlinkClick r:id="rId7" action="ppaction://hlinksldjump" highlightClick="1"/>
          </p:cNvPr>
          <p:cNvSpPr/>
          <p:nvPr/>
        </p:nvSpPr>
        <p:spPr>
          <a:xfrm>
            <a:off x="5148064" y="3501008"/>
            <a:ext cx="288032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lačítko akce: Dopředu nebo Další 11">
            <a:hlinkClick r:id="rId8" action="ppaction://hlinksldjump" highlightClick="1"/>
          </p:cNvPr>
          <p:cNvSpPr/>
          <p:nvPr/>
        </p:nvSpPr>
        <p:spPr>
          <a:xfrm>
            <a:off x="5076056" y="4509120"/>
            <a:ext cx="288032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předu nebo Další 12">
            <a:hlinkClick r:id="rId9" action="ppaction://hlinksldjump" highlightClick="1"/>
          </p:cNvPr>
          <p:cNvSpPr/>
          <p:nvPr/>
        </p:nvSpPr>
        <p:spPr>
          <a:xfrm>
            <a:off x="5076056" y="5517232"/>
            <a:ext cx="288032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lačítko akce: Dopředu nebo Další 13">
            <a:hlinkClick r:id="rId10" action="ppaction://hlinksldjump" highlightClick="1"/>
          </p:cNvPr>
          <p:cNvSpPr/>
          <p:nvPr/>
        </p:nvSpPr>
        <p:spPr>
          <a:xfrm>
            <a:off x="6228184" y="2492896"/>
            <a:ext cx="288032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lačítko akce: Dopředu nebo Další 14">
            <a:hlinkClick r:id="rId11" action="ppaction://hlinksldjump" highlightClick="1"/>
          </p:cNvPr>
          <p:cNvSpPr/>
          <p:nvPr/>
        </p:nvSpPr>
        <p:spPr>
          <a:xfrm>
            <a:off x="6228184" y="3501008"/>
            <a:ext cx="288032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lačítko akce: Dopředu nebo Další 15">
            <a:hlinkClick r:id="rId12" action="ppaction://hlinksldjump" highlightClick="1"/>
          </p:cNvPr>
          <p:cNvSpPr/>
          <p:nvPr/>
        </p:nvSpPr>
        <p:spPr>
          <a:xfrm>
            <a:off x="6228184" y="4509120"/>
            <a:ext cx="288032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lačítko akce: Dopředu nebo Další 16">
            <a:hlinkClick r:id="rId13" action="ppaction://hlinksldjump" highlightClick="1"/>
          </p:cNvPr>
          <p:cNvSpPr/>
          <p:nvPr/>
        </p:nvSpPr>
        <p:spPr>
          <a:xfrm>
            <a:off x="6228184" y="5517232"/>
            <a:ext cx="288032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Tlačítko akce: Dopředu nebo Další 17">
            <a:hlinkClick r:id="rId14" action="ppaction://hlinksldjump" highlightClick="1"/>
          </p:cNvPr>
          <p:cNvSpPr/>
          <p:nvPr/>
        </p:nvSpPr>
        <p:spPr>
          <a:xfrm>
            <a:off x="7308304" y="2492896"/>
            <a:ext cx="288032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lačítko akce: Dopředu nebo Další 18">
            <a:hlinkClick r:id="rId15" action="ppaction://hlinksldjump" highlightClick="1"/>
          </p:cNvPr>
          <p:cNvSpPr/>
          <p:nvPr/>
        </p:nvSpPr>
        <p:spPr>
          <a:xfrm>
            <a:off x="7308304" y="3501008"/>
            <a:ext cx="288032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lačítko akce: Dopředu nebo Další 19">
            <a:hlinkClick r:id="rId16" action="ppaction://hlinksldjump" highlightClick="1"/>
          </p:cNvPr>
          <p:cNvSpPr/>
          <p:nvPr/>
        </p:nvSpPr>
        <p:spPr>
          <a:xfrm>
            <a:off x="7308304" y="4509120"/>
            <a:ext cx="288032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lačítko akce: Dopředu nebo Další 20">
            <a:hlinkClick r:id="rId17" action="ppaction://hlinksldjump" highlightClick="1"/>
          </p:cNvPr>
          <p:cNvSpPr/>
          <p:nvPr/>
        </p:nvSpPr>
        <p:spPr>
          <a:xfrm>
            <a:off x="7308304" y="5517232"/>
            <a:ext cx="288032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3275856" y="1700808"/>
          <a:ext cx="4392488" cy="41044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98122"/>
                <a:gridCol w="1098122"/>
                <a:gridCol w="1098122"/>
                <a:gridCol w="1098122"/>
              </a:tblGrid>
              <a:tr h="102611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</a:tr>
              <a:tr h="102611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</a:tr>
              <a:tr h="102611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</a:tr>
              <a:tr h="102611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</a:tr>
            </a:tbl>
          </a:graphicData>
        </a:graphic>
      </p:graphicFrame>
      <p:sp>
        <p:nvSpPr>
          <p:cNvPr id="2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692696"/>
            <a:ext cx="74168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Člověk, který vždy udělá, to co slíbil je: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35696" y="1844824"/>
            <a:ext cx="640871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4400" dirty="0" smtClean="0"/>
              <a:t> Dobrotivý</a:t>
            </a:r>
          </a:p>
          <a:p>
            <a:pPr>
              <a:buFont typeface="Courier New" pitchFamily="49" charset="0"/>
              <a:buChar char="o"/>
            </a:pPr>
            <a:r>
              <a:rPr lang="cs-CZ" sz="4400" dirty="0" smtClean="0"/>
              <a:t> Urážlivý</a:t>
            </a:r>
          </a:p>
          <a:p>
            <a:pPr>
              <a:buFont typeface="Courier New" pitchFamily="49" charset="0"/>
              <a:buChar char="o"/>
            </a:pPr>
            <a:r>
              <a:rPr lang="cs-CZ" sz="4400" dirty="0" smtClean="0"/>
              <a:t> Spolehlivý</a:t>
            </a:r>
            <a:endParaRPr lang="cs-CZ" sz="4400" dirty="0"/>
          </a:p>
        </p:txBody>
      </p:sp>
      <p:sp>
        <p:nvSpPr>
          <p:cNvPr id="5" name="Elipsa 4"/>
          <p:cNvSpPr/>
          <p:nvPr/>
        </p:nvSpPr>
        <p:spPr>
          <a:xfrm>
            <a:off x="7596336" y="2708920"/>
            <a:ext cx="576064" cy="576064"/>
          </a:xfrm>
          <a:prstGeom prst="ellipse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7596336" y="3501008"/>
            <a:ext cx="576064" cy="576064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7596336" y="1916832"/>
            <a:ext cx="576064" cy="576064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Domů 7">
            <a:hlinkClick r:id="rId2" action="ppaction://hlinksldjump" highlightClick="1"/>
          </p:cNvPr>
          <p:cNvSpPr/>
          <p:nvPr/>
        </p:nvSpPr>
        <p:spPr>
          <a:xfrm>
            <a:off x="7812360" y="5661248"/>
            <a:ext cx="864096" cy="86409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8172400" y="404664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A1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548680"/>
            <a:ext cx="66247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Člověk, který vždy ochotně pomůže druhým je: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35696" y="1844824"/>
            <a:ext cx="640871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4400" dirty="0" smtClean="0"/>
              <a:t> Obětavý</a:t>
            </a:r>
          </a:p>
          <a:p>
            <a:pPr>
              <a:buFont typeface="Courier New" pitchFamily="49" charset="0"/>
              <a:buChar char="o"/>
            </a:pPr>
            <a:r>
              <a:rPr lang="cs-CZ" sz="4400" dirty="0" smtClean="0"/>
              <a:t> Namyšlený</a:t>
            </a:r>
          </a:p>
          <a:p>
            <a:pPr>
              <a:buFont typeface="Courier New" pitchFamily="49" charset="0"/>
              <a:buChar char="o"/>
            </a:pPr>
            <a:r>
              <a:rPr lang="cs-CZ" sz="4400" dirty="0" smtClean="0"/>
              <a:t> Pracovitý</a:t>
            </a:r>
            <a:endParaRPr lang="cs-CZ" sz="4400" dirty="0"/>
          </a:p>
        </p:txBody>
      </p:sp>
      <p:sp>
        <p:nvSpPr>
          <p:cNvPr id="5" name="Elipsa 4"/>
          <p:cNvSpPr/>
          <p:nvPr/>
        </p:nvSpPr>
        <p:spPr>
          <a:xfrm>
            <a:off x="7596336" y="2708920"/>
            <a:ext cx="576064" cy="576064"/>
          </a:xfrm>
          <a:prstGeom prst="ellipse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7596336" y="3501008"/>
            <a:ext cx="576064" cy="576064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7596336" y="1916832"/>
            <a:ext cx="576064" cy="576064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Domů 7">
            <a:hlinkClick r:id="rId2" action="ppaction://hlinksldjump" highlightClick="1"/>
          </p:cNvPr>
          <p:cNvSpPr/>
          <p:nvPr/>
        </p:nvSpPr>
        <p:spPr>
          <a:xfrm>
            <a:off x="7812360" y="5661248"/>
            <a:ext cx="864096" cy="86409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8172400" y="404664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A2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692696"/>
            <a:ext cx="74168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Člověk, který jedná bez rozmyslu je: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35696" y="1844824"/>
            <a:ext cx="640871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4400" dirty="0" smtClean="0"/>
              <a:t> Zamyšlený</a:t>
            </a:r>
          </a:p>
          <a:p>
            <a:pPr>
              <a:buFont typeface="Courier New" pitchFamily="49" charset="0"/>
              <a:buChar char="o"/>
            </a:pPr>
            <a:r>
              <a:rPr lang="cs-CZ" sz="4400" dirty="0" smtClean="0"/>
              <a:t> Nepromyšlený</a:t>
            </a:r>
          </a:p>
          <a:p>
            <a:pPr>
              <a:buFont typeface="Courier New" pitchFamily="49" charset="0"/>
              <a:buChar char="o"/>
            </a:pPr>
            <a:r>
              <a:rPr lang="cs-CZ" sz="4400" dirty="0" smtClean="0"/>
              <a:t> Ukvapený </a:t>
            </a:r>
            <a:endParaRPr lang="cs-CZ" sz="4400" dirty="0"/>
          </a:p>
        </p:txBody>
      </p:sp>
      <p:sp>
        <p:nvSpPr>
          <p:cNvPr id="5" name="Elipsa 4"/>
          <p:cNvSpPr/>
          <p:nvPr/>
        </p:nvSpPr>
        <p:spPr>
          <a:xfrm>
            <a:off x="7596336" y="2708920"/>
            <a:ext cx="576064" cy="576064"/>
          </a:xfrm>
          <a:prstGeom prst="ellipse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7596336" y="3501008"/>
            <a:ext cx="576064" cy="576064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7596336" y="1916832"/>
            <a:ext cx="576064" cy="576064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Domů 7">
            <a:hlinkClick r:id="rId2" action="ppaction://hlinksldjump" highlightClick="1"/>
          </p:cNvPr>
          <p:cNvSpPr/>
          <p:nvPr/>
        </p:nvSpPr>
        <p:spPr>
          <a:xfrm>
            <a:off x="7812360" y="5661248"/>
            <a:ext cx="864096" cy="86409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8172400" y="404664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A3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548680"/>
            <a:ext cx="72008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Člověk, který nikdy nesleví ze svých nároků a pravidel je: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03648" y="2636912"/>
            <a:ext cx="640871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4400" dirty="0" smtClean="0"/>
              <a:t> Zlý</a:t>
            </a:r>
          </a:p>
          <a:p>
            <a:pPr>
              <a:buFont typeface="Courier New" pitchFamily="49" charset="0"/>
              <a:buChar char="o"/>
            </a:pPr>
            <a:r>
              <a:rPr lang="cs-CZ" sz="4400" dirty="0" smtClean="0"/>
              <a:t> Sebevědomý</a:t>
            </a:r>
          </a:p>
          <a:p>
            <a:pPr>
              <a:buFont typeface="Courier New" pitchFamily="49" charset="0"/>
              <a:buChar char="o"/>
            </a:pPr>
            <a:r>
              <a:rPr lang="cs-CZ" sz="4400" dirty="0" smtClean="0"/>
              <a:t> Přísný</a:t>
            </a:r>
            <a:endParaRPr lang="cs-CZ" sz="4400" dirty="0"/>
          </a:p>
        </p:txBody>
      </p:sp>
      <p:sp>
        <p:nvSpPr>
          <p:cNvPr id="5" name="Elipsa 4"/>
          <p:cNvSpPr/>
          <p:nvPr/>
        </p:nvSpPr>
        <p:spPr>
          <a:xfrm>
            <a:off x="6732240" y="3429000"/>
            <a:ext cx="576064" cy="576064"/>
          </a:xfrm>
          <a:prstGeom prst="ellipse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6732240" y="4149080"/>
            <a:ext cx="576064" cy="576064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6732240" y="2708920"/>
            <a:ext cx="576064" cy="576064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Domů 7">
            <a:hlinkClick r:id="rId2" action="ppaction://hlinksldjump" highlightClick="1"/>
          </p:cNvPr>
          <p:cNvSpPr/>
          <p:nvPr/>
        </p:nvSpPr>
        <p:spPr>
          <a:xfrm>
            <a:off x="7812360" y="5661248"/>
            <a:ext cx="864096" cy="86409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8172400" y="404664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A4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692696"/>
            <a:ext cx="77048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Člověk, který má na všechny kolem sebe stejný metr je: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35696" y="1844824"/>
            <a:ext cx="640871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4400" dirty="0" smtClean="0"/>
              <a:t> Spravedlivý</a:t>
            </a:r>
          </a:p>
          <a:p>
            <a:pPr>
              <a:buFont typeface="Courier New" pitchFamily="49" charset="0"/>
              <a:buChar char="o"/>
            </a:pPr>
            <a:r>
              <a:rPr lang="cs-CZ" sz="4400" dirty="0" smtClean="0"/>
              <a:t> Zaměřený</a:t>
            </a:r>
          </a:p>
          <a:p>
            <a:pPr>
              <a:buFont typeface="Courier New" pitchFamily="49" charset="0"/>
              <a:buChar char="o"/>
            </a:pPr>
            <a:r>
              <a:rPr lang="cs-CZ" sz="4400" dirty="0" smtClean="0"/>
              <a:t> Pyšný</a:t>
            </a:r>
            <a:endParaRPr lang="cs-CZ" sz="4400" dirty="0"/>
          </a:p>
        </p:txBody>
      </p:sp>
      <p:sp>
        <p:nvSpPr>
          <p:cNvPr id="5" name="Elipsa 4"/>
          <p:cNvSpPr/>
          <p:nvPr/>
        </p:nvSpPr>
        <p:spPr>
          <a:xfrm>
            <a:off x="7596336" y="2708920"/>
            <a:ext cx="576064" cy="576064"/>
          </a:xfrm>
          <a:prstGeom prst="ellipse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7596336" y="3501008"/>
            <a:ext cx="576064" cy="576064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7596336" y="1916832"/>
            <a:ext cx="576064" cy="576064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Domů 7">
            <a:hlinkClick r:id="rId2" action="ppaction://hlinksldjump" highlightClick="1"/>
          </p:cNvPr>
          <p:cNvSpPr/>
          <p:nvPr/>
        </p:nvSpPr>
        <p:spPr>
          <a:xfrm>
            <a:off x="7812360" y="5661248"/>
            <a:ext cx="864096" cy="86409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8172400" y="404664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B1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692696"/>
            <a:ext cx="70567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Člověk, na kterého se vždy můžeme spolehnout je: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619672" y="2708920"/>
            <a:ext cx="640871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4400" dirty="0" smtClean="0"/>
              <a:t> Zodpovědný</a:t>
            </a:r>
          </a:p>
          <a:p>
            <a:pPr>
              <a:buFont typeface="Courier New" pitchFamily="49" charset="0"/>
              <a:buChar char="o"/>
            </a:pPr>
            <a:r>
              <a:rPr lang="cs-CZ" sz="4400" dirty="0" smtClean="0"/>
              <a:t> Dobrotivý</a:t>
            </a:r>
          </a:p>
          <a:p>
            <a:pPr>
              <a:buFont typeface="Courier New" pitchFamily="49" charset="0"/>
              <a:buChar char="o"/>
            </a:pPr>
            <a:r>
              <a:rPr lang="cs-CZ" sz="4400" dirty="0" smtClean="0"/>
              <a:t> Rozumný</a:t>
            </a:r>
            <a:endParaRPr lang="cs-CZ" sz="4400" dirty="0"/>
          </a:p>
        </p:txBody>
      </p:sp>
      <p:sp>
        <p:nvSpPr>
          <p:cNvPr id="5" name="Elipsa 4"/>
          <p:cNvSpPr/>
          <p:nvPr/>
        </p:nvSpPr>
        <p:spPr>
          <a:xfrm>
            <a:off x="7668344" y="3429000"/>
            <a:ext cx="576064" cy="576064"/>
          </a:xfrm>
          <a:prstGeom prst="ellipse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7668344" y="4149080"/>
            <a:ext cx="576064" cy="576064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7668344" y="2708920"/>
            <a:ext cx="576064" cy="576064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Domů 7">
            <a:hlinkClick r:id="rId2" action="ppaction://hlinksldjump" highlightClick="1"/>
          </p:cNvPr>
          <p:cNvSpPr/>
          <p:nvPr/>
        </p:nvSpPr>
        <p:spPr>
          <a:xfrm>
            <a:off x="7812360" y="5661248"/>
            <a:ext cx="864096" cy="86409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8172400" y="404664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B2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404664"/>
            <a:ext cx="69127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Člověk, který je smutný a má špatnou náladu je: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35696" y="1844824"/>
            <a:ext cx="640871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4400" dirty="0" smtClean="0"/>
              <a:t> Popudlivý</a:t>
            </a:r>
          </a:p>
          <a:p>
            <a:pPr>
              <a:buFont typeface="Courier New" pitchFamily="49" charset="0"/>
              <a:buChar char="o"/>
            </a:pPr>
            <a:r>
              <a:rPr lang="cs-CZ" sz="4400" dirty="0" smtClean="0"/>
              <a:t> Mrzutý</a:t>
            </a:r>
          </a:p>
          <a:p>
            <a:pPr>
              <a:buFont typeface="Courier New" pitchFamily="49" charset="0"/>
              <a:buChar char="o"/>
            </a:pPr>
            <a:r>
              <a:rPr lang="cs-CZ" sz="4400" dirty="0" smtClean="0"/>
              <a:t> Marnivý</a:t>
            </a:r>
            <a:endParaRPr lang="cs-CZ" sz="4400" dirty="0"/>
          </a:p>
        </p:txBody>
      </p:sp>
      <p:sp>
        <p:nvSpPr>
          <p:cNvPr id="5" name="Elipsa 4"/>
          <p:cNvSpPr/>
          <p:nvPr/>
        </p:nvSpPr>
        <p:spPr>
          <a:xfrm>
            <a:off x="7596336" y="2708920"/>
            <a:ext cx="576064" cy="576064"/>
          </a:xfrm>
          <a:prstGeom prst="ellipse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7596336" y="3501008"/>
            <a:ext cx="576064" cy="576064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7596336" y="1916832"/>
            <a:ext cx="576064" cy="576064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Domů 7">
            <a:hlinkClick r:id="rId2" action="ppaction://hlinksldjump" highlightClick="1"/>
          </p:cNvPr>
          <p:cNvSpPr/>
          <p:nvPr/>
        </p:nvSpPr>
        <p:spPr>
          <a:xfrm>
            <a:off x="7812360" y="5661248"/>
            <a:ext cx="864096" cy="86409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8172400" y="404664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B3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692696"/>
            <a:ext cx="66247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Člověk, který je vždy </a:t>
            </a:r>
            <a:r>
              <a:rPr lang="cs-CZ" sz="3600" dirty="0" err="1" smtClean="0"/>
              <a:t>fér</a:t>
            </a:r>
            <a:r>
              <a:rPr lang="cs-CZ" sz="3600" dirty="0" smtClean="0"/>
              <a:t> je: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35696" y="1844824"/>
            <a:ext cx="640871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4400" dirty="0" smtClean="0"/>
              <a:t> Počestný</a:t>
            </a:r>
          </a:p>
          <a:p>
            <a:pPr>
              <a:buFont typeface="Courier New" pitchFamily="49" charset="0"/>
              <a:buChar char="o"/>
            </a:pPr>
            <a:r>
              <a:rPr lang="cs-CZ" sz="4400" dirty="0" smtClean="0"/>
              <a:t> Čestný</a:t>
            </a:r>
          </a:p>
          <a:p>
            <a:pPr>
              <a:buFont typeface="Courier New" pitchFamily="49" charset="0"/>
              <a:buChar char="o"/>
            </a:pPr>
            <a:r>
              <a:rPr lang="cs-CZ" sz="4400" dirty="0" smtClean="0"/>
              <a:t> Líný</a:t>
            </a:r>
            <a:endParaRPr lang="cs-CZ" sz="4400" dirty="0"/>
          </a:p>
        </p:txBody>
      </p:sp>
      <p:sp>
        <p:nvSpPr>
          <p:cNvPr id="5" name="Elipsa 4"/>
          <p:cNvSpPr/>
          <p:nvPr/>
        </p:nvSpPr>
        <p:spPr>
          <a:xfrm>
            <a:off x="7596336" y="2708920"/>
            <a:ext cx="576064" cy="576064"/>
          </a:xfrm>
          <a:prstGeom prst="ellipse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7596336" y="3501008"/>
            <a:ext cx="576064" cy="576064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7596336" y="1916832"/>
            <a:ext cx="576064" cy="576064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Domů 7">
            <a:hlinkClick r:id="rId2" action="ppaction://hlinksldjump" highlightClick="1"/>
          </p:cNvPr>
          <p:cNvSpPr/>
          <p:nvPr/>
        </p:nvSpPr>
        <p:spPr>
          <a:xfrm>
            <a:off x="7812360" y="5661248"/>
            <a:ext cx="864096" cy="86409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8172400" y="404664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B4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404664"/>
            <a:ext cx="67687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Člověk, který nemá úctu k lidem a nevybraně s nimi mluví je: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35696" y="1844824"/>
            <a:ext cx="640871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4400" dirty="0" smtClean="0"/>
              <a:t> Drzý</a:t>
            </a:r>
          </a:p>
          <a:p>
            <a:pPr>
              <a:buFont typeface="Courier New" pitchFamily="49" charset="0"/>
              <a:buChar char="o"/>
            </a:pPr>
            <a:r>
              <a:rPr lang="cs-CZ" sz="4400" dirty="0" smtClean="0"/>
              <a:t> Rozpačitý</a:t>
            </a:r>
          </a:p>
          <a:p>
            <a:pPr>
              <a:buFont typeface="Courier New" pitchFamily="49" charset="0"/>
              <a:buChar char="o"/>
            </a:pPr>
            <a:r>
              <a:rPr lang="cs-CZ" sz="4400" dirty="0" smtClean="0"/>
              <a:t> Pravdomluvný</a:t>
            </a:r>
            <a:endParaRPr lang="cs-CZ" sz="4400" dirty="0"/>
          </a:p>
        </p:txBody>
      </p:sp>
      <p:sp>
        <p:nvSpPr>
          <p:cNvPr id="5" name="Elipsa 4"/>
          <p:cNvSpPr/>
          <p:nvPr/>
        </p:nvSpPr>
        <p:spPr>
          <a:xfrm>
            <a:off x="7596336" y="2708920"/>
            <a:ext cx="576064" cy="576064"/>
          </a:xfrm>
          <a:prstGeom prst="ellipse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7596336" y="3501008"/>
            <a:ext cx="576064" cy="576064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7596336" y="1916832"/>
            <a:ext cx="576064" cy="576064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Domů 7">
            <a:hlinkClick r:id="rId2" action="ppaction://hlinksldjump" highlightClick="1"/>
          </p:cNvPr>
          <p:cNvSpPr/>
          <p:nvPr/>
        </p:nvSpPr>
        <p:spPr>
          <a:xfrm>
            <a:off x="7812360" y="5661248"/>
            <a:ext cx="864096" cy="86409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8172400" y="404664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C1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692696"/>
            <a:ext cx="69127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Člověk, který se snadno rozčílí je: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35696" y="2204864"/>
            <a:ext cx="640871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4400" dirty="0" smtClean="0"/>
              <a:t> Vzteklý</a:t>
            </a:r>
          </a:p>
          <a:p>
            <a:pPr>
              <a:buFont typeface="Courier New" pitchFamily="49" charset="0"/>
              <a:buChar char="o"/>
            </a:pPr>
            <a:r>
              <a:rPr lang="cs-CZ" sz="4400" dirty="0" smtClean="0"/>
              <a:t> Tvrdohlavý</a:t>
            </a:r>
          </a:p>
          <a:p>
            <a:pPr>
              <a:buFont typeface="Courier New" pitchFamily="49" charset="0"/>
              <a:buChar char="o"/>
            </a:pPr>
            <a:r>
              <a:rPr lang="cs-CZ" sz="4400" dirty="0" smtClean="0"/>
              <a:t> Srdečný</a:t>
            </a:r>
            <a:endParaRPr lang="cs-CZ" sz="4400" dirty="0"/>
          </a:p>
        </p:txBody>
      </p:sp>
      <p:sp>
        <p:nvSpPr>
          <p:cNvPr id="5" name="Elipsa 4"/>
          <p:cNvSpPr/>
          <p:nvPr/>
        </p:nvSpPr>
        <p:spPr>
          <a:xfrm>
            <a:off x="7668344" y="2924944"/>
            <a:ext cx="576064" cy="576064"/>
          </a:xfrm>
          <a:prstGeom prst="ellipse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7668344" y="3645024"/>
            <a:ext cx="576064" cy="576064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7668344" y="2204864"/>
            <a:ext cx="576064" cy="576064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Domů 7">
            <a:hlinkClick r:id="rId2" action="ppaction://hlinksldjump" highlightClick="1"/>
          </p:cNvPr>
          <p:cNvSpPr/>
          <p:nvPr/>
        </p:nvSpPr>
        <p:spPr>
          <a:xfrm>
            <a:off x="7812360" y="5661248"/>
            <a:ext cx="864096" cy="86409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8172400" y="404664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C2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692696"/>
            <a:ext cx="66247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Člověk, který každému poroučí a chce, aby ho všichni poslouchali je: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35696" y="1844824"/>
            <a:ext cx="640871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4400" dirty="0" smtClean="0"/>
              <a:t> Svérázný</a:t>
            </a:r>
          </a:p>
          <a:p>
            <a:pPr>
              <a:buFont typeface="Courier New" pitchFamily="49" charset="0"/>
              <a:buChar char="o"/>
            </a:pPr>
            <a:r>
              <a:rPr lang="cs-CZ" sz="4400" dirty="0" smtClean="0"/>
              <a:t> Panovačný</a:t>
            </a:r>
          </a:p>
          <a:p>
            <a:pPr>
              <a:buFont typeface="Courier New" pitchFamily="49" charset="0"/>
              <a:buChar char="o"/>
            </a:pPr>
            <a:r>
              <a:rPr lang="cs-CZ" sz="4400" dirty="0" smtClean="0"/>
              <a:t> Slušný</a:t>
            </a:r>
            <a:endParaRPr lang="cs-CZ" sz="4400" dirty="0"/>
          </a:p>
        </p:txBody>
      </p:sp>
      <p:sp>
        <p:nvSpPr>
          <p:cNvPr id="5" name="Elipsa 4"/>
          <p:cNvSpPr/>
          <p:nvPr/>
        </p:nvSpPr>
        <p:spPr>
          <a:xfrm>
            <a:off x="7596336" y="2708920"/>
            <a:ext cx="576064" cy="576064"/>
          </a:xfrm>
          <a:prstGeom prst="ellipse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7596336" y="3501008"/>
            <a:ext cx="576064" cy="576064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7596336" y="1916832"/>
            <a:ext cx="576064" cy="576064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Domů 7">
            <a:hlinkClick r:id="rId2" action="ppaction://hlinksldjump" highlightClick="1"/>
          </p:cNvPr>
          <p:cNvSpPr/>
          <p:nvPr/>
        </p:nvSpPr>
        <p:spPr>
          <a:xfrm>
            <a:off x="7812360" y="5661248"/>
            <a:ext cx="864096" cy="86409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8172400" y="404664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C3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2" y="692696"/>
            <a:ext cx="68407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Dítě, které neposlouchá, co mu maminka řekne je: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35696" y="1844824"/>
            <a:ext cx="640871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4400" dirty="0" smtClean="0"/>
              <a:t> Hbité</a:t>
            </a:r>
          </a:p>
          <a:p>
            <a:pPr>
              <a:buFont typeface="Courier New" pitchFamily="49" charset="0"/>
              <a:buChar char="o"/>
            </a:pPr>
            <a:r>
              <a:rPr lang="cs-CZ" sz="4400" dirty="0" smtClean="0"/>
              <a:t> Neposlušné</a:t>
            </a:r>
          </a:p>
          <a:p>
            <a:pPr>
              <a:buFont typeface="Courier New" pitchFamily="49" charset="0"/>
              <a:buChar char="o"/>
            </a:pPr>
            <a:r>
              <a:rPr lang="cs-CZ" sz="4400" dirty="0" smtClean="0"/>
              <a:t> Hodné</a:t>
            </a:r>
            <a:endParaRPr lang="cs-CZ" sz="4400" dirty="0"/>
          </a:p>
        </p:txBody>
      </p:sp>
      <p:sp>
        <p:nvSpPr>
          <p:cNvPr id="5" name="Elipsa 4"/>
          <p:cNvSpPr/>
          <p:nvPr/>
        </p:nvSpPr>
        <p:spPr>
          <a:xfrm>
            <a:off x="7596336" y="2708920"/>
            <a:ext cx="576064" cy="576064"/>
          </a:xfrm>
          <a:prstGeom prst="ellipse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7596336" y="3501008"/>
            <a:ext cx="576064" cy="576064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7596336" y="1916832"/>
            <a:ext cx="576064" cy="576064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Domů 7">
            <a:hlinkClick r:id="rId2" action="ppaction://hlinksldjump" highlightClick="1"/>
          </p:cNvPr>
          <p:cNvSpPr/>
          <p:nvPr/>
        </p:nvSpPr>
        <p:spPr>
          <a:xfrm>
            <a:off x="7812360" y="5661248"/>
            <a:ext cx="864096" cy="86409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8172400" y="404664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C4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476672"/>
            <a:ext cx="691276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Člověk, který dělá vše pořádně a vždy mu záleží na výsledku jeho práce je: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35696" y="2348880"/>
            <a:ext cx="640871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4400" dirty="0" smtClean="0"/>
              <a:t> Pořádný</a:t>
            </a:r>
          </a:p>
          <a:p>
            <a:pPr>
              <a:buFont typeface="Courier New" pitchFamily="49" charset="0"/>
              <a:buChar char="o"/>
            </a:pPr>
            <a:r>
              <a:rPr lang="cs-CZ" sz="4400" dirty="0" smtClean="0"/>
              <a:t> Bláznivý</a:t>
            </a:r>
          </a:p>
          <a:p>
            <a:pPr>
              <a:buFont typeface="Courier New" pitchFamily="49" charset="0"/>
              <a:buChar char="o"/>
            </a:pPr>
            <a:r>
              <a:rPr lang="cs-CZ" sz="4400" dirty="0" smtClean="0"/>
              <a:t> Pečlivý</a:t>
            </a:r>
            <a:endParaRPr lang="cs-CZ" sz="4400" dirty="0"/>
          </a:p>
        </p:txBody>
      </p:sp>
      <p:sp>
        <p:nvSpPr>
          <p:cNvPr id="5" name="Elipsa 4"/>
          <p:cNvSpPr/>
          <p:nvPr/>
        </p:nvSpPr>
        <p:spPr>
          <a:xfrm>
            <a:off x="7668344" y="3140968"/>
            <a:ext cx="576064" cy="576064"/>
          </a:xfrm>
          <a:prstGeom prst="ellipse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7668344" y="3861048"/>
            <a:ext cx="576064" cy="576064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7668344" y="2420888"/>
            <a:ext cx="576064" cy="576064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Domů 7">
            <a:hlinkClick r:id="rId2" action="ppaction://hlinksldjump" highlightClick="1"/>
          </p:cNvPr>
          <p:cNvSpPr/>
          <p:nvPr/>
        </p:nvSpPr>
        <p:spPr>
          <a:xfrm>
            <a:off x="7812360" y="5661248"/>
            <a:ext cx="864096" cy="86409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8172400" y="404664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D1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692696"/>
            <a:ext cx="74888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Člověk, který má vždy své věci dobře uložené a uklízí si po sobě je: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35696" y="1844824"/>
            <a:ext cx="640871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4400" dirty="0" smtClean="0"/>
              <a:t> Pořádný</a:t>
            </a:r>
          </a:p>
          <a:p>
            <a:pPr>
              <a:buFont typeface="Courier New" pitchFamily="49" charset="0"/>
              <a:buChar char="o"/>
            </a:pPr>
            <a:r>
              <a:rPr lang="cs-CZ" sz="4400" dirty="0" smtClean="0"/>
              <a:t> Namyšlený</a:t>
            </a:r>
          </a:p>
          <a:p>
            <a:pPr>
              <a:buFont typeface="Courier New" pitchFamily="49" charset="0"/>
              <a:buChar char="o"/>
            </a:pPr>
            <a:r>
              <a:rPr lang="cs-CZ" sz="4400" dirty="0" smtClean="0"/>
              <a:t> Uklizený</a:t>
            </a:r>
            <a:endParaRPr lang="cs-CZ" sz="4400" dirty="0"/>
          </a:p>
        </p:txBody>
      </p:sp>
      <p:sp>
        <p:nvSpPr>
          <p:cNvPr id="5" name="Elipsa 4"/>
          <p:cNvSpPr/>
          <p:nvPr/>
        </p:nvSpPr>
        <p:spPr>
          <a:xfrm>
            <a:off x="7596336" y="2708920"/>
            <a:ext cx="576064" cy="576064"/>
          </a:xfrm>
          <a:prstGeom prst="ellipse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7596336" y="3501008"/>
            <a:ext cx="576064" cy="576064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7596336" y="1916832"/>
            <a:ext cx="576064" cy="576064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Domů 7">
            <a:hlinkClick r:id="rId2" action="ppaction://hlinksldjump" highlightClick="1"/>
          </p:cNvPr>
          <p:cNvSpPr/>
          <p:nvPr/>
        </p:nvSpPr>
        <p:spPr>
          <a:xfrm>
            <a:off x="7812360" y="5661248"/>
            <a:ext cx="864096" cy="86409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8172400" y="404664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D2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692696"/>
            <a:ext cx="66247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Člověk, který se nemůže něčeho dočkat je: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35696" y="1844824"/>
            <a:ext cx="640871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4400" dirty="0" smtClean="0"/>
              <a:t> Pravdomluvný</a:t>
            </a:r>
          </a:p>
          <a:p>
            <a:pPr>
              <a:buFont typeface="Courier New" pitchFamily="49" charset="0"/>
              <a:buChar char="o"/>
            </a:pPr>
            <a:r>
              <a:rPr lang="cs-CZ" sz="4400" dirty="0" smtClean="0"/>
              <a:t> Čekající</a:t>
            </a:r>
          </a:p>
          <a:p>
            <a:pPr>
              <a:buFont typeface="Courier New" pitchFamily="49" charset="0"/>
              <a:buChar char="o"/>
            </a:pPr>
            <a:r>
              <a:rPr lang="cs-CZ" sz="4400" dirty="0" smtClean="0"/>
              <a:t> Netrpělivý</a:t>
            </a:r>
            <a:endParaRPr lang="cs-CZ" sz="4400" dirty="0"/>
          </a:p>
        </p:txBody>
      </p:sp>
      <p:sp>
        <p:nvSpPr>
          <p:cNvPr id="5" name="Elipsa 4"/>
          <p:cNvSpPr/>
          <p:nvPr/>
        </p:nvSpPr>
        <p:spPr>
          <a:xfrm>
            <a:off x="7596336" y="2708920"/>
            <a:ext cx="576064" cy="576064"/>
          </a:xfrm>
          <a:prstGeom prst="ellipse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7596336" y="3501008"/>
            <a:ext cx="576064" cy="576064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7596336" y="1988840"/>
            <a:ext cx="576064" cy="576064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Domů 7">
            <a:hlinkClick r:id="rId2" action="ppaction://hlinksldjump" highlightClick="1"/>
          </p:cNvPr>
          <p:cNvSpPr/>
          <p:nvPr/>
        </p:nvSpPr>
        <p:spPr>
          <a:xfrm>
            <a:off x="7812360" y="5661248"/>
            <a:ext cx="864096" cy="86409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8172400" y="404664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D3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476672"/>
            <a:ext cx="71287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Člověk, který chce mít vždy vše v pořádku je: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63688" y="2420888"/>
            <a:ext cx="640871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4400" dirty="0" smtClean="0"/>
              <a:t> Pošetilý</a:t>
            </a:r>
          </a:p>
          <a:p>
            <a:pPr>
              <a:buFont typeface="Courier New" pitchFamily="49" charset="0"/>
              <a:buChar char="o"/>
            </a:pPr>
            <a:r>
              <a:rPr lang="cs-CZ" sz="4400" dirty="0" smtClean="0"/>
              <a:t> Hrozivý</a:t>
            </a:r>
          </a:p>
          <a:p>
            <a:pPr>
              <a:buFont typeface="Courier New" pitchFamily="49" charset="0"/>
              <a:buChar char="o"/>
            </a:pPr>
            <a:r>
              <a:rPr lang="cs-CZ" sz="4400" dirty="0" smtClean="0"/>
              <a:t> Svědomitý</a:t>
            </a:r>
            <a:endParaRPr lang="cs-CZ" sz="4400" dirty="0"/>
          </a:p>
        </p:txBody>
      </p:sp>
      <p:sp>
        <p:nvSpPr>
          <p:cNvPr id="5" name="Elipsa 4"/>
          <p:cNvSpPr/>
          <p:nvPr/>
        </p:nvSpPr>
        <p:spPr>
          <a:xfrm>
            <a:off x="7596336" y="3212976"/>
            <a:ext cx="576064" cy="576064"/>
          </a:xfrm>
          <a:prstGeom prst="ellipse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7596336" y="3933056"/>
            <a:ext cx="576064" cy="576064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7596336" y="2492896"/>
            <a:ext cx="576064" cy="576064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Domů 7">
            <a:hlinkClick r:id="rId2" action="ppaction://hlinksldjump" highlightClick="1"/>
          </p:cNvPr>
          <p:cNvSpPr/>
          <p:nvPr/>
        </p:nvSpPr>
        <p:spPr>
          <a:xfrm>
            <a:off x="7812360" y="5661248"/>
            <a:ext cx="864096" cy="86409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8172400" y="404664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D4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141</TotalTime>
  <Words>780</Words>
  <Application>Microsoft Office PowerPoint</Application>
  <PresentationFormat>Předvádění na obrazovce (4:3)</PresentationFormat>
  <Paragraphs>124</Paragraphs>
  <Slides>20</Slides>
  <Notes>0</Notes>
  <HiddenSlides>1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2" baseType="lpstr">
      <vt:lpstr>Slunovrat</vt:lpstr>
      <vt:lpstr>Acrobat Document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PRÓZA NEBO POEZIE?</dc:title>
  <dc:creator>DELL</dc:creator>
  <cp:lastModifiedBy>DELL</cp:lastModifiedBy>
  <cp:revision>17</cp:revision>
  <dcterms:created xsi:type="dcterms:W3CDTF">2012-04-15T12:20:32Z</dcterms:created>
  <dcterms:modified xsi:type="dcterms:W3CDTF">2012-07-22T15:12:06Z</dcterms:modified>
</cp:coreProperties>
</file>