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38F968B-3944-4BA6-8C08-D55E3941A1A8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DDDB78E-C36C-441B-A929-7DB8E2F448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VY_32_INOVACE_2_HUDEBNÍ VÝCHOVA_ZÁKLADNÍ DRUHY TAKTŮ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ZÁKLADNÍ DRUHY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TAKTŮ.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ZÁKLADNÍ DRUHY TAKTŮ</a:t>
            </a: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8194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836712"/>
            <a:ext cx="82089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4. a 5. třídy.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Slouží k vytvoření základního přehledu  o základních druzích taktů.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dále slouží k procvičení tohoto učiva.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Před užitím materiálu je nutné, aby žáci byli seznámeni s notami základních délek.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 materiálem lze pracovat hromadně s využitím interaktivní tabule. Žáci mohou své odpovědi vpisovat do materiálu.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Lze využít také pracovní list, který je součástí tohoto materiálu. Pracovní list je určen k vytištění. Pokud list využijeme pro samostatnou práci, je vhodné použít prezentaci jako zpětnou vazbu pro žáky.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Přehled základních taktů</a:t>
            </a:r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620688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Co je to takt? Jak vypadá?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1600" y="148478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Takt je krátký úsek skladby, který lze rozlišit okem i uchem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32856"/>
            <a:ext cx="792088" cy="59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10763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1907704" y="2276872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Takt je část skladby, která je z obou stran ohraničená taktovými čarami.</a:t>
            </a:r>
          </a:p>
          <a:p>
            <a:r>
              <a:rPr lang="cs-CZ" dirty="0" smtClean="0"/>
              <a:t>V taktu může být vždy jen omezený počet not, které dávají dohromady předem daný počet dob.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3717032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taktová čára</a:t>
            </a:r>
            <a:endParaRPr lang="cs-CZ" sz="1600" dirty="0"/>
          </a:p>
        </p:txBody>
      </p:sp>
      <p:cxnSp>
        <p:nvCxnSpPr>
          <p:cNvPr id="12" name="Přímá spojovací šipka 11"/>
          <p:cNvCxnSpPr>
            <a:stCxn id="10" idx="0"/>
          </p:cNvCxnSpPr>
          <p:nvPr/>
        </p:nvCxnSpPr>
        <p:spPr>
          <a:xfrm flipH="1" flipV="1">
            <a:off x="755576" y="3501008"/>
            <a:ext cx="324036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10" idx="0"/>
          </p:cNvCxnSpPr>
          <p:nvPr/>
        </p:nvCxnSpPr>
        <p:spPr>
          <a:xfrm flipV="1">
            <a:off x="1079612" y="3429000"/>
            <a:ext cx="540060" cy="28803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509120"/>
            <a:ext cx="1060808" cy="806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ovéPole 16"/>
          <p:cNvSpPr txBox="1"/>
          <p:nvPr/>
        </p:nvSpPr>
        <p:spPr>
          <a:xfrm>
            <a:off x="1907704" y="4365104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každé skladbě se pravidelně střídají těžké (přízvučné)  a nepřízvučné doby. Podle této pravidelnosti lze sluchem rozeznat takt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564904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Obr. 01</a:t>
            </a:r>
            <a:endParaRPr lang="cs-CZ" sz="1200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9552" y="5301208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Obr. 02</a:t>
            </a:r>
            <a:endParaRPr lang="cs-CZ" sz="1200" i="1" dirty="0"/>
          </a:p>
        </p:txBody>
      </p:sp>
      <p:sp>
        <p:nvSpPr>
          <p:cNvPr id="1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501008"/>
            <a:ext cx="178117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043608" y="620688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Jaké jsou takty označené?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429000"/>
            <a:ext cx="17430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429000"/>
            <a:ext cx="16097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11560" y="2132856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Druh taktu je vždy označen na začátku skladby za houslovým klíčem pomocí dvou čísel.</a:t>
            </a:r>
            <a:endParaRPr lang="cs-CZ" sz="2000" dirty="0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1979712" y="3429000"/>
            <a:ext cx="1872208" cy="36004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 flipV="1">
            <a:off x="5436096" y="3429000"/>
            <a:ext cx="2016224" cy="28803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4716016" y="3356992"/>
            <a:ext cx="0" cy="43204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39552" y="3068960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ČÍSLO URČUJÍCÍ POČET NOT PŘÍSLUŠNÉ DÉLKY (DOB)V JEDNOM TAKTU</a:t>
            </a:r>
            <a:endParaRPr lang="cs-CZ" dirty="0">
              <a:solidFill>
                <a:srgbClr val="0070C0"/>
              </a:solidFill>
            </a:endParaRPr>
          </a:p>
        </p:txBody>
      </p:sp>
      <p:cxnSp>
        <p:nvCxnSpPr>
          <p:cNvPr id="20" name="Přímá spojovací šipka 19"/>
          <p:cNvCxnSpPr/>
          <p:nvPr/>
        </p:nvCxnSpPr>
        <p:spPr>
          <a:xfrm>
            <a:off x="1691680" y="4581128"/>
            <a:ext cx="2592288" cy="36004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4716016" y="4509120"/>
            <a:ext cx="0" cy="43204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5148064" y="4509120"/>
            <a:ext cx="2448272" cy="43204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2123728" y="5229200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ČÍSLO URČUJÍCÍ DÉLKU ZÁKLADNÍ NOTY (DOBY)</a:t>
            </a:r>
          </a:p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4= ČTVRŤOVÁ NOTA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Jaké jsou základní druhy taktů?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178117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17430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700808"/>
            <a:ext cx="160972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51520" y="314096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ČTYŘ ČTVRŤOVÝ TAKT</a:t>
            </a:r>
          </a:p>
          <a:p>
            <a:pPr algn="ctr"/>
            <a:r>
              <a:rPr lang="cs-CZ" dirty="0" smtClean="0">
                <a:solidFill>
                  <a:srgbClr val="00B050"/>
                </a:solidFill>
              </a:rPr>
              <a:t>ČTYŘDOBÝ TAKT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75856" y="314096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TŘÍ ČTVRŤOVÝ TAKT</a:t>
            </a:r>
          </a:p>
          <a:p>
            <a:pPr algn="ctr"/>
            <a:r>
              <a:rPr lang="cs-CZ" dirty="0" smtClean="0">
                <a:solidFill>
                  <a:srgbClr val="0070C0"/>
                </a:solidFill>
              </a:rPr>
              <a:t>TŘÍDOBÝ TAKT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314096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DVOU ČTVRŤOVÝ TAKT</a:t>
            </a:r>
          </a:p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DVOUDOBÝ TAKT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393305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Kolik čtvrťových not se vejde do jednotlivých taktů?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09120"/>
            <a:ext cx="2520280" cy="864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437112"/>
            <a:ext cx="2088232" cy="885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4437112"/>
            <a:ext cx="2592288" cy="826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251520" y="53732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raz – dva – tři - čtyř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53732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raz – dva – tři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28184" y="53732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raz – dva</a:t>
            </a:r>
            <a:endParaRPr lang="cs-CZ" dirty="0"/>
          </a:p>
        </p:txBody>
      </p:sp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B050"/>
                </a:solidFill>
              </a:rPr>
              <a:t>Čtyř čtvrťový takt ( Čtyřdobý takt)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79208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Pokuste se doplnit správné noty do čtyřčtvrťového taktu.</a:t>
            </a:r>
          </a:p>
          <a:p>
            <a:r>
              <a:rPr lang="cs-CZ" sz="2000" b="1" dirty="0" smtClean="0">
                <a:solidFill>
                  <a:schemeClr val="accent6"/>
                </a:solidFill>
              </a:rPr>
              <a:t>Pozor!!! </a:t>
            </a:r>
            <a:r>
              <a:rPr lang="cs-CZ" sz="2000" dirty="0" smtClean="0"/>
              <a:t>V taktu nemusí být vždy jen čtvrťové noty, ale i noty kratší (nota osminová) či delší (nota půlová, nota celá).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564904"/>
            <a:ext cx="51435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861048"/>
            <a:ext cx="51149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085184"/>
            <a:ext cx="51816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796136" y="2708920"/>
            <a:ext cx="936104" cy="92333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796136" y="3933056"/>
            <a:ext cx="936104" cy="92333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5085184"/>
            <a:ext cx="936104" cy="92333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20888"/>
            <a:ext cx="5472608" cy="382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611560" y="62068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B0F0"/>
                </a:solidFill>
              </a:rPr>
              <a:t>Tří čtvrťový takt ( Třídobý takt)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79208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Pokuste se doplnit správné noty do čtyřčtvrťového taktu.</a:t>
            </a:r>
          </a:p>
          <a:p>
            <a:r>
              <a:rPr lang="cs-CZ" sz="2000" b="1" dirty="0" smtClean="0">
                <a:solidFill>
                  <a:schemeClr val="accent6"/>
                </a:solidFill>
              </a:rPr>
              <a:t>Pozor!!! </a:t>
            </a:r>
            <a:r>
              <a:rPr lang="cs-CZ" sz="2000" dirty="0" smtClean="0"/>
              <a:t>V taktu nemusí být vždy jen čtvrťové noty, ale i noty kratší (nota osminová) či delší (nota půlová, nota celá).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6136" y="2564904"/>
            <a:ext cx="936104" cy="92333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3789040"/>
            <a:ext cx="936104" cy="92333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5085184"/>
            <a:ext cx="936104" cy="92333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276872"/>
            <a:ext cx="612068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395536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Dvou čtvrťový takt ( Dvoudobý takt)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79208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Pokuste se doplnit správné noty do čtyřčtvrťového taktu.</a:t>
            </a:r>
          </a:p>
          <a:p>
            <a:r>
              <a:rPr lang="cs-CZ" sz="2000" b="1" dirty="0" smtClean="0">
                <a:solidFill>
                  <a:schemeClr val="accent6"/>
                </a:solidFill>
              </a:rPr>
              <a:t>Pozor!!! </a:t>
            </a:r>
            <a:r>
              <a:rPr lang="cs-CZ" sz="2000" dirty="0" smtClean="0"/>
              <a:t>V taktu nemusí být vždy jen čtvrťové noty, ale i noty kratší (nota osminová) či delší (nota půlová, nota celá).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2348880"/>
            <a:ext cx="936104" cy="92333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3717032"/>
            <a:ext cx="936104" cy="92333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5085184"/>
            <a:ext cx="936104" cy="92333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dirty="0"/>
              <a:t>?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293096"/>
            <a:ext cx="81343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8" y="2943225"/>
            <a:ext cx="82010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556792"/>
            <a:ext cx="81819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395536" y="62068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Vyber takt, který do řady nepatří</a:t>
            </a:r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6228184" y="1340768"/>
            <a:ext cx="360040" cy="36004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3923928" y="2492896"/>
            <a:ext cx="288032" cy="504056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5292080" y="4005064"/>
            <a:ext cx="288032" cy="43204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55446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ZDROJE:</a:t>
            </a:r>
          </a:p>
          <a:p>
            <a:r>
              <a:rPr lang="cs-CZ" b="1" dirty="0" smtClean="0"/>
              <a:t>Obr. 01: </a:t>
            </a:r>
            <a:r>
              <a:rPr lang="cs-CZ" dirty="0" smtClean="0"/>
              <a:t>Galerie Office [cit. 2012-07-23]</a:t>
            </a:r>
          </a:p>
          <a:p>
            <a:r>
              <a:rPr lang="cs-CZ" b="1" dirty="0" smtClean="0"/>
              <a:t>Obr. 02: </a:t>
            </a:r>
            <a:r>
              <a:rPr lang="cs-CZ" dirty="0" smtClean="0"/>
              <a:t>Galerie Office [cit. 2012-07-23]</a:t>
            </a:r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138</TotalTime>
  <Words>604</Words>
  <Application>Microsoft Office PowerPoint</Application>
  <PresentationFormat>Předvádění na obrazovce (4:3)</PresentationFormat>
  <Paragraphs>70</Paragraphs>
  <Slides>11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Shluk</vt:lpstr>
      <vt:lpstr>Acrobat Document</vt:lpstr>
      <vt:lpstr>Snímek 1</vt:lpstr>
      <vt:lpstr>Snímek 2</vt:lpstr>
      <vt:lpstr>Přehled základních taktů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Přehled základních taktů</dc:title>
  <dc:creator>DELL</dc:creator>
  <cp:lastModifiedBy>DELL</cp:lastModifiedBy>
  <cp:revision>17</cp:revision>
  <dcterms:created xsi:type="dcterms:W3CDTF">2012-07-23T14:19:48Z</dcterms:created>
  <dcterms:modified xsi:type="dcterms:W3CDTF">2012-07-23T16:46:09Z</dcterms:modified>
</cp:coreProperties>
</file>