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60" r:id="rId7"/>
    <p:sldId id="259" r:id="rId8"/>
    <p:sldId id="262" r:id="rId9"/>
    <p:sldId id="261" r:id="rId10"/>
    <p:sldId id="263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EF75DE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4" autoAdjust="0"/>
    <p:restoredTop sz="94660"/>
  </p:normalViewPr>
  <p:slideViewPr>
    <p:cSldViewPr>
      <p:cViewPr varScale="1">
        <p:scale>
          <a:sx n="65" d="100"/>
          <a:sy n="65" d="100"/>
        </p:scale>
        <p:origin x="-11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14F7F82-47E4-4DEB-BBE9-C2649184F05D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A88138-E97C-4475-887C-58BFA4ACD6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image" Target="../media/image6.emf"/><Relationship Id="rId7" Type="http://schemas.openxmlformats.org/officeDocument/2006/relationships/image" Target="../media/image10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emf"/><Relationship Id="rId11" Type="http://schemas.openxmlformats.org/officeDocument/2006/relationships/image" Target="../media/image14.emf"/><Relationship Id="rId5" Type="http://schemas.openxmlformats.org/officeDocument/2006/relationships/image" Target="../media/image8.emf"/><Relationship Id="rId10" Type="http://schemas.openxmlformats.org/officeDocument/2006/relationships/image" Target="../media/image13.emf"/><Relationship Id="rId4" Type="http://schemas.openxmlformats.org/officeDocument/2006/relationships/image" Target="../media/image7.emf"/><Relationship Id="rId9" Type="http://schemas.openxmlformats.org/officeDocument/2006/relationships/image" Target="../media/image12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emf"/><Relationship Id="rId3" Type="http://schemas.openxmlformats.org/officeDocument/2006/relationships/image" Target="../media/image8.emf"/><Relationship Id="rId7" Type="http://schemas.openxmlformats.org/officeDocument/2006/relationships/image" Target="../media/image16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emf"/><Relationship Id="rId5" Type="http://schemas.openxmlformats.org/officeDocument/2006/relationships/image" Target="../media/image15.emf"/><Relationship Id="rId4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emf"/><Relationship Id="rId3" Type="http://schemas.openxmlformats.org/officeDocument/2006/relationships/image" Target="../media/image8.emf"/><Relationship Id="rId7" Type="http://schemas.openxmlformats.org/officeDocument/2006/relationships/image" Target="../media/image16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emf"/><Relationship Id="rId5" Type="http://schemas.openxmlformats.org/officeDocument/2006/relationships/image" Target="../media/image15.emf"/><Relationship Id="rId4" Type="http://schemas.openxmlformats.org/officeDocument/2006/relationships/image" Target="../media/image5.emf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3" Type="http://schemas.openxmlformats.org/officeDocument/2006/relationships/image" Target="../media/image7.emf"/><Relationship Id="rId7" Type="http://schemas.openxmlformats.org/officeDocument/2006/relationships/image" Target="../media/image23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emf"/><Relationship Id="rId5" Type="http://schemas.openxmlformats.org/officeDocument/2006/relationships/image" Target="../media/image21.emf"/><Relationship Id="rId4" Type="http://schemas.openxmlformats.org/officeDocument/2006/relationships/image" Target="../media/image20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VY_32_INOVACE_4_HUDEBNÍ VÝCHOVA_HUDEBNÍ NÁSTROJE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HUDEBNÍ NÁSTROJE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HUDEBNÍ NÁSTROJE</a:t>
            </a: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5122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20688"/>
            <a:ext cx="8208912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již od 2. třídy.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slouží ke snadnějšímu pochopení učiva o klasifikaci hudebních nástrojů.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obsahuje názorné obrázky, které mají děti k dispozici ihned při probírání jednotlivých nástrojů.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k hromadné práci s interaktivní tabulí.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Učitel může zvolit různou míru zapojení dětí, děti se do práce aktivně zapojují a je jim poskytována okamžitá zpětná vazba.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700808"/>
            <a:ext cx="6912768" cy="172819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Rozdělení hudebních nástrojů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7440" y="2276872"/>
            <a:ext cx="4397292" cy="3958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452320" y="6237312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24 </a:t>
            </a:r>
            <a:endParaRPr lang="cs-CZ" sz="1400" i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866360"/>
          </a:xfrm>
        </p:spPr>
        <p:txBody>
          <a:bodyPr/>
          <a:lstStyle/>
          <a:p>
            <a:r>
              <a:rPr lang="cs-CZ" b="1" dirty="0" smtClean="0"/>
              <a:t>Strunné nástroje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Zkus odhadnout, které nástroje patří mezi strunné.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140968"/>
            <a:ext cx="1805704" cy="1296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83568" y="227687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ANO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24328" y="227687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068960"/>
            <a:ext cx="1539280" cy="127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3212976"/>
            <a:ext cx="2109258" cy="1581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852936"/>
            <a:ext cx="2702336" cy="2059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3284984"/>
            <a:ext cx="1656184" cy="124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3140968"/>
            <a:ext cx="207640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436663">
            <a:off x="3894608" y="3194390"/>
            <a:ext cx="2069059" cy="1560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3284984"/>
            <a:ext cx="2197967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3851920" y="6519446"/>
            <a:ext cx="1584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01 – Obr. </a:t>
            </a:r>
            <a:r>
              <a:rPr lang="cs-CZ" sz="1600" i="1" dirty="0" smtClean="0"/>
              <a:t>10</a:t>
            </a:r>
            <a:endParaRPr lang="cs-CZ" sz="1600" i="1" dirty="0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63888" y="3212976"/>
            <a:ext cx="2168757" cy="1626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779912" y="3212976"/>
            <a:ext cx="1910755" cy="1456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0.25573 -0.07361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L -0.43055 -0.09282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" y="-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48148E-6 L 0.3967 0.04236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" y="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0.00324 L 0.37396 0.2770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" y="1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-0.33472 0.0879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" y="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2222E-6 L -0.36563 0.30648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" y="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44444E-6 L 0.08455 -0.15209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" y="-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48148E-6 L -0.14914 0.30903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" y="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6296E-6 L 0.18073 0.28055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" y="1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48148E-6 L -0.24618 -0.17986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692696"/>
            <a:ext cx="8305800" cy="86636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Strunné nástroje</a:t>
            </a:r>
            <a:endParaRPr kumimoji="0" lang="cs-CZ" sz="5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Umíš nástroje z této skupiny pojmenovat?</a:t>
            </a:r>
            <a:endParaRPr lang="cs-CZ" sz="2400" dirty="0"/>
          </a:p>
        </p:txBody>
      </p:sp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725144"/>
            <a:ext cx="2069059" cy="1560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013176"/>
            <a:ext cx="1656184" cy="124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267297">
            <a:off x="7196439" y="1956154"/>
            <a:ext cx="2148348" cy="1777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420888"/>
            <a:ext cx="207640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627784" y="2780928"/>
            <a:ext cx="1728192" cy="52322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KLAVÍR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780928"/>
            <a:ext cx="2520280" cy="52322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KONTRABAS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5445224"/>
            <a:ext cx="1728192" cy="52322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HOUSLE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5445224"/>
            <a:ext cx="1728192" cy="52322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KYTARA</a:t>
            </a:r>
            <a:endParaRPr lang="cs-CZ" sz="2800" dirty="0"/>
          </a:p>
        </p:txBody>
      </p:sp>
      <p:sp>
        <p:nvSpPr>
          <p:cNvPr id="13" name="Tlačítko akce: Nápověda 12">
            <a:hlinkClick r:id="" action="ppaction://noaction" highlightClick="1"/>
          </p:cNvPr>
          <p:cNvSpPr/>
          <p:nvPr/>
        </p:nvSpPr>
        <p:spPr>
          <a:xfrm>
            <a:off x="4355976" y="3789040"/>
            <a:ext cx="792088" cy="936104"/>
          </a:xfrm>
          <a:prstGeom prst="actionButtonHelp">
            <a:avLst/>
          </a:prstGeom>
          <a:solidFill>
            <a:srgbClr val="7030A0"/>
          </a:solidFill>
          <a:ln>
            <a:solidFill>
              <a:srgbClr val="EF75D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4149080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mají tyto nástroje společného?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6488668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08 </a:t>
            </a:r>
            <a:endParaRPr lang="cs-CZ" sz="1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96336" y="3861048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02 </a:t>
            </a:r>
            <a:endParaRPr lang="cs-CZ" sz="14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4005064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06 </a:t>
            </a:r>
            <a:endParaRPr lang="cs-CZ" sz="1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237312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05 </a:t>
            </a:r>
            <a:endParaRPr lang="cs-CZ" sz="1400" i="1" dirty="0"/>
          </a:p>
        </p:txBody>
      </p:sp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692696"/>
            <a:ext cx="8305800" cy="86636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Strunné nástroje</a:t>
            </a:r>
            <a:endParaRPr kumimoji="0" lang="cs-CZ" sz="5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Čím se rozeznívají struny?</a:t>
            </a:r>
            <a:endParaRPr lang="cs-CZ" sz="2400" dirty="0"/>
          </a:p>
        </p:txBody>
      </p:sp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725144"/>
            <a:ext cx="2069059" cy="1560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013176"/>
            <a:ext cx="1656184" cy="124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267297">
            <a:off x="7196439" y="1956154"/>
            <a:ext cx="2148348" cy="1777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420888"/>
            <a:ext cx="207640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ovéPole 14"/>
          <p:cNvSpPr txBox="1"/>
          <p:nvPr/>
        </p:nvSpPr>
        <p:spPr>
          <a:xfrm>
            <a:off x="3779912" y="2348880"/>
            <a:ext cx="1728192" cy="646331"/>
          </a:xfrm>
          <a:prstGeom prst="rect">
            <a:avLst/>
          </a:prstGeom>
          <a:solidFill>
            <a:srgbClr val="EF75DE"/>
          </a:solidFill>
          <a:ln>
            <a:solidFill>
              <a:srgbClr val="EF75DE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Úder kladívkem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3356992"/>
            <a:ext cx="1728192" cy="523220"/>
          </a:xfrm>
          <a:prstGeom prst="rect">
            <a:avLst/>
          </a:prstGeom>
          <a:solidFill>
            <a:srgbClr val="EF75DE"/>
          </a:solidFill>
          <a:ln>
            <a:solidFill>
              <a:srgbClr val="EF75DE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smyčec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5085184"/>
            <a:ext cx="1728192" cy="523220"/>
          </a:xfrm>
          <a:prstGeom prst="rect">
            <a:avLst/>
          </a:prstGeom>
          <a:solidFill>
            <a:srgbClr val="EF75DE"/>
          </a:solidFill>
          <a:ln>
            <a:solidFill>
              <a:srgbClr val="EF75DE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smyčec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4221088"/>
            <a:ext cx="1728192" cy="523220"/>
          </a:xfrm>
          <a:prstGeom prst="rect">
            <a:avLst/>
          </a:prstGeom>
          <a:solidFill>
            <a:srgbClr val="EF75DE"/>
          </a:solidFill>
          <a:ln>
            <a:solidFill>
              <a:srgbClr val="EF75DE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ruka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3933056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02 </a:t>
            </a:r>
            <a:endParaRPr lang="cs-CZ" sz="14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630932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08 </a:t>
            </a:r>
            <a:endParaRPr lang="cs-CZ" sz="1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6093296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05</a:t>
            </a:r>
            <a:endParaRPr lang="cs-CZ" sz="14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3933056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06 </a:t>
            </a:r>
            <a:endParaRPr lang="cs-CZ" sz="1400" i="1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92593E-6 L -0.38576 0.23103 " pathEditMode="relative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18519E-6 L 0.40955 0.05254 " pathEditMode="relative" ptsTypes="AA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0.37813 0.2976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" y="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5.18519E-6 L -0.34635 0.14699 " pathEditMode="relative" ptsTypes="AA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2" grpId="0"/>
      <p:bldP spid="13" grpId="0"/>
      <p:bldP spid="14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692696"/>
            <a:ext cx="8305800" cy="86636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Dechové nástroje</a:t>
            </a:r>
            <a:endParaRPr kumimoji="0" lang="cs-CZ" sz="5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509120"/>
            <a:ext cx="1872208" cy="1410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798293"/>
            <a:ext cx="2702336" cy="2059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653136"/>
            <a:ext cx="2424336" cy="17412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166567" y="4450059"/>
            <a:ext cx="2780927" cy="2034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2780928"/>
            <a:ext cx="211223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564904"/>
            <a:ext cx="2467199" cy="1821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2492896"/>
            <a:ext cx="2606452" cy="1957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539552" y="1484784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Najdi správný nástroj.</a:t>
            </a:r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1340768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FLÉTNA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1340768"/>
            <a:ext cx="151216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TRUBKA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1340768"/>
            <a:ext cx="1728192" cy="46166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SAXOFON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1340768"/>
            <a:ext cx="2160240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AKORDEON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1412776"/>
            <a:ext cx="1440160" cy="461665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DUDY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1412776"/>
            <a:ext cx="1512168" cy="461665"/>
          </a:xfrm>
          <a:prstGeom prst="rect">
            <a:avLst/>
          </a:prstGeom>
          <a:solidFill>
            <a:srgbClr val="EF75DE"/>
          </a:solidFill>
          <a:ln>
            <a:solidFill>
              <a:srgbClr val="EF75DE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TUBA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1412776"/>
            <a:ext cx="2016224" cy="461665"/>
          </a:xfrm>
          <a:prstGeom prst="rect">
            <a:avLst/>
          </a:prstGeom>
          <a:solidFill>
            <a:srgbClr val="0066FF"/>
          </a:solidFill>
          <a:ln>
            <a:solidFill>
              <a:srgbClr val="0066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LESNÍ ROH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03648" y="6550223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12 </a:t>
            </a:r>
            <a:endParaRPr lang="cs-CZ" sz="14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40352" y="5877272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04 </a:t>
            </a:r>
            <a:endParaRPr lang="cs-CZ" sz="1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5805264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07 </a:t>
            </a:r>
            <a:endParaRPr lang="cs-CZ" sz="14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79912" y="2492896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09 </a:t>
            </a:r>
            <a:endParaRPr lang="cs-CZ" sz="14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234888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11 </a:t>
            </a:r>
            <a:endParaRPr lang="cs-CZ" sz="14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24328" y="4221088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13 </a:t>
            </a:r>
            <a:endParaRPr lang="cs-CZ" sz="1400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88296" y="646172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01 </a:t>
            </a:r>
            <a:endParaRPr lang="cs-CZ" sz="1400" i="1" dirty="0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9444 0.70348 " pathEditMode="relative" ptsTypes="AA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74028 0.20996 " pathEditMode="relative" ptsTypes="AA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937 0.59861 " pathEditMode="relative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1736 0.34653 " pathEditMode="relative" ptsTypes="AA">
                                      <p:cBhvr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8906 0.57755 " pathEditMode="relative" ptsTypes="AA">
                                      <p:cBhvr>
                                        <p:cTn id="7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3142 0.2625 " pathEditMode="relative" ptsTypes="AA"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73229 0.60903 " pathEditMode="relative" ptsTypes="AA">
                                      <p:cBhvr>
                                        <p:cTn id="9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620688"/>
            <a:ext cx="8305800" cy="86636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Dechové nástroje</a:t>
            </a:r>
            <a:endParaRPr kumimoji="0" lang="cs-CZ" sz="5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869160"/>
            <a:ext cx="1872208" cy="1410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005064"/>
            <a:ext cx="1664613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5229200"/>
            <a:ext cx="1522048" cy="1093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4088" y="4468520"/>
            <a:ext cx="1844824" cy="13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3140968"/>
            <a:ext cx="1536171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2492896"/>
            <a:ext cx="1784609" cy="131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2564904"/>
            <a:ext cx="1935258" cy="1453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539552" y="1484784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Vyber nástroje, do kterých se fouká.</a:t>
            </a:r>
          </a:p>
          <a:p>
            <a:r>
              <a:rPr lang="cs-CZ" sz="2400" dirty="0" smtClean="0"/>
              <a:t>Proč jsou i ostatní dechové?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5733256"/>
            <a:ext cx="1512168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FLÉTNA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3789040"/>
            <a:ext cx="151216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TRUBKA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4437112"/>
            <a:ext cx="1728192" cy="46166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SAXOFON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5085184"/>
            <a:ext cx="2160240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AKORDEON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3140968"/>
            <a:ext cx="1440160" cy="461665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DUDY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2492896"/>
            <a:ext cx="1512168" cy="461665"/>
          </a:xfrm>
          <a:prstGeom prst="rect">
            <a:avLst/>
          </a:prstGeom>
          <a:solidFill>
            <a:srgbClr val="EF75DE"/>
          </a:solidFill>
          <a:ln>
            <a:solidFill>
              <a:srgbClr val="EF75DE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TUBA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1844824"/>
            <a:ext cx="2016224" cy="461665"/>
          </a:xfrm>
          <a:prstGeom prst="rect">
            <a:avLst/>
          </a:prstGeom>
          <a:solidFill>
            <a:srgbClr val="0066FF"/>
          </a:solidFill>
          <a:ln>
            <a:solidFill>
              <a:srgbClr val="0066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LESNÍ ROH</a:t>
            </a:r>
            <a:endParaRPr lang="cs-CZ" sz="2400" dirty="0"/>
          </a:p>
        </p:txBody>
      </p:sp>
      <p:pic>
        <p:nvPicPr>
          <p:cNvPr id="2050" name="Picture 2" descr="C:\Documents and Settings\Administrator\Local Settings\Temporary Internet Files\Content.IE5\2X1LWRNT\MC90043380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5805264"/>
            <a:ext cx="782817" cy="782817"/>
          </a:xfrm>
          <a:prstGeom prst="rect">
            <a:avLst/>
          </a:prstGeom>
          <a:noFill/>
        </p:spPr>
      </p:pic>
      <p:pic>
        <p:nvPicPr>
          <p:cNvPr id="19" name="Picture 2" descr="C:\Documents and Settings\Administrator\Local Settings\Temporary Internet Files\Content.IE5\2X1LWRNT\MC90043380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3728" y="5805264"/>
            <a:ext cx="782817" cy="782817"/>
          </a:xfrm>
          <a:prstGeom prst="rect">
            <a:avLst/>
          </a:prstGeom>
          <a:noFill/>
        </p:spPr>
      </p:pic>
      <p:pic>
        <p:nvPicPr>
          <p:cNvPr id="20" name="Picture 2" descr="C:\Documents and Settings\Administrator\Local Settings\Temporary Internet Files\Content.IE5\2X1LWRNT\MC90043380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5301208"/>
            <a:ext cx="782817" cy="782817"/>
          </a:xfrm>
          <a:prstGeom prst="rect">
            <a:avLst/>
          </a:prstGeom>
          <a:noFill/>
        </p:spPr>
      </p:pic>
      <p:pic>
        <p:nvPicPr>
          <p:cNvPr id="21" name="Picture 2" descr="C:\Documents and Settings\Administrator\Local Settings\Temporary Internet Files\Content.IE5\2X1LWRNT\MC90043380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4221088"/>
            <a:ext cx="782817" cy="782817"/>
          </a:xfrm>
          <a:prstGeom prst="rect">
            <a:avLst/>
          </a:prstGeom>
          <a:noFill/>
        </p:spPr>
      </p:pic>
      <p:pic>
        <p:nvPicPr>
          <p:cNvPr id="22" name="Picture 2" descr="C:\Documents and Settings\Administrator\Local Settings\Temporary Internet Files\Content.IE5\2X1LWRNT\MC90043380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3068960"/>
            <a:ext cx="782817" cy="782817"/>
          </a:xfrm>
          <a:prstGeom prst="rect">
            <a:avLst/>
          </a:prstGeom>
          <a:noFill/>
        </p:spPr>
      </p:pic>
      <p:sp>
        <p:nvSpPr>
          <p:cNvPr id="23" name="Násobení 22"/>
          <p:cNvSpPr/>
          <p:nvPr/>
        </p:nvSpPr>
        <p:spPr>
          <a:xfrm>
            <a:off x="4499992" y="3356992"/>
            <a:ext cx="576064" cy="576064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2411760" y="3789040"/>
            <a:ext cx="576064" cy="576064"/>
          </a:xfrm>
          <a:prstGeom prst="mathMultiply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23528" y="2636912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11 </a:t>
            </a:r>
            <a:endParaRPr lang="cs-CZ" sz="14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83768" y="2780928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09 </a:t>
            </a:r>
            <a:endParaRPr lang="cs-CZ" sz="1400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11960" y="2204864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13 </a:t>
            </a:r>
            <a:endParaRPr lang="cs-CZ" sz="1400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139952" y="4293096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04 </a:t>
            </a:r>
            <a:endParaRPr lang="cs-CZ" sz="1400" i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331640" y="6309320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01 </a:t>
            </a:r>
            <a:endParaRPr lang="cs-CZ" sz="1400" i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0" y="6021288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12 </a:t>
            </a:r>
            <a:endParaRPr lang="cs-CZ" sz="1400" i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16016" y="5445224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07 </a:t>
            </a:r>
            <a:endParaRPr lang="cs-CZ" sz="1400" i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572000" y="6381328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14 </a:t>
            </a:r>
            <a:endParaRPr lang="cs-CZ" sz="1400" i="1" dirty="0"/>
          </a:p>
        </p:txBody>
      </p:sp>
      <p:sp>
        <p:nvSpPr>
          <p:cNvPr id="3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692696"/>
            <a:ext cx="8305800" cy="86636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Bicí nástroje</a:t>
            </a:r>
            <a:endParaRPr kumimoji="0" lang="cs-CZ" sz="5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Vzpomeneš si na nějaké bicí nástroje, na které umíš hrát? Umíš je pojmenovat? Některé máme ve třídě…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36912"/>
            <a:ext cx="2699792" cy="1928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93096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725144"/>
            <a:ext cx="1800200" cy="1369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2564904"/>
            <a:ext cx="2087009" cy="15647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4509120"/>
            <a:ext cx="2289074" cy="17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4221088"/>
            <a:ext cx="1709936" cy="23939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2060848"/>
            <a:ext cx="2573684" cy="19833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251520" y="2780928"/>
            <a:ext cx="2088232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TAMBURÍNA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5661248"/>
            <a:ext cx="2088232" cy="46166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BUBÍNEK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5877272"/>
            <a:ext cx="1584176" cy="461665"/>
          </a:xfrm>
          <a:prstGeom prst="rect">
            <a:avLst/>
          </a:prstGeom>
          <a:solidFill>
            <a:srgbClr val="EF75DE"/>
          </a:solidFill>
          <a:ln>
            <a:solidFill>
              <a:srgbClr val="EF75DE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TRIANGL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3789040"/>
            <a:ext cx="165618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XYLOFON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47856" y="4797152"/>
            <a:ext cx="129614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ČINELY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6093296"/>
            <a:ext cx="2304256" cy="461665"/>
          </a:xfrm>
          <a:prstGeom prst="rect">
            <a:avLst/>
          </a:prstGeom>
          <a:solidFill>
            <a:srgbClr val="FF660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RUMBAKOULE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3645024"/>
            <a:ext cx="2016224" cy="461665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KASTANĚTY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3861048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15</a:t>
            </a:r>
            <a:endParaRPr lang="cs-CZ" sz="14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4293096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16</a:t>
            </a:r>
            <a:endParaRPr lang="cs-CZ" sz="14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20072" y="3717032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17</a:t>
            </a:r>
            <a:endParaRPr lang="cs-CZ" sz="14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6237312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18</a:t>
            </a:r>
            <a:endParaRPr lang="cs-CZ" sz="14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6381328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19</a:t>
            </a:r>
            <a:endParaRPr lang="cs-CZ" sz="1400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84168" y="5733256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20</a:t>
            </a:r>
            <a:endParaRPr lang="cs-CZ" sz="14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956376" y="6237312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21</a:t>
            </a:r>
            <a:endParaRPr lang="cs-CZ" sz="1400" i="1" dirty="0"/>
          </a:p>
        </p:txBody>
      </p:sp>
      <p:sp>
        <p:nvSpPr>
          <p:cNvPr id="2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692696"/>
            <a:ext cx="8305800" cy="86636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Bicí nástroje</a:t>
            </a:r>
            <a:endParaRPr kumimoji="0" lang="cs-CZ" sz="5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Znáš i některé velké bicí nástroje? </a:t>
            </a:r>
            <a:endParaRPr lang="cs-CZ" sz="2400" dirty="0" smtClean="0"/>
          </a:p>
          <a:p>
            <a:r>
              <a:rPr lang="cs-CZ" sz="2400" dirty="0" smtClean="0"/>
              <a:t>Takové, které se používají na velkých koncertech.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373216"/>
            <a:ext cx="273630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BICÍ SOUPRAVA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5301208"/>
            <a:ext cx="180020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TYMPÁNY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80928"/>
            <a:ext cx="3292599" cy="244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284984"/>
            <a:ext cx="2529813" cy="1897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ovéPole 20"/>
          <p:cNvSpPr txBox="1"/>
          <p:nvPr/>
        </p:nvSpPr>
        <p:spPr>
          <a:xfrm>
            <a:off x="3059832" y="4869160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22</a:t>
            </a:r>
            <a:endParaRPr lang="cs-CZ" sz="14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96336" y="4941168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23</a:t>
            </a:r>
            <a:endParaRPr lang="cs-CZ" sz="1400" i="1" dirty="0"/>
          </a:p>
        </p:txBody>
      </p:sp>
      <p:sp>
        <p:nvSpPr>
          <p:cNvPr id="2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  <p:bldLst>
      <p:bldP spid="13" grpId="0" animBg="1"/>
      <p:bldP spid="20" grpId="0" animBg="1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01: </a:t>
            </a:r>
            <a:r>
              <a:rPr lang="cs-CZ" dirty="0" smtClean="0"/>
              <a:t>Galerie Office [cit. </a:t>
            </a:r>
            <a:r>
              <a:rPr lang="cs-CZ" dirty="0" smtClean="0"/>
              <a:t>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02: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03: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04: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05: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06: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07: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08: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09: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10: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11</a:t>
            </a:r>
            <a:r>
              <a:rPr lang="cs-CZ" b="1" dirty="0" smtClean="0"/>
              <a:t>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12: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13: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14: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15: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</a:t>
            </a:r>
            <a:r>
              <a:rPr lang="cs-CZ" b="1" dirty="0" smtClean="0"/>
              <a:t>16: </a:t>
            </a:r>
            <a:r>
              <a:rPr lang="cs-CZ" dirty="0" smtClean="0"/>
              <a:t>Galerie Office [cit. 2012-07-24]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</a:t>
            </a:r>
            <a:r>
              <a:rPr lang="cs-CZ" b="1" dirty="0" smtClean="0"/>
              <a:t>. </a:t>
            </a:r>
            <a:r>
              <a:rPr lang="cs-CZ" b="1" dirty="0" smtClean="0"/>
              <a:t>17: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18: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19: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20: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21: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22: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23: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24: </a:t>
            </a:r>
            <a:r>
              <a:rPr lang="cs-CZ" dirty="0" smtClean="0"/>
              <a:t>Galerie Office [cit. 2012-07-24</a:t>
            </a:r>
            <a:r>
              <a:rPr lang="cs-CZ" dirty="0" smtClean="0"/>
              <a:t>]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</TotalTime>
  <Words>804</Words>
  <Application>Microsoft Office PowerPoint</Application>
  <PresentationFormat>Předvádění na obrazovce (4:3)</PresentationFormat>
  <Paragraphs>136</Paragraphs>
  <Slides>12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Acrobat Document</vt:lpstr>
      <vt:lpstr>Snímek 1</vt:lpstr>
      <vt:lpstr>Snímek 2</vt:lpstr>
      <vt:lpstr>Rozdělení hudebních nástrojů</vt:lpstr>
      <vt:lpstr>Strunné nástroje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hudebních nástrojů</dc:title>
  <dc:creator>DELL</dc:creator>
  <cp:lastModifiedBy>DELL</cp:lastModifiedBy>
  <cp:revision>23</cp:revision>
  <dcterms:created xsi:type="dcterms:W3CDTF">2012-07-23T19:39:34Z</dcterms:created>
  <dcterms:modified xsi:type="dcterms:W3CDTF">2012-07-24T08:42:01Z</dcterms:modified>
</cp:coreProperties>
</file>