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6" r:id="rId2"/>
    <p:sldId id="267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1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D86DA-9103-4BC9-9A76-644C3E20CC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D9241E-33AE-4DDF-95FF-F14351B21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C81C5F0-93E5-4329-B87A-C90AB777C211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D85F31-34A7-4DD0-BBE1-78EB57B295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VY_32_INOVACE_10_HUDEBNÍ VÝCHOVA_ORCHESTR (TYPY A SLOŽENÍ)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ORCHESTR (TYPY A SLOŽENÍ)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ORCHESTR (TYPY A SLOŽENÍ)</a:t>
            </a: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7170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od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třídy.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slouží jako pomůcka k výkladu látky o typu orchestrů a složení symfonického orchestru.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k hromadné práci s interaktivní tabulí s možností různé míry zapojení žáků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Součástí materiálu je také pracovní list určený k vytištění. Do tohoto materiálu mohou děti doplňovat složení symfonického orchestru. Materiál poté může sloužit jako zápis z hodiny.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Typy orchestrů a jejich obsazení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Orchestry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orchestr?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907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Podle čeho poznáš, která skupina hudebníků je orchestrem?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3960440" cy="296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627784" y="544522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06</a:t>
            </a:r>
            <a:endParaRPr lang="cs-CZ" sz="1400" i="1" dirty="0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5364088" y="3573016"/>
            <a:ext cx="792088" cy="936104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3356992"/>
            <a:ext cx="22322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orchestru musí být alespoň některé nástroje zastoupeny dvakrát</a:t>
            </a:r>
            <a:endParaRPr lang="cs-CZ" sz="2000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orchestrů podle obsazení nástrojů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Existuje několik různých typů orchestrů podle obsazení nástrojů.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Tyto orchestry mají své názvy podle toho, jaké nástroje se v nich převážně vyskytují.</a:t>
            </a:r>
          </a:p>
          <a:p>
            <a:r>
              <a:rPr lang="cs-CZ" sz="2000" dirty="0" smtClean="0"/>
              <a:t>Zkus podle obrázků odhadnout názvy jednotlivých orchestrů.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924944"/>
            <a:ext cx="125232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39552" y="386104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</a:t>
            </a:r>
            <a:endParaRPr lang="cs-CZ" sz="1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3068960"/>
            <a:ext cx="3384376" cy="40011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SMYČCOVÝ ORCHESTR</a:t>
            </a:r>
            <a:endParaRPr lang="cs-CZ" sz="2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996952"/>
            <a:ext cx="112151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1907704" y="386104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50100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Housle, viola, violoncello, kontrabas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509120"/>
            <a:ext cx="1324596" cy="987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4437112"/>
            <a:ext cx="1382316" cy="10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467544" y="558924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03</a:t>
            </a:r>
            <a:endParaRPr lang="cs-CZ" sz="1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566124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04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4509120"/>
            <a:ext cx="3312368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DECHOVÝ ORCHESTR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5085184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Flétny, trubky, saxofony, lesní rohy, fagoty, pozouny, hoboje…</a:t>
            </a:r>
            <a:endParaRPr lang="cs-CZ" dirty="0"/>
          </a:p>
        </p:txBody>
      </p:sp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8" grpId="0"/>
      <p:bldP spid="9" grpId="0"/>
      <p:bldP spid="13" grpId="0"/>
      <p:bldP spid="14" grpId="0"/>
      <p:bldP spid="15" grpId="0" animBg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orchestrů podle počtu hudebníků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Orchestry mohou mít různé velikosti (každý skladatel může skladbu napsat pro jiný počet a druh nástrojů)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140968"/>
            <a:ext cx="338437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KOMORNÍ ORCHESTR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594928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05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78904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 30 hudebníků</a:t>
            </a:r>
          </a:p>
          <a:p>
            <a:pPr algn="ctr"/>
            <a:r>
              <a:rPr lang="cs-CZ" b="1" dirty="0" smtClean="0"/>
              <a:t>(více pouze výjimečně)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3140968"/>
            <a:ext cx="3744416" cy="400110"/>
          </a:xfrm>
          <a:prstGeom prst="rect">
            <a:avLst/>
          </a:prstGeom>
          <a:solidFill>
            <a:srgbClr val="FFFF1D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SYMFONICKÝORCHESTR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789040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Až 100 hudebníků</a:t>
            </a:r>
          </a:p>
          <a:p>
            <a:pPr algn="ctr"/>
            <a:r>
              <a:rPr lang="cs-CZ" b="1" dirty="0" smtClean="0"/>
              <a:t>(počet se mění podle druhy skladby)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2132856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Který orchestr je podle tebe větší?</a:t>
            </a:r>
          </a:p>
          <a:p>
            <a:r>
              <a:rPr lang="cs-CZ" sz="2000" dirty="0" smtClean="0"/>
              <a:t>Kolik hudebníků v orchestrech hraje?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624898">
            <a:off x="1331640" y="4581128"/>
            <a:ext cx="1941265" cy="144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55737">
            <a:off x="5836126" y="4788878"/>
            <a:ext cx="1941265" cy="144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8" grpId="0"/>
      <p:bldP spid="9" grpId="0"/>
      <p:bldP spid="15" grpId="0" animBg="1"/>
      <p:bldP spid="17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vedoucím každého orchestru?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204864"/>
            <a:ext cx="3485406" cy="26105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635896" y="170080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DIRIGENT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23728" y="458112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07</a:t>
            </a:r>
            <a:endParaRPr lang="cs-CZ" sz="1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700808"/>
            <a:ext cx="4384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Čím dirigent řídí orchestr?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348880"/>
            <a:ext cx="3096344" cy="2340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228184" y="450912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08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0131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TAKTOVKA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517232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Dříve používali dirigenti místo taktovky velkou hůl, kterou bouchali o zem</a:t>
            </a:r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6" grpId="0"/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symfonického orchestru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248376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Pamatuješ si?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hudebníků čítá symfonický orchestr?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2708920"/>
            <a:ext cx="3168352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AŽ STO HUDEBNÍKŮ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501008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Symfonický orchestr má vždy stejné uspořádání.</a:t>
            </a:r>
          </a:p>
          <a:p>
            <a:r>
              <a:rPr lang="cs-CZ" sz="2400" dirty="0" smtClean="0"/>
              <a:t>Napadá tě proč?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653136"/>
            <a:ext cx="91440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 HUDEBNÍKY JE VHODNÉ, KDYŽ JSOU STEJNÉ NÁSTROJE U SEBE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5229200"/>
            <a:ext cx="662473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DIRIGENT MŮŽE ORCHESTR SNADNĚJI ŘÍDIT</a:t>
            </a:r>
            <a:endParaRPr lang="cs-CZ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628800"/>
            <a:ext cx="17549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668344" y="364502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07</a:t>
            </a:r>
            <a:endParaRPr lang="cs-CZ" sz="1400" i="1" dirty="0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/>
      <p:bldP spid="7" grpId="0" animBg="1"/>
      <p:bldP spid="8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symfonického orchestru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02128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11</a:t>
            </a:r>
            <a:endParaRPr lang="cs-CZ" sz="1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6237312"/>
            <a:ext cx="17281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DIRIGENT</a:t>
            </a:r>
            <a:endParaRPr lang="cs-CZ" sz="2000" b="1" dirty="0"/>
          </a:p>
        </p:txBody>
      </p:sp>
      <p:sp>
        <p:nvSpPr>
          <p:cNvPr id="12" name="Rovnoramenný trojúhelník 11"/>
          <p:cNvSpPr/>
          <p:nvPr/>
        </p:nvSpPr>
        <p:spPr>
          <a:xfrm rot="8155977">
            <a:off x="2057746" y="4020053"/>
            <a:ext cx="1604542" cy="2323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332117">
            <a:off x="3140842" y="3603458"/>
            <a:ext cx="1670179" cy="23480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1716252">
            <a:off x="4553967" y="3681482"/>
            <a:ext cx="1675385" cy="22748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3831410">
            <a:off x="5730090" y="4094610"/>
            <a:ext cx="1784432" cy="253668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3573016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Kontrabas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763688" y="4653136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1. housle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3861048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2</a:t>
            </a:r>
            <a:r>
              <a:rPr lang="cs-CZ" sz="2000" dirty="0" smtClean="0"/>
              <a:t>. housle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4077072"/>
            <a:ext cx="108012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941168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violoncello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3573016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 smtClean="0"/>
          </a:p>
        </p:txBody>
      </p:sp>
      <p:pic>
        <p:nvPicPr>
          <p:cNvPr id="3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509120"/>
            <a:ext cx="1224136" cy="918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293096"/>
            <a:ext cx="1140731" cy="912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005064"/>
            <a:ext cx="1224136" cy="918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8384" y="2780928"/>
            <a:ext cx="752832" cy="2001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149080"/>
            <a:ext cx="700335" cy="1863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5" name="TextovéPole 44"/>
          <p:cNvSpPr txBox="1"/>
          <p:nvPr/>
        </p:nvSpPr>
        <p:spPr>
          <a:xfrm>
            <a:off x="3563888" y="2780928"/>
            <a:ext cx="2952328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Smyčcová sekce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051720" y="602128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/>
              <a:t>Obr. </a:t>
            </a:r>
            <a:r>
              <a:rPr lang="cs-CZ" sz="1600" i="1" dirty="0" smtClean="0"/>
              <a:t>09</a:t>
            </a:r>
            <a:endParaRPr lang="cs-CZ" sz="1600" i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788024" y="58772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/>
              <a:t>Obr. </a:t>
            </a:r>
            <a:r>
              <a:rPr lang="cs-CZ" sz="1600" i="1" dirty="0" smtClean="0"/>
              <a:t>10</a:t>
            </a:r>
            <a:endParaRPr lang="cs-CZ" sz="1600" i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812360" y="4797152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12</a:t>
            </a:r>
            <a:endParaRPr lang="cs-CZ" sz="1400" i="1" dirty="0"/>
          </a:p>
        </p:txBody>
      </p:sp>
      <p:sp>
        <p:nvSpPr>
          <p:cNvPr id="4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3" grpId="0" animBg="1"/>
      <p:bldP spid="14" grpId="0" animBg="1"/>
      <p:bldP spid="15" grpId="0" animBg="1"/>
      <p:bldP spid="24" grpId="1" animBg="1"/>
      <p:bldP spid="29" grpId="0" animBg="1"/>
      <p:bldP spid="30" grpId="0" animBg="1"/>
      <p:bldP spid="31" grpId="1" animBg="1"/>
      <p:bldP spid="32" grpId="1" animBg="1"/>
      <p:bldP spid="33" grpId="0" animBg="1"/>
      <p:bldP spid="33" grpId="1" animBg="1"/>
      <p:bldP spid="45" grpId="0" animBg="1"/>
      <p:bldP spid="46" grpId="0"/>
      <p:bldP spid="47" grpId="0"/>
      <p:bldP spid="48" grpId="0"/>
      <p:bldP spid="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symfonického orchestru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6237312"/>
            <a:ext cx="17281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DIRIGENT</a:t>
            </a:r>
            <a:endParaRPr lang="cs-CZ" sz="2000" b="1" dirty="0"/>
          </a:p>
        </p:txBody>
      </p:sp>
      <p:sp>
        <p:nvSpPr>
          <p:cNvPr id="12" name="Rovnoramenný trojúhelník 11"/>
          <p:cNvSpPr/>
          <p:nvPr/>
        </p:nvSpPr>
        <p:spPr>
          <a:xfrm rot="8155977">
            <a:off x="2056969" y="4020052"/>
            <a:ext cx="1604542" cy="2323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332117">
            <a:off x="3140842" y="3603458"/>
            <a:ext cx="1670179" cy="23480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1716252">
            <a:off x="4553967" y="3681482"/>
            <a:ext cx="1675385" cy="22748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3831410">
            <a:off x="5730090" y="4094610"/>
            <a:ext cx="1784432" cy="253668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F</a:t>
            </a:r>
            <a:r>
              <a:rPr lang="cs-CZ" sz="2000" dirty="0" smtClean="0"/>
              <a:t>létny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Hoboje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larinet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Fagot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Trubky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Pozouny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Tuba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2420888"/>
            <a:ext cx="855712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Lesní roh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3573016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Kontrabas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763688" y="4653136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1. housle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3861048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2</a:t>
            </a:r>
            <a:r>
              <a:rPr lang="cs-CZ" sz="2000" dirty="0" smtClean="0"/>
              <a:t>. housle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4077072"/>
            <a:ext cx="108012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941168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violoncello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483768" y="3501008"/>
            <a:ext cx="5112568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Sekce dřevěných dechových nástrojů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051720" y="1268760"/>
            <a:ext cx="6048672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Sekce žesťových dechových nástrojů</a:t>
            </a:r>
            <a:endParaRPr lang="cs-CZ" sz="2400" b="1" dirty="0"/>
          </a:p>
        </p:txBody>
      </p:sp>
      <p:sp>
        <p:nvSpPr>
          <p:cNvPr id="4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41" grpId="0" animBg="1"/>
      <p:bldP spid="42" grpId="0" animBg="1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symfonického orchestru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6237312"/>
            <a:ext cx="17281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DIRIGENT</a:t>
            </a:r>
            <a:endParaRPr lang="cs-CZ" sz="2000" b="1" dirty="0"/>
          </a:p>
        </p:txBody>
      </p:sp>
      <p:sp>
        <p:nvSpPr>
          <p:cNvPr id="12" name="Rovnoramenný trojúhelník 11"/>
          <p:cNvSpPr/>
          <p:nvPr/>
        </p:nvSpPr>
        <p:spPr>
          <a:xfrm rot="8155977">
            <a:off x="2056969" y="4020052"/>
            <a:ext cx="1604542" cy="2323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332117">
            <a:off x="3140842" y="3603458"/>
            <a:ext cx="1670179" cy="23480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1716252">
            <a:off x="4553967" y="3681482"/>
            <a:ext cx="1675385" cy="22748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3831410">
            <a:off x="5730090" y="4094610"/>
            <a:ext cx="1784432" cy="253668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F</a:t>
            </a:r>
            <a:r>
              <a:rPr lang="cs-CZ" sz="2000" dirty="0" smtClean="0"/>
              <a:t>létny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Hoboje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larinet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Fagot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Trubky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Pozouny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Tuba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2420888"/>
            <a:ext cx="855712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Lesní roh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3573016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Kontrabas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1340768"/>
            <a:ext cx="1728192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Bicí nástroje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1340768"/>
            <a:ext cx="1728192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Tympány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2852936"/>
            <a:ext cx="1224136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Harfa</a:t>
            </a:r>
          </a:p>
          <a:p>
            <a:pPr algn="ctr"/>
            <a:r>
              <a:rPr lang="cs-CZ" sz="2000" dirty="0" smtClean="0"/>
              <a:t>Klavír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63688" y="4653136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1. housle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3861048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2</a:t>
            </a:r>
            <a:r>
              <a:rPr lang="cs-CZ" sz="2000" dirty="0" smtClean="0"/>
              <a:t>. housle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4077072"/>
            <a:ext cx="108012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941168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violoncello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771800" y="1772816"/>
            <a:ext cx="3664024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Sekce bicích nástrojů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51520" y="3789040"/>
            <a:ext cx="2007840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Ostatní nástroje</a:t>
            </a:r>
            <a:endParaRPr lang="cs-CZ" sz="2400" b="1" dirty="0"/>
          </a:p>
        </p:txBody>
      </p:sp>
      <p:sp>
        <p:nvSpPr>
          <p:cNvPr id="3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33" grpId="0" animBg="1"/>
      <p:bldP spid="33" grpId="1" animBg="1"/>
      <p:bldP spid="34" grpId="0" animBg="1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symfonického orchestru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6237312"/>
            <a:ext cx="172819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DIRIGENT</a:t>
            </a:r>
            <a:endParaRPr lang="cs-CZ" sz="2000" b="1" dirty="0"/>
          </a:p>
        </p:txBody>
      </p:sp>
      <p:sp>
        <p:nvSpPr>
          <p:cNvPr id="12" name="Rovnoramenný trojúhelník 11"/>
          <p:cNvSpPr/>
          <p:nvPr/>
        </p:nvSpPr>
        <p:spPr>
          <a:xfrm rot="8155977">
            <a:off x="2056969" y="4020052"/>
            <a:ext cx="1604542" cy="2323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332117">
            <a:off x="3140842" y="3603458"/>
            <a:ext cx="1670179" cy="23480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1716252">
            <a:off x="4553967" y="3681482"/>
            <a:ext cx="1675385" cy="22748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3831410">
            <a:off x="5730090" y="4094610"/>
            <a:ext cx="1784432" cy="253668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F</a:t>
            </a:r>
            <a:r>
              <a:rPr lang="cs-CZ" sz="2000" dirty="0" smtClean="0"/>
              <a:t>létny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924944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Hoboje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larinet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2420888"/>
            <a:ext cx="1728192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Fagot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Trubky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Pozouny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1916832"/>
            <a:ext cx="1728192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Tuba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2420888"/>
            <a:ext cx="855712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Lesní roh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3573016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Kontrabas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1340768"/>
            <a:ext cx="1728192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Bicí nástroje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1340768"/>
            <a:ext cx="1728192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Tympány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2852936"/>
            <a:ext cx="1224136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Harfa</a:t>
            </a:r>
          </a:p>
          <a:p>
            <a:pPr algn="ctr"/>
            <a:r>
              <a:rPr lang="cs-CZ" sz="2000" dirty="0" smtClean="0"/>
              <a:t>Klavír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63688" y="4653136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1. housle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3861048"/>
            <a:ext cx="1224136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2</a:t>
            </a:r>
            <a:r>
              <a:rPr lang="cs-CZ" sz="2000" dirty="0" smtClean="0"/>
              <a:t>. housle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4077072"/>
            <a:ext cx="108012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941168"/>
            <a:ext cx="144016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violoncello</a:t>
            </a:r>
          </a:p>
        </p:txBody>
      </p:sp>
      <p:sp>
        <p:nvSpPr>
          <p:cNvPr id="3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it-IT" sz="2000" dirty="0" smtClean="0"/>
              <a:t>Orchestr</a:t>
            </a:r>
            <a:r>
              <a:rPr lang="it-IT" sz="2000" dirty="0" smtClean="0"/>
              <a:t>. [online]. 2012 [cit. 2012-07-26]. Dostupné z: http://cs.wikipedia.org/wiki/Symfonick%C3%BD_orchestr#Symfonick.C3.BD_.28filharmonick.C3.BD.29_orchestr 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04: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05: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06: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07: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08: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09: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10: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11: </a:t>
            </a:r>
            <a:r>
              <a:rPr lang="cs-CZ" dirty="0" smtClean="0"/>
              <a:t>Galerie Office [cit. 2012-07-26]</a:t>
            </a:r>
          </a:p>
          <a:p>
            <a:r>
              <a:rPr lang="cs-CZ" b="1" dirty="0" smtClean="0"/>
              <a:t>Obr. 12: </a:t>
            </a:r>
            <a:r>
              <a:rPr lang="cs-CZ" dirty="0" smtClean="0"/>
              <a:t>Galerie Office [cit. 2012-07-26]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154</TotalTime>
  <Words>829</Words>
  <Application>Microsoft Office PowerPoint</Application>
  <PresentationFormat>Předvádění na obrazovce (4:3)</PresentationFormat>
  <Paragraphs>152</Paragraphs>
  <Slides>13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Administrativní</vt:lpstr>
      <vt:lpstr>Acrobat Document</vt:lpstr>
      <vt:lpstr>Snímek 1</vt:lpstr>
      <vt:lpstr>Snímek 2</vt:lpstr>
      <vt:lpstr>Orchestry</vt:lpstr>
      <vt:lpstr>Co je to orchestr?</vt:lpstr>
      <vt:lpstr>Typy orchestrů podle obsazení nástrojů</vt:lpstr>
      <vt:lpstr>Typy orchestrů podle počtu hudebníků</vt:lpstr>
      <vt:lpstr>Kdo je vedoucím každého orchestru?</vt:lpstr>
      <vt:lpstr>Složení symfonického orchestru</vt:lpstr>
      <vt:lpstr>Složení symfonického orchestru</vt:lpstr>
      <vt:lpstr>Složení symfonického orchestru</vt:lpstr>
      <vt:lpstr>Složení symfonického orchestru</vt:lpstr>
      <vt:lpstr>Složení symfonického orchestru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Orchestry</dc:title>
  <dc:creator>DELL</dc:creator>
  <cp:lastModifiedBy>DELL</cp:lastModifiedBy>
  <cp:revision>18</cp:revision>
  <dcterms:created xsi:type="dcterms:W3CDTF">2012-07-26T09:25:00Z</dcterms:created>
  <dcterms:modified xsi:type="dcterms:W3CDTF">2012-07-26T12:14:19Z</dcterms:modified>
</cp:coreProperties>
</file>