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3BC5"/>
    <a:srgbClr val="C40C8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C431C7E-1B31-4C5D-AAB4-7E17F3E55D5E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0400BAB-D4F2-44ED-8305-38A355DB67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emf"/><Relationship Id="rId11" Type="http://schemas.openxmlformats.org/officeDocument/2006/relationships/image" Target="../media/image4.emf"/><Relationship Id="rId5" Type="http://schemas.openxmlformats.org/officeDocument/2006/relationships/image" Target="../media/image9.emf"/><Relationship Id="rId10" Type="http://schemas.openxmlformats.org/officeDocument/2006/relationships/image" Target="../media/image14.emf"/><Relationship Id="rId4" Type="http://schemas.openxmlformats.org/officeDocument/2006/relationships/image" Target="../media/image8.emf"/><Relationship Id="rId9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VY_32_INOVACE_12_HUDEBNÍ VÝCHOVA_TEST ZNALOSTÍ Z HV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TEST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ZNALOSTÍ Z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HV</a:t>
            </a:r>
            <a:endParaRPr lang="cs-CZ" sz="2000" dirty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TEST ZNALOSTÍ Z HV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endParaRPr lang="cs-CZ" sz="24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4293096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5088" y="620688"/>
            <a:ext cx="820891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již od 2. třídy.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slouží k zopakování učiva o hudebních nástrojích, slavných skladatelích, dílech a hudebních žánrech.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Součástí materiálu je textový dokument určený k vytištění, který lze použít jako test. Prezentaci lze využít samostatně nebo jako zpětnou vazbu.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2852936"/>
            <a:ext cx="7406640" cy="896120"/>
          </a:xfrm>
        </p:spPr>
        <p:txBody>
          <a:bodyPr/>
          <a:lstStyle/>
          <a:p>
            <a:r>
              <a:rPr lang="cs-CZ" dirty="0" smtClean="0"/>
              <a:t>Přehled znalostí z HV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437112"/>
            <a:ext cx="7406640" cy="1752600"/>
          </a:xfrm>
        </p:spPr>
        <p:txBody>
          <a:bodyPr/>
          <a:lstStyle/>
          <a:p>
            <a:r>
              <a:rPr lang="cs-CZ" dirty="0" smtClean="0"/>
              <a:t>Opakování učiva (průřez)</a:t>
            </a:r>
            <a:endParaRPr lang="cs-CZ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789040"/>
            <a:ext cx="3704928" cy="2778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660232" y="6519446"/>
            <a:ext cx="11521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01</a:t>
            </a:r>
            <a:endParaRPr lang="cs-CZ" sz="1600" i="1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36912"/>
            <a:ext cx="7498080" cy="16425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Plň jednotlivé úkoly.</a:t>
            </a:r>
            <a:br>
              <a:rPr lang="cs-CZ" dirty="0" smtClean="0"/>
            </a:br>
            <a:r>
              <a:rPr lang="cs-CZ" dirty="0" smtClean="0"/>
              <a:t>Snaž se získat co nejvíce </a:t>
            </a:r>
            <a:r>
              <a:rPr lang="cs-CZ" dirty="0" err="1" smtClean="0"/>
              <a:t>smajlíků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04664"/>
            <a:ext cx="207572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76672"/>
            <a:ext cx="207572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653136"/>
            <a:ext cx="207572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196752"/>
            <a:ext cx="207572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509120"/>
            <a:ext cx="207572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7884368" y="6309320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01</a:t>
            </a:r>
            <a:endParaRPr lang="cs-CZ" sz="1600" i="1" dirty="0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76672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Pokus se přiřadit díla k daným hudebním žánrům.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28384" y="260648"/>
            <a:ext cx="827584" cy="76944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1.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916832"/>
            <a:ext cx="1296144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OPERA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1916832"/>
            <a:ext cx="2160240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SYMFONICKÁ </a:t>
            </a:r>
          </a:p>
          <a:p>
            <a:pPr algn="ctr"/>
            <a:r>
              <a:rPr lang="cs-CZ" sz="2400" dirty="0" smtClean="0"/>
              <a:t>BÁSEŇ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1916832"/>
            <a:ext cx="151216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MUIZKÁL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515719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Prodaná nevěsta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515719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Vltava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515719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Hair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57332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Pomáda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580526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Čert a Káča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580526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Liška Bystrouška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515719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Vyšehrad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580526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Drákula</a:t>
            </a:r>
            <a:endParaRPr lang="cs-CZ" sz="2400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988840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56490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140968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717032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293096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869160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544522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85185E-6 L -0.0592 -0.3592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" y="-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2361 -0.33588 " pathEditMode="relative" ptsTypes="AA"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125 -0.39907 " pathEditMode="relative" ptsTypes="AA">
                                      <p:cBhvr>
                                        <p:cTn id="7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2292 -0.24143 " pathEditMode="relative" ptsTypes="AA">
                                      <p:cBhvr>
                                        <p:cTn id="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44444E-6 L 0.68924 -0.3905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" y="-1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59259E-6 L 0.48837 -0.32754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" y="-1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59259E-6 L -0.38593 -0.34861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-1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59259E-6 L -0.61024 -0.26458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" y="-1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Spoj autora se správným dílem.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28384" y="260648"/>
            <a:ext cx="827584" cy="76944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2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060848"/>
            <a:ext cx="2520280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Antonín </a:t>
            </a:r>
            <a:r>
              <a:rPr lang="cs-CZ" sz="2400" dirty="0" err="1" smtClean="0"/>
              <a:t>DvořákC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708920"/>
            <a:ext cx="259228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Petr </a:t>
            </a:r>
            <a:r>
              <a:rPr lang="cs-CZ" sz="2400" dirty="0" err="1" smtClean="0"/>
              <a:t>Iljič</a:t>
            </a:r>
            <a:r>
              <a:rPr lang="cs-CZ" sz="2400" dirty="0" smtClean="0"/>
              <a:t> Čajkovskij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3356992"/>
            <a:ext cx="259228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Bedřich Smetana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4005064"/>
            <a:ext cx="25922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Aram </a:t>
            </a:r>
            <a:r>
              <a:rPr lang="cs-CZ" sz="2400" dirty="0" err="1" smtClean="0"/>
              <a:t>Chačaturjan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5301208"/>
            <a:ext cx="2592288" cy="830997"/>
          </a:xfrm>
          <a:prstGeom prst="rect">
            <a:avLst/>
          </a:prstGeom>
          <a:solidFill>
            <a:srgbClr val="C40C87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Wolfgang Amadeus Mozart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1988840"/>
            <a:ext cx="2520280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Šavlový tanec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2636912"/>
            <a:ext cx="259228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Labutí jezero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3284984"/>
            <a:ext cx="259228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Malá noční hudba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84168" y="3933056"/>
            <a:ext cx="25922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Čert a Káča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5229200"/>
            <a:ext cx="2592288" cy="461665"/>
          </a:xfrm>
          <a:prstGeom prst="rect">
            <a:avLst/>
          </a:prstGeom>
          <a:solidFill>
            <a:srgbClr val="C40C87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Prodaná nevěsta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59632" y="4653136"/>
            <a:ext cx="259228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Leoš Janáček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84168" y="4581128"/>
            <a:ext cx="2592288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Liška Bystrouška</a:t>
            </a:r>
            <a:endParaRPr lang="cs-CZ" sz="2400" dirty="0"/>
          </a:p>
        </p:txBody>
      </p:sp>
      <p:cxnSp>
        <p:nvCxnSpPr>
          <p:cNvPr id="25" name="Přímá spojovací čára 24"/>
          <p:cNvCxnSpPr>
            <a:stCxn id="4" idx="3"/>
            <a:endCxn id="20" idx="1"/>
          </p:cNvCxnSpPr>
          <p:nvPr/>
        </p:nvCxnSpPr>
        <p:spPr>
          <a:xfrm>
            <a:off x="3779912" y="2291681"/>
            <a:ext cx="2304256" cy="18722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5" idx="3"/>
            <a:endCxn id="18" idx="1"/>
          </p:cNvCxnSpPr>
          <p:nvPr/>
        </p:nvCxnSpPr>
        <p:spPr>
          <a:xfrm flipV="1">
            <a:off x="3851920" y="2867745"/>
            <a:ext cx="2232248" cy="720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6" idx="3"/>
            <a:endCxn id="21" idx="1"/>
          </p:cNvCxnSpPr>
          <p:nvPr/>
        </p:nvCxnSpPr>
        <p:spPr>
          <a:xfrm>
            <a:off x="3851920" y="3587825"/>
            <a:ext cx="2232248" cy="18722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15" idx="3"/>
            <a:endCxn id="17" idx="1"/>
          </p:cNvCxnSpPr>
          <p:nvPr/>
        </p:nvCxnSpPr>
        <p:spPr>
          <a:xfrm flipV="1">
            <a:off x="3851920" y="2219673"/>
            <a:ext cx="2232248" cy="20162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>
            <a:stCxn id="22" idx="3"/>
            <a:endCxn id="23" idx="1"/>
          </p:cNvCxnSpPr>
          <p:nvPr/>
        </p:nvCxnSpPr>
        <p:spPr>
          <a:xfrm flipV="1">
            <a:off x="3851920" y="4811961"/>
            <a:ext cx="2232248" cy="720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stCxn id="16" idx="3"/>
            <a:endCxn id="19" idx="1"/>
          </p:cNvCxnSpPr>
          <p:nvPr/>
        </p:nvCxnSpPr>
        <p:spPr>
          <a:xfrm flipV="1">
            <a:off x="3851920" y="3515817"/>
            <a:ext cx="2232248" cy="220089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4482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492896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068960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64502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221088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797152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498080" cy="1426488"/>
          </a:xfrm>
        </p:spPr>
        <p:txBody>
          <a:bodyPr>
            <a:normAutofit/>
          </a:bodyPr>
          <a:lstStyle/>
          <a:p>
            <a:r>
              <a:rPr lang="cs-CZ" dirty="0" smtClean="0"/>
              <a:t>Urči kolik hudebníků tvoří následující skupiny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28384" y="260648"/>
            <a:ext cx="827584" cy="76944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3.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2060848"/>
            <a:ext cx="1584176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TRIO</a:t>
            </a:r>
            <a:endParaRPr lang="cs-CZ" sz="32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628800"/>
            <a:ext cx="1560749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284984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645024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869160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5229200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4293096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5013176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5589240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5373216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797152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645024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861048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068960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356992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077072"/>
            <a:ext cx="964111" cy="711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TextovéPole 21"/>
          <p:cNvSpPr txBox="1"/>
          <p:nvPr/>
        </p:nvSpPr>
        <p:spPr>
          <a:xfrm>
            <a:off x="4283968" y="2060848"/>
            <a:ext cx="1872208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KVINTET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355976" y="2060848"/>
            <a:ext cx="1872208" cy="58477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SÓLO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55976" y="2060848"/>
            <a:ext cx="1872208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KVARTET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27984" y="2060848"/>
            <a:ext cx="1512168" cy="584775"/>
          </a:xfrm>
          <a:prstGeom prst="rect">
            <a:avLst/>
          </a:prstGeom>
          <a:solidFill>
            <a:srgbClr val="E53BC5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DUO</a:t>
            </a:r>
            <a:endParaRPr lang="cs-CZ" sz="3200" dirty="0"/>
          </a:p>
        </p:txBody>
      </p:sp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4482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492896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068960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64502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221088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2" name="TextovéPole 31"/>
          <p:cNvSpPr txBox="1"/>
          <p:nvPr/>
        </p:nvSpPr>
        <p:spPr>
          <a:xfrm>
            <a:off x="7884368" y="6309320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02</a:t>
            </a:r>
            <a:endParaRPr lang="cs-CZ" sz="1600" i="1" dirty="0"/>
          </a:p>
        </p:txBody>
      </p:sp>
      <p:sp>
        <p:nvSpPr>
          <p:cNvPr id="3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8.88889E-6 L 0.33854 0.57754 " pathEditMode="relative" ptsTypes="AA">
                                      <p:cBhvr>
                                        <p:cTn id="9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40741E-7 L -0.27569 0.37801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" y="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44444E-6 L 0.25989 0.09398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44444E-6 L -0.00782 0.60833 " pathEditMode="relative" rAng="0" ptsTypes="AA">
                                      <p:cBhvr>
                                        <p:cTn id="1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" y="3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44444E-6 L 0.11424 0.325 " pathEditMode="relative" rAng="0" ptsTypes="AA">
                                      <p:cBhvr>
                                        <p:cTn id="13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320"/>
            <a:ext cx="7818072" cy="171452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Vyškrtni z řady pojem, který do ní nepatří.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Své rozhodnutí zdůvodni.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28384" y="260648"/>
            <a:ext cx="827584" cy="76944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4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640" y="2204864"/>
          <a:ext cx="7272808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648072">
                <a:tc>
                  <a:txBody>
                    <a:bodyPr/>
                    <a:lstStyle/>
                    <a:p>
                      <a:pPr marL="342900" indent="-342900" algn="ctr">
                        <a:buAutoNum type="alphaUcPeriod"/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Dvořák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B. Smetana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L. Janáček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K. Čapek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640" y="3212976"/>
          <a:ext cx="7272808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648072">
                <a:tc>
                  <a:txBody>
                    <a:bodyPr/>
                    <a:lstStyle/>
                    <a:p>
                      <a:pPr marL="342900" indent="-342900" algn="ctr">
                        <a:buNone/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Mařenka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Rusalka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solidFill>
                            <a:schemeClr val="tx1"/>
                          </a:solidFill>
                        </a:rPr>
                        <a:t>Kecal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err="1" smtClean="0">
                          <a:solidFill>
                            <a:schemeClr val="tx1"/>
                          </a:solidFill>
                        </a:rPr>
                        <a:t>Jeník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31640" y="4221088"/>
          <a:ext cx="7272808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648072">
                <a:tc>
                  <a:txBody>
                    <a:bodyPr/>
                    <a:lstStyle/>
                    <a:p>
                      <a:pPr marL="342900" indent="-342900" algn="ctr">
                        <a:buNone/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valčík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mazurka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polonéza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polka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331640" y="5229200"/>
          <a:ext cx="7272808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648072">
                <a:tc>
                  <a:txBody>
                    <a:bodyPr/>
                    <a:lstStyle/>
                    <a:p>
                      <a:pPr marL="342900" indent="-342900" algn="ctr">
                        <a:buNone/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trubka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dudy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klavír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saxofon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8" name="Násobení 7"/>
          <p:cNvSpPr/>
          <p:nvPr/>
        </p:nvSpPr>
        <p:spPr>
          <a:xfrm>
            <a:off x="6407696" y="2132856"/>
            <a:ext cx="2736304" cy="792088"/>
          </a:xfrm>
          <a:prstGeom prst="mathMultiply">
            <a:avLst>
              <a:gd name="adj1" fmla="val 4096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2699792" y="3140968"/>
            <a:ext cx="2736304" cy="792088"/>
          </a:xfrm>
          <a:prstGeom prst="mathMultiply">
            <a:avLst>
              <a:gd name="adj1" fmla="val 4096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6228184" y="4149080"/>
            <a:ext cx="2736304" cy="792088"/>
          </a:xfrm>
          <a:prstGeom prst="mathMultiply">
            <a:avLst>
              <a:gd name="adj1" fmla="val 4096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4499992" y="5157192"/>
            <a:ext cx="2736304" cy="792088"/>
          </a:xfrm>
          <a:prstGeom prst="mathMultiply">
            <a:avLst>
              <a:gd name="adj1" fmla="val 4096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6165304"/>
            <a:ext cx="6336704" cy="40011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Karel Čapek není jako jediný hudebním skladatelem.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6165304"/>
            <a:ext cx="6336704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Rusalka není postavou z Prodané nevěsty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6165304"/>
            <a:ext cx="6336704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Polka není jako jediná třídobým tancem.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6165304"/>
            <a:ext cx="6336704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Klavír není na rozdíl od ostatních dechový hudební nástroj.</a:t>
            </a:r>
            <a:endParaRPr lang="cs-CZ" sz="2000" dirty="0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420888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068960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64502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221088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04664"/>
            <a:ext cx="7498080" cy="1714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nástroje, které nejsou obvyklou součástí symfonického orchestru.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28384" y="260648"/>
            <a:ext cx="827584" cy="76944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5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420888"/>
            <a:ext cx="1656184" cy="124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988840"/>
            <a:ext cx="1522048" cy="10932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652160" y="4828560"/>
            <a:ext cx="1844824" cy="1349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869160"/>
            <a:ext cx="2304256" cy="17562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71792" y="4221088"/>
            <a:ext cx="1872208" cy="1410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267297">
            <a:off x="7863485" y="1755085"/>
            <a:ext cx="1349392" cy="1334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3356992"/>
            <a:ext cx="1935258" cy="1453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2852936"/>
            <a:ext cx="1190675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436096" y="5157192"/>
            <a:ext cx="1784609" cy="131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971600" y="35730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HOUSLE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47251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DUDY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TUBA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61653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FLÉTNA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41490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HARFA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299695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TRUBKA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52320" y="321297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KONTRABAS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80312" y="573325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LESNÍ ROH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63093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SAXOFON</a:t>
            </a:r>
            <a:endParaRPr lang="cs-CZ" dirty="0"/>
          </a:p>
        </p:txBody>
      </p:sp>
      <p:sp>
        <p:nvSpPr>
          <p:cNvPr id="22" name="Násobení 21"/>
          <p:cNvSpPr/>
          <p:nvPr/>
        </p:nvSpPr>
        <p:spPr>
          <a:xfrm>
            <a:off x="2339752" y="3212976"/>
            <a:ext cx="3384376" cy="1800200"/>
          </a:xfrm>
          <a:prstGeom prst="mathMultiply">
            <a:avLst>
              <a:gd name="adj1" fmla="val 3858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Násobení 22"/>
          <p:cNvSpPr/>
          <p:nvPr/>
        </p:nvSpPr>
        <p:spPr>
          <a:xfrm>
            <a:off x="4572000" y="5057800"/>
            <a:ext cx="3384376" cy="1800200"/>
          </a:xfrm>
          <a:prstGeom prst="mathMultiply">
            <a:avLst>
              <a:gd name="adj1" fmla="val 3858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256490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3356992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6" name="TextovéPole 25"/>
          <p:cNvSpPr txBox="1"/>
          <p:nvPr/>
        </p:nvSpPr>
        <p:spPr>
          <a:xfrm>
            <a:off x="1547664" y="3861048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03</a:t>
            </a:r>
            <a:endParaRPr lang="cs-CZ" sz="1600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835696" y="5877272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04</a:t>
            </a:r>
            <a:endParaRPr lang="cs-CZ" sz="1600" i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11960" y="5805264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05</a:t>
            </a:r>
            <a:endParaRPr lang="cs-CZ" sz="1600" i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72000" y="4581128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06</a:t>
            </a:r>
            <a:endParaRPr lang="cs-CZ" sz="1600" i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88024" y="3284984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07</a:t>
            </a:r>
            <a:endParaRPr lang="cs-CZ" sz="1600" i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4509120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08</a:t>
            </a:r>
            <a:endParaRPr lang="cs-CZ" sz="1600" i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884368" y="3573016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09</a:t>
            </a:r>
            <a:endParaRPr lang="cs-CZ" sz="1600" i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148064" y="6519446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10</a:t>
            </a:r>
            <a:endParaRPr lang="cs-CZ" sz="1600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380312" y="5157192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11</a:t>
            </a:r>
            <a:endParaRPr lang="cs-CZ" sz="1600" i="1" dirty="0"/>
          </a:p>
        </p:txBody>
      </p:sp>
      <p:sp>
        <p:nvSpPr>
          <p:cNvPr id="3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Pokus se rozluštit přesmyčky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28384" y="260648"/>
            <a:ext cx="827584" cy="76944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6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835696" y="1844824"/>
          <a:ext cx="6072336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9042"/>
                <a:gridCol w="759042"/>
                <a:gridCol w="759042"/>
                <a:gridCol w="759042"/>
                <a:gridCol w="759042"/>
                <a:gridCol w="759042"/>
                <a:gridCol w="759042"/>
                <a:gridCol w="759042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619672" y="1268760"/>
            <a:ext cx="6624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Název hudebního nástroje, který často nazýváme „harmonika“</a:t>
            </a:r>
            <a:endParaRPr lang="cs-CZ" sz="20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835696" y="1844824"/>
          <a:ext cx="6072336" cy="5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9042"/>
                <a:gridCol w="759042"/>
                <a:gridCol w="759042"/>
                <a:gridCol w="759042"/>
                <a:gridCol w="759042"/>
                <a:gridCol w="759042"/>
                <a:gridCol w="759042"/>
                <a:gridCol w="759042"/>
              </a:tblGrid>
              <a:tr h="591840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547664" y="2708920"/>
            <a:ext cx="6624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 Italský autor díla Čtvero ročních dob.</a:t>
            </a:r>
            <a:endParaRPr lang="cs-CZ" sz="20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195736" y="3284984"/>
          <a:ext cx="5616625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2375"/>
                <a:gridCol w="802375"/>
                <a:gridCol w="802375"/>
                <a:gridCol w="802375"/>
                <a:gridCol w="802375"/>
                <a:gridCol w="802375"/>
                <a:gridCol w="802375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195736" y="3284984"/>
          <a:ext cx="5616625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2375"/>
                <a:gridCol w="802375"/>
                <a:gridCol w="802375"/>
                <a:gridCol w="802375"/>
                <a:gridCol w="802375"/>
                <a:gridCol w="802375"/>
                <a:gridCol w="802375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619672" y="4149080"/>
            <a:ext cx="6624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Hudební žánr, ve kterém je zapojen zpěv i mluvené slovo.</a:t>
            </a:r>
            <a:endParaRPr lang="cs-CZ" sz="2000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2483768" y="4941168"/>
          <a:ext cx="4896545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9309"/>
                <a:gridCol w="979309"/>
                <a:gridCol w="979309"/>
                <a:gridCol w="979309"/>
                <a:gridCol w="97930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2483768" y="4941168"/>
          <a:ext cx="4896545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9309"/>
                <a:gridCol w="979309"/>
                <a:gridCol w="979309"/>
                <a:gridCol w="979309"/>
                <a:gridCol w="979309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56490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28498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77072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je tvůj výsledek?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03648" y="1340768"/>
            <a:ext cx="7498080" cy="576064"/>
          </a:xfrm>
          <a:prstGeom prst="rect">
            <a:avLst/>
          </a:prstGeom>
        </p:spPr>
        <p:txBody>
          <a:bodyPr anchor="ctr"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Celkem bylo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možné získat 28 </a:t>
            </a:r>
            <a:r>
              <a:rPr kumimoji="0" lang="cs-CZ" sz="3200" b="0" i="0" u="none" strike="noStrike" kern="1200" cap="none" spc="0" normalizeH="0" noProof="0" dirty="0" err="1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smajlíků</a:t>
            </a:r>
            <a:r>
              <a:rPr lang="cs-CZ" sz="4300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060848"/>
            <a:ext cx="115212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211960" y="2276872"/>
            <a:ext cx="1584176" cy="58477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0 - 6</a:t>
            </a:r>
            <a:endParaRPr lang="cs-CZ" sz="32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996952"/>
            <a:ext cx="115212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933056"/>
            <a:ext cx="115212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869160"/>
            <a:ext cx="115212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805264"/>
            <a:ext cx="1152128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4211960" y="3068960"/>
            <a:ext cx="1584176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7 - 13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077072"/>
            <a:ext cx="1584176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14 - 19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5013176"/>
            <a:ext cx="158417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20 - 24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1960" y="5949280"/>
            <a:ext cx="158417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25 - 28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3284984"/>
            <a:ext cx="25202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 se moc nepovedlo! Budeš muset ještě zapracovat.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3284984"/>
            <a:ext cx="25202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Tvé znalosti by stále mohly být o hodně lepší!!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3284984"/>
            <a:ext cx="25202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 začíná být slibné.</a:t>
            </a:r>
          </a:p>
          <a:p>
            <a:r>
              <a:rPr lang="cs-CZ" sz="2000" dirty="0" smtClean="0"/>
              <a:t>Příště to snad bude ještě o trochu lepší.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3429000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Gratuluji.  Tvůj výkon je dobrý!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3429000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Paráda! Lepší už to být nemohlo!</a:t>
            </a:r>
            <a:endParaRPr lang="cs-CZ" sz="2000" dirty="0"/>
          </a:p>
        </p:txBody>
      </p:sp>
      <p:sp>
        <p:nvSpPr>
          <p:cNvPr id="1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664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6912768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ZDROJE: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Obr. 01: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r>
              <a:rPr lang="cs-CZ" b="1" dirty="0" smtClean="0"/>
              <a:t>Obr. 02: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r>
              <a:rPr lang="cs-CZ" b="1" dirty="0" smtClean="0"/>
              <a:t>Obr. 03: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r>
              <a:rPr lang="cs-CZ" b="1" dirty="0" smtClean="0"/>
              <a:t>Obr. 04: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r>
              <a:rPr lang="cs-CZ" b="1" dirty="0" smtClean="0"/>
              <a:t>Obr. 05: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r>
              <a:rPr lang="cs-CZ" b="1" dirty="0" smtClean="0"/>
              <a:t>Obr. 06: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r>
              <a:rPr lang="cs-CZ" b="1" dirty="0" smtClean="0"/>
              <a:t>Obr. 07: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r>
              <a:rPr lang="cs-CZ" b="1" dirty="0" smtClean="0"/>
              <a:t>Obr. 08: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r>
              <a:rPr lang="cs-CZ" b="1" dirty="0" smtClean="0"/>
              <a:t>Obr. 09: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r>
              <a:rPr lang="cs-CZ" b="1" dirty="0" smtClean="0"/>
              <a:t>Obr. 10: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r>
              <a:rPr lang="cs-CZ" b="1" dirty="0" smtClean="0"/>
              <a:t>Obr. 11: </a:t>
            </a:r>
            <a:r>
              <a:rPr lang="cs-CZ" dirty="0" smtClean="0"/>
              <a:t>Galerie Office [cit. </a:t>
            </a:r>
            <a:r>
              <a:rPr lang="cs-CZ" dirty="0" smtClean="0"/>
              <a:t>2012-07-28]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199</TotalTime>
  <Words>765</Words>
  <Application>Microsoft Office PowerPoint</Application>
  <PresentationFormat>Předvádění na obrazovce (4:3)</PresentationFormat>
  <Paragraphs>175</Paragraphs>
  <Slides>12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Slunovrat</vt:lpstr>
      <vt:lpstr>Acrobat Document</vt:lpstr>
      <vt:lpstr>Snímek 1</vt:lpstr>
      <vt:lpstr>Snímek 2</vt:lpstr>
      <vt:lpstr>Přehled znalostí z HV</vt:lpstr>
      <vt:lpstr>Plň jednotlivé úkoly. Snaž se získat co nejvíce smajlíků.</vt:lpstr>
      <vt:lpstr>Pokus se přiřadit díla k daným hudebním žánrům.</vt:lpstr>
      <vt:lpstr>Spoj autora se správným dílem.</vt:lpstr>
      <vt:lpstr>Urči kolik hudebníků tvoří následující skupiny</vt:lpstr>
      <vt:lpstr>Vyškrtni z řady pojem, který do ní nepatří. Své rozhodnutí zdůvodni.</vt:lpstr>
      <vt:lpstr>Vyber nástroje, které nejsou obvyklou součástí symfonického orchestru.</vt:lpstr>
      <vt:lpstr>Pokus se rozluštit přesmyčky</vt:lpstr>
      <vt:lpstr>Jaký je tvůj výsledek?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Přehled znalostí z HV</dc:title>
  <dc:creator>DELL</dc:creator>
  <cp:lastModifiedBy>DELL</cp:lastModifiedBy>
  <cp:revision>22</cp:revision>
  <dcterms:created xsi:type="dcterms:W3CDTF">2012-07-27T10:05:44Z</dcterms:created>
  <dcterms:modified xsi:type="dcterms:W3CDTF">2012-07-28T09:30:05Z</dcterms:modified>
</cp:coreProperties>
</file>