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3" r:id="rId2"/>
    <p:sldId id="264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CC"/>
    <a:srgbClr val="F67960"/>
    <a:srgbClr val="0C725F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08" y="-1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A38D41B4-A4E7-4A24-8602-B240C1F0E71F}" type="datetimeFigureOut">
              <a:rPr lang="cs-CZ" smtClean="0"/>
              <a:pPr/>
              <a:t>31.7.2012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CD5AE773-F8B0-4D87-94EC-B59F2E5423F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hyperlink" Target="http://dumy.cz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emf"/><Relationship Id="rId3" Type="http://schemas.openxmlformats.org/officeDocument/2006/relationships/image" Target="../media/image5.emf"/><Relationship Id="rId7" Type="http://schemas.openxmlformats.org/officeDocument/2006/relationships/image" Target="../media/image9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.emf"/><Relationship Id="rId5" Type="http://schemas.openxmlformats.org/officeDocument/2006/relationships/image" Target="../media/image7.emf"/><Relationship Id="rId4" Type="http://schemas.openxmlformats.org/officeDocument/2006/relationships/image" Target="../media/image6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file:///C:\Documents%20and%20Settings\Administrator\Plocha\01-Bach-Toccata-a-Fuga-D-moll.mp3" TargetMode="External"/><Relationship Id="rId7" Type="http://schemas.openxmlformats.org/officeDocument/2006/relationships/image" Target="../media/image12.png"/><Relationship Id="rId2" Type="http://schemas.openxmlformats.org/officeDocument/2006/relationships/audio" Target="file:///C:\Documents%20and%20Settings\Administrator\Plocha\7.Beethoven-Osudov&#258;&#711;.mp3" TargetMode="External"/><Relationship Id="rId1" Type="http://schemas.openxmlformats.org/officeDocument/2006/relationships/audio" Target="file:///C:\Documents%20and%20Settings\Administrator\Plocha\04-Greg_choral_hymnus.mp3" TargetMode="External"/><Relationship Id="rId6" Type="http://schemas.openxmlformats.org/officeDocument/2006/relationships/image" Target="../media/image11.png"/><Relationship Id="rId5" Type="http://schemas.openxmlformats.org/officeDocument/2006/relationships/slideLayout" Target="../slideLayouts/slideLayout6.xml"/><Relationship Id="rId4" Type="http://schemas.openxmlformats.org/officeDocument/2006/relationships/audio" Target="file:///C:\Documents%20and%20Settings\Administrator\Plocha\Bedrich-Smetana---Vltava.mp3" TargetMode="External"/><Relationship Id="rId9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7" Type="http://schemas.openxmlformats.org/officeDocument/2006/relationships/image" Target="../media/image20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emf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emf"/><Relationship Id="rId3" Type="http://schemas.openxmlformats.org/officeDocument/2006/relationships/audio" Target="file:///C:\Documents%20and%20Settings\Administrator\Plocha\426---Deep-Purple--Smoke-On-The-Water.mp3" TargetMode="External"/><Relationship Id="rId7" Type="http://schemas.openxmlformats.org/officeDocument/2006/relationships/image" Target="../media/image22.emf"/><Relationship Id="rId12" Type="http://schemas.openxmlformats.org/officeDocument/2006/relationships/image" Target="../media/image26.png"/><Relationship Id="rId2" Type="http://schemas.openxmlformats.org/officeDocument/2006/relationships/audio" Target="file:///C:\Documents%20and%20Settings\Administrator\Plocha\Beatles---Twist-And-Shout.mp3" TargetMode="External"/><Relationship Id="rId1" Type="http://schemas.openxmlformats.org/officeDocument/2006/relationships/audio" Target="file:///C:\Documents%20and%20Settings\Administrator\Plocha\Luis-Armstrong---Wonderful-World.mp3" TargetMode="External"/><Relationship Id="rId6" Type="http://schemas.openxmlformats.org/officeDocument/2006/relationships/image" Target="../media/image21.png"/><Relationship Id="rId11" Type="http://schemas.openxmlformats.org/officeDocument/2006/relationships/image" Target="../media/image25.png"/><Relationship Id="rId5" Type="http://schemas.openxmlformats.org/officeDocument/2006/relationships/slideLayout" Target="../slideLayouts/slideLayout6.xml"/><Relationship Id="rId10" Type="http://schemas.openxmlformats.org/officeDocument/2006/relationships/image" Target="../media/image14.png"/><Relationship Id="rId4" Type="http://schemas.openxmlformats.org/officeDocument/2006/relationships/audio" Target="file:///C:\Documents%20and%20Settings\Administrator\Plocha\Pov&#196;&#8250;ste-ho-vej&#313;&#711;---Michal-Tu&#196;&#356;n&#258;&#733;.mp3" TargetMode="External"/><Relationship Id="rId9" Type="http://schemas.openxmlformats.org/officeDocument/2006/relationships/image" Target="../media/image24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uloz.to/xs9q3qg/poveste-ho-vejs-michal-tucny-mp3" TargetMode="External"/><Relationship Id="rId2" Type="http://schemas.openxmlformats.org/officeDocument/2006/relationships/hyperlink" Target="http://www.uloz.to/xUzhiwe/426-deep-purple-smoke-on-the-water-mp3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ulozto.cz/xnNAmfb/bedrich-smetana-vltava-mp3" TargetMode="External"/><Relationship Id="rId4" Type="http://schemas.openxmlformats.org/officeDocument/2006/relationships/hyperlink" Target="http://www.uloz.to/xLUTtFD/louis-armstrong-what-a-wonderful-world-mp3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ulozto.cz/x7gkZNG/01-bach-toccata-a-fuga-d-moll-mp3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39553" y="773705"/>
            <a:ext cx="8064895" cy="2232248"/>
          </a:xfrm>
          <a:prstGeom prst="rect">
            <a:avLst/>
          </a:prstGeom>
        </p:spPr>
        <p:txBody>
          <a:bodyPr>
            <a:noAutofit/>
          </a:bodyPr>
          <a:lstStyle/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školy: Svobodná základní škola,o.p.s.</a:t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Autor: Ivana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 </a:t>
            </a:r>
            <a:r>
              <a:rPr kumimoji="0" lang="cs-CZ" sz="2000" b="0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Makovičková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 materiálu: 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VY_32_INOVACE_14_HUDEBNÍ VÝCHOVA_HUDBA VÁŽNÁ A POPULÁRNÍ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Název: </a:t>
            </a:r>
            <a:r>
              <a:rPr lang="cs-CZ" sz="2000" dirty="0">
                <a:latin typeface="Arial" pitchFamily="34" charset="0"/>
                <a:cs typeface="Arial" pitchFamily="34" charset="0"/>
              </a:rPr>
              <a:t>HUDBA VÁŽNÁ A POPULÁRNÍ</a:t>
            </a:r>
            <a:endParaRPr lang="cs-CZ" sz="2000" dirty="0">
              <a:latin typeface="Arial" pitchFamily="34" charset="0"/>
              <a:ea typeface="+mj-ea"/>
              <a:cs typeface="Arial" pitchFamily="34" charset="0"/>
            </a:endParaRPr>
          </a:p>
          <a:p>
            <a:pPr lvl="0">
              <a:lnSpc>
                <a:spcPct val="150000"/>
              </a:lnSpc>
              <a:spcBef>
                <a:spcPct val="0"/>
              </a:spcBef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>Číslo projektu: CZ.1.07/1.4.00/21.0929</a:t>
            </a:r>
            <a:endParaRPr kumimoji="0" lang="cs-CZ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itchFamily="34" charset="0"/>
              <a:ea typeface="+mj-ea"/>
              <a:cs typeface="Arial" pitchFamily="34" charset="0"/>
            </a:endParaRPr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39552" y="3645024"/>
            <a:ext cx="84604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>
                <a:latin typeface="Arial" pitchFamily="34" charset="0"/>
                <a:cs typeface="Arial" pitchFamily="34" charset="0"/>
              </a:rPr>
              <a:t>HUDBA VÁŽNÁ A POPULÁRNÍ</a:t>
            </a:r>
            <a:br>
              <a:rPr lang="cs-CZ" sz="3600" dirty="0" smtClean="0">
                <a:latin typeface="Arial" pitchFamily="34" charset="0"/>
                <a:cs typeface="Arial" pitchFamily="34" charset="0"/>
              </a:rPr>
            </a:br>
            <a:endParaRPr lang="cs-CZ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6" name="Object 1"/>
          <p:cNvGraphicFramePr>
            <a:graphicFrameLocks noChangeAspect="1"/>
          </p:cNvGraphicFramePr>
          <p:nvPr/>
        </p:nvGraphicFramePr>
        <p:xfrm>
          <a:off x="7667971" y="548680"/>
          <a:ext cx="900473" cy="720080"/>
        </p:xfrm>
        <a:graphic>
          <a:graphicData uri="http://schemas.openxmlformats.org/presentationml/2006/ole">
            <p:oleObj spid="_x0000_s4098" name="Acrobat Document" r:id="rId3" imgW="9523810" imgH="7621064" progId="">
              <p:embed/>
            </p:oleObj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131641" y="6092636"/>
            <a:ext cx="351939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1200" dirty="0" smtClean="0">
                <a:latin typeface="Arial" pitchFamily="34" charset="0"/>
                <a:cs typeface="Arial" pitchFamily="34" charset="0"/>
              </a:rPr>
              <a:t>Dostupné na portálu 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http://dumy.cz/</a:t>
            </a:r>
            <a:endParaRPr lang="cs-CZ" sz="12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8" name="Picture 28" descr="http://www.zssvat.cz/wp-content/uploads/2010/10/logo-eu-2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03648" y="4293096"/>
            <a:ext cx="6191250" cy="135255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467544" y="908720"/>
            <a:ext cx="8424936" cy="42934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cs-CZ" sz="2000" b="1" dirty="0" smtClean="0">
                <a:latin typeface="Arial" pitchFamily="34" charset="0"/>
                <a:cs typeface="Arial" pitchFamily="34" charset="0"/>
              </a:rPr>
              <a:t>Anotace: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je určen pro žáky od 4.třídy.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se zaměřuje na oblast Umění a kultura, vzdělávací obor Hudební výchova.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Materiál slouží jako pomůcka při výkladu rozdílů mezi hudbou vážnou a populární.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Děti jsou díky materiálu při výkladu aktivně zapojovány.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Arial" pitchFamily="34" charset="0"/>
                <a:cs typeface="Arial" pitchFamily="34" charset="0"/>
              </a:rPr>
              <a:t>Součástí materiálu je několik zvukových ukázek, které umožňují dětem lepší vhled do nového učiva.</a:t>
            </a:r>
          </a:p>
          <a:p>
            <a:pPr>
              <a:lnSpc>
                <a:spcPct val="150000"/>
              </a:lnSpc>
            </a:pPr>
            <a:endParaRPr lang="cs-CZ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Hudba vážná a populární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Hlavní styly a žánry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Obdélník 20"/>
          <p:cNvSpPr/>
          <p:nvPr/>
        </p:nvSpPr>
        <p:spPr>
          <a:xfrm>
            <a:off x="6948264" y="4293096"/>
            <a:ext cx="1800200" cy="2376264"/>
          </a:xfrm>
          <a:prstGeom prst="rect">
            <a:avLst/>
          </a:prstGeom>
          <a:solidFill>
            <a:schemeClr val="bg1"/>
          </a:solidFill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Obdélník 19"/>
          <p:cNvSpPr/>
          <p:nvPr/>
        </p:nvSpPr>
        <p:spPr>
          <a:xfrm>
            <a:off x="5940152" y="2348880"/>
            <a:ext cx="2952328" cy="1728192"/>
          </a:xfrm>
          <a:prstGeom prst="rect">
            <a:avLst/>
          </a:prstGeom>
          <a:solidFill>
            <a:schemeClr val="bg1"/>
          </a:solidFill>
          <a:ln w="254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Obdélník 18"/>
          <p:cNvSpPr/>
          <p:nvPr/>
        </p:nvSpPr>
        <p:spPr>
          <a:xfrm>
            <a:off x="179512" y="4365104"/>
            <a:ext cx="2592288" cy="2492896"/>
          </a:xfrm>
          <a:prstGeom prst="rect">
            <a:avLst/>
          </a:prstGeom>
          <a:solidFill>
            <a:schemeClr val="bg1"/>
          </a:solidFill>
          <a:ln w="254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00B0F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51520" y="2708920"/>
            <a:ext cx="2304256" cy="1512168"/>
          </a:xfrm>
          <a:prstGeom prst="rect">
            <a:avLst/>
          </a:prstGeom>
          <a:solidFill>
            <a:schemeClr val="bg1"/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5904656" cy="1069848"/>
          </a:xfrm>
        </p:spPr>
        <p:txBody>
          <a:bodyPr>
            <a:normAutofit/>
          </a:bodyPr>
          <a:lstStyle/>
          <a:p>
            <a:r>
              <a:rPr lang="cs-CZ" dirty="0" smtClean="0"/>
              <a:t>Vážná (klasická)hudba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916832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Zkus odhadnout, proč obrázky patří k vážné hudbě</a:t>
            </a:r>
            <a:endParaRPr lang="cs-CZ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708920"/>
            <a:ext cx="2088232" cy="13921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4509120"/>
            <a:ext cx="1060376" cy="1101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581128"/>
            <a:ext cx="936104" cy="10787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5648672"/>
            <a:ext cx="1612437" cy="1209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cxnSp>
        <p:nvCxnSpPr>
          <p:cNvPr id="11" name="Přímá spojovací šipka 10"/>
          <p:cNvCxnSpPr/>
          <p:nvPr/>
        </p:nvCxnSpPr>
        <p:spPr>
          <a:xfrm flipV="1">
            <a:off x="2483768" y="4653136"/>
            <a:ext cx="0" cy="720080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šipka 11"/>
          <p:cNvCxnSpPr/>
          <p:nvPr/>
        </p:nvCxnSpPr>
        <p:spPr>
          <a:xfrm flipH="1">
            <a:off x="2339752" y="5949280"/>
            <a:ext cx="8384" cy="711696"/>
          </a:xfrm>
          <a:prstGeom prst="straightConnector1">
            <a:avLst/>
          </a:prstGeom>
          <a:ln w="317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40152" y="2492896"/>
            <a:ext cx="1592140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12360" y="2348880"/>
            <a:ext cx="1037142" cy="16561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6" name="Násobení 15"/>
          <p:cNvSpPr/>
          <p:nvPr/>
        </p:nvSpPr>
        <p:spPr>
          <a:xfrm>
            <a:off x="7631832" y="1772816"/>
            <a:ext cx="1512168" cy="2708920"/>
          </a:xfrm>
          <a:prstGeom prst="mathMultiply">
            <a:avLst>
              <a:gd name="adj1" fmla="val 2449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092280" y="4365104"/>
            <a:ext cx="1626196" cy="2204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2" name="TextovéPole 21"/>
          <p:cNvSpPr txBox="1"/>
          <p:nvPr/>
        </p:nvSpPr>
        <p:spPr>
          <a:xfrm>
            <a:off x="3059832" y="4365104"/>
            <a:ext cx="3600400" cy="1569660"/>
          </a:xfrm>
          <a:prstGeom prst="rect">
            <a:avLst/>
          </a:prstGeom>
          <a:solidFill>
            <a:srgbClr val="F6796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400" dirty="0" smtClean="0"/>
              <a:t>Hudba vážná bývá hrána výhradně z not.</a:t>
            </a:r>
          </a:p>
          <a:p>
            <a:pPr algn="just"/>
            <a:r>
              <a:rPr lang="cs-CZ" sz="2400" dirty="0" smtClean="0"/>
              <a:t>Notový zápis se přesně dodržuje.</a:t>
            </a:r>
            <a:endParaRPr lang="cs-CZ" sz="2400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3059832" y="4437112"/>
            <a:ext cx="3600400" cy="1061829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100" dirty="0" smtClean="0"/>
              <a:t>Součástí vystoupení bývá dirigent, který řídí průběh celé skladby.</a:t>
            </a:r>
            <a:endParaRPr lang="cs-CZ" sz="2100" dirty="0"/>
          </a:p>
        </p:txBody>
      </p:sp>
      <p:sp>
        <p:nvSpPr>
          <p:cNvPr id="24" name="TextovéPole 23"/>
          <p:cNvSpPr txBox="1"/>
          <p:nvPr/>
        </p:nvSpPr>
        <p:spPr>
          <a:xfrm>
            <a:off x="3059832" y="4437112"/>
            <a:ext cx="3520008" cy="144655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just"/>
            <a:r>
              <a:rPr lang="cs-CZ" sz="2200" dirty="0" smtClean="0"/>
              <a:t>Slavnějšími a důležitějšími jsou skladatelé skladeb, ne hudebníci, kteří sklady hrají.</a:t>
            </a:r>
            <a:endParaRPr lang="cs-CZ" sz="22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3131840" y="4365104"/>
            <a:ext cx="3448000" cy="1708160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100" dirty="0" smtClean="0"/>
              <a:t>Interpreti bývají oblečeni slavnostně. Při svém vystoupení se plně soustředí, nekomunikují s diváky.</a:t>
            </a:r>
            <a:endParaRPr lang="cs-CZ" sz="2100" dirty="0"/>
          </a:p>
        </p:txBody>
      </p:sp>
      <p:sp>
        <p:nvSpPr>
          <p:cNvPr id="26" name="Tlačítko akce: Nápověda 25">
            <a:hlinkClick r:id="" action="ppaction://noaction" highlightClick="1"/>
          </p:cNvPr>
          <p:cNvSpPr/>
          <p:nvPr/>
        </p:nvSpPr>
        <p:spPr>
          <a:xfrm>
            <a:off x="1979712" y="3717032"/>
            <a:ext cx="360040" cy="360040"/>
          </a:xfrm>
          <a:prstGeom prst="actionButtonHelp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Tlačítko akce: Nápověda 26">
            <a:hlinkClick r:id="" action="ppaction://noaction" highlightClick="1"/>
          </p:cNvPr>
          <p:cNvSpPr/>
          <p:nvPr/>
        </p:nvSpPr>
        <p:spPr>
          <a:xfrm>
            <a:off x="611560" y="6237312"/>
            <a:ext cx="360040" cy="360040"/>
          </a:xfrm>
          <a:prstGeom prst="actionButtonHelp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Tlačítko akce: Nápověda 27">
            <a:hlinkClick r:id="" action="ppaction://noaction" highlightClick="1"/>
          </p:cNvPr>
          <p:cNvSpPr/>
          <p:nvPr/>
        </p:nvSpPr>
        <p:spPr>
          <a:xfrm>
            <a:off x="6804248" y="3573016"/>
            <a:ext cx="360040" cy="360040"/>
          </a:xfrm>
          <a:prstGeom prst="actionButtonHelp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Tlačítko akce: Nápověda 28">
            <a:hlinkClick r:id="" action="ppaction://noaction" highlightClick="1"/>
          </p:cNvPr>
          <p:cNvSpPr/>
          <p:nvPr/>
        </p:nvSpPr>
        <p:spPr>
          <a:xfrm>
            <a:off x="8172400" y="6093296"/>
            <a:ext cx="360040" cy="360040"/>
          </a:xfrm>
          <a:prstGeom prst="actionButtonHelp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TextovéPole 29"/>
          <p:cNvSpPr txBox="1"/>
          <p:nvPr/>
        </p:nvSpPr>
        <p:spPr>
          <a:xfrm>
            <a:off x="467544" y="3861048"/>
            <a:ext cx="10081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01</a:t>
            </a:r>
            <a:endParaRPr lang="cs-CZ" sz="1400" i="1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2483768" y="6550223"/>
            <a:ext cx="165618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02 – Obr. 04</a:t>
            </a:r>
            <a:endParaRPr lang="cs-CZ" sz="1400" i="1" dirty="0"/>
          </a:p>
        </p:txBody>
      </p:sp>
      <p:sp>
        <p:nvSpPr>
          <p:cNvPr id="32" name="TextovéPole 31"/>
          <p:cNvSpPr txBox="1"/>
          <p:nvPr/>
        </p:nvSpPr>
        <p:spPr>
          <a:xfrm>
            <a:off x="5940152" y="2420888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05</a:t>
            </a:r>
            <a:endParaRPr lang="cs-CZ" sz="1400" i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8028384" y="1988840"/>
            <a:ext cx="9277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06</a:t>
            </a:r>
            <a:endParaRPr lang="cs-CZ" sz="1400" i="1" dirty="0"/>
          </a:p>
        </p:txBody>
      </p:sp>
      <p:sp>
        <p:nvSpPr>
          <p:cNvPr id="34" name="TextovéPole 33"/>
          <p:cNvSpPr txBox="1"/>
          <p:nvPr/>
        </p:nvSpPr>
        <p:spPr>
          <a:xfrm>
            <a:off x="8100392" y="4365104"/>
            <a:ext cx="7920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07</a:t>
            </a:r>
            <a:endParaRPr lang="cs-CZ" sz="1400" i="1" dirty="0"/>
          </a:p>
        </p:txBody>
      </p:sp>
      <p:sp>
        <p:nvSpPr>
          <p:cNvPr id="3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2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10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9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>
                      <p:stCondLst>
                        <p:cond delay="0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3" grpId="0" animBg="1"/>
      <p:bldP spid="23" grpId="1" animBg="1"/>
      <p:bldP spid="24" grpId="0" animBg="1"/>
      <p:bldP spid="25" grpId="0" animBg="1"/>
      <p:bldP spid="30" grpId="0"/>
      <p:bldP spid="31" grpId="0"/>
      <p:bldP spid="32" grpId="0"/>
      <p:bldP spid="33" grpId="0"/>
      <p:bldP spid="3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5904656" cy="1069848"/>
          </a:xfrm>
        </p:spPr>
        <p:txBody>
          <a:bodyPr>
            <a:normAutofit/>
          </a:bodyPr>
          <a:lstStyle/>
          <a:p>
            <a:r>
              <a:rPr lang="cs-CZ" dirty="0" smtClean="0"/>
              <a:t>Vážná (klasická)hudba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2060848"/>
            <a:ext cx="763284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Vážná hudba má velkou uměleckou hodnotu.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 Při interpretaci vážné hudby je nutné se plně soustředit.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 Není příliš prostoru pro improvizaci.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Někdy je velmi obtížné vážné hudbě porozumět.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Interpret bývá ve svém oboru profesionálem.</a:t>
            </a:r>
            <a:endParaRPr lang="cs-CZ" sz="20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467544" y="692696"/>
            <a:ext cx="5904656" cy="1069848"/>
          </a:xfrm>
        </p:spPr>
        <p:txBody>
          <a:bodyPr>
            <a:normAutofit/>
          </a:bodyPr>
          <a:lstStyle/>
          <a:p>
            <a:r>
              <a:rPr lang="cs-CZ" dirty="0" smtClean="0"/>
              <a:t>Vážná (klasická)hudba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7308304" y="908720"/>
            <a:ext cx="1368152" cy="66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/>
              <a:t>Styly</a:t>
            </a:r>
            <a:endParaRPr lang="cs-CZ" sz="3200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539552" y="1844824"/>
            <a:ext cx="74888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Vážná hudba se vyvíjela v několika hlavních obdobích.</a:t>
            </a:r>
          </a:p>
          <a:p>
            <a:r>
              <a:rPr lang="cs-CZ" sz="2000" dirty="0" smtClean="0"/>
              <a:t>Pro každé z daných období je typický jiný přístup k tvorbě hudby.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2780928"/>
            <a:ext cx="2592288" cy="707886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GREGORIÁNSKÝ CHORÁL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99592" y="4077072"/>
            <a:ext cx="1728192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BAROKO</a:t>
            </a:r>
            <a:endParaRPr lang="cs-CZ" sz="20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83568" y="5013176"/>
            <a:ext cx="2160240" cy="400110"/>
          </a:xfrm>
          <a:prstGeom prst="rect">
            <a:avLst/>
          </a:prstGeom>
          <a:solidFill>
            <a:srgbClr val="FF0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KLASICISMUS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5949280"/>
            <a:ext cx="2448272" cy="400110"/>
          </a:xfrm>
          <a:prstGeom prst="rect">
            <a:avLst/>
          </a:prstGeom>
          <a:solidFill>
            <a:srgbClr val="CC00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ROMANTISMUS</a:t>
            </a:r>
            <a:endParaRPr lang="cs-CZ" sz="2000" b="1" dirty="0"/>
          </a:p>
        </p:txBody>
      </p:sp>
      <p:pic>
        <p:nvPicPr>
          <p:cNvPr id="11" name="04-Greg_choral_hymnus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6" cstate="print"/>
          <a:stretch>
            <a:fillRect/>
          </a:stretch>
        </p:blipFill>
        <p:spPr>
          <a:xfrm>
            <a:off x="3491880" y="2924944"/>
            <a:ext cx="504056" cy="504056"/>
          </a:xfrm>
          <a:prstGeom prst="rect">
            <a:avLst/>
          </a:prstGeom>
        </p:spPr>
      </p:pic>
      <p:pic>
        <p:nvPicPr>
          <p:cNvPr id="12" name="7.Beethoven-OsudovĂˇ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7" cstate="print"/>
          <a:stretch>
            <a:fillRect/>
          </a:stretch>
        </p:blipFill>
        <p:spPr>
          <a:xfrm>
            <a:off x="3491880" y="5013176"/>
            <a:ext cx="504056" cy="504056"/>
          </a:xfrm>
          <a:prstGeom prst="rect">
            <a:avLst/>
          </a:prstGeom>
        </p:spPr>
      </p:pic>
      <p:pic>
        <p:nvPicPr>
          <p:cNvPr id="13" name="01-Bach-Toccata-a-Fuga-D-moll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8" cstate="print"/>
          <a:stretch>
            <a:fillRect/>
          </a:stretch>
        </p:blipFill>
        <p:spPr>
          <a:xfrm>
            <a:off x="3491880" y="4005064"/>
            <a:ext cx="504056" cy="504056"/>
          </a:xfrm>
          <a:prstGeom prst="rect">
            <a:avLst/>
          </a:prstGeom>
        </p:spPr>
      </p:pic>
      <p:pic>
        <p:nvPicPr>
          <p:cNvPr id="14" name="Bedrich-Smetana---Vltava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9" cstate="print"/>
          <a:stretch>
            <a:fillRect/>
          </a:stretch>
        </p:blipFill>
        <p:spPr>
          <a:xfrm>
            <a:off x="3491880" y="5949280"/>
            <a:ext cx="512440" cy="512440"/>
          </a:xfrm>
          <a:prstGeom prst="rect">
            <a:avLst/>
          </a:prstGeom>
        </p:spPr>
      </p:pic>
      <p:sp>
        <p:nvSpPr>
          <p:cNvPr id="15" name="TextovéPole 14"/>
          <p:cNvSpPr txBox="1"/>
          <p:nvPr/>
        </p:nvSpPr>
        <p:spPr>
          <a:xfrm>
            <a:off x="4355976" y="5949280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B. Smetana (Vltava)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283968" y="5085184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L. v. Beethoven (Osudová)</a:t>
            </a:r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83968" y="407707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J. S. </a:t>
            </a:r>
            <a:r>
              <a:rPr lang="cs-CZ" dirty="0" err="1" smtClean="0"/>
              <a:t>Bach</a:t>
            </a:r>
            <a:r>
              <a:rPr lang="cs-CZ" dirty="0" smtClean="0"/>
              <a:t> (Toccata a fuga d moll)</a:t>
            </a:r>
            <a:endParaRPr lang="cs-CZ" dirty="0"/>
          </a:p>
        </p:txBody>
      </p:sp>
      <p:sp>
        <p:nvSpPr>
          <p:cNvPr id="20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464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1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6" dur="41423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20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>
                <p:cTn id="2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509154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3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6" dur="798310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40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41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229600" cy="1069848"/>
          </a:xfrm>
        </p:spPr>
        <p:txBody>
          <a:bodyPr/>
          <a:lstStyle/>
          <a:p>
            <a:r>
              <a:rPr lang="cs-CZ" dirty="0" smtClean="0">
                <a:solidFill>
                  <a:srgbClr val="0C725F"/>
                </a:solidFill>
              </a:rPr>
              <a:t>Populární hudba</a:t>
            </a:r>
            <a:endParaRPr lang="cs-CZ" dirty="0">
              <a:solidFill>
                <a:srgbClr val="0C725F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509120"/>
            <a:ext cx="2088232" cy="19567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TextovéPole 3"/>
          <p:cNvSpPr txBox="1"/>
          <p:nvPr/>
        </p:nvSpPr>
        <p:spPr>
          <a:xfrm>
            <a:off x="539552" y="1700808"/>
            <a:ext cx="73448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Vyber obrázky patřící k populární hudbě</a:t>
            </a:r>
            <a:endParaRPr lang="cs-CZ" sz="24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1916832"/>
            <a:ext cx="3259287" cy="24388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07904" y="2420888"/>
            <a:ext cx="1584175" cy="18448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2132856"/>
            <a:ext cx="2913534" cy="20508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00192" y="4797152"/>
            <a:ext cx="2492659" cy="1843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3848" y="4653136"/>
            <a:ext cx="2671928" cy="198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Veselý obličej 9"/>
          <p:cNvSpPr/>
          <p:nvPr/>
        </p:nvSpPr>
        <p:spPr>
          <a:xfrm>
            <a:off x="3491880" y="3645024"/>
            <a:ext cx="720080" cy="72008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Veselý obličej 10"/>
          <p:cNvSpPr/>
          <p:nvPr/>
        </p:nvSpPr>
        <p:spPr>
          <a:xfrm>
            <a:off x="8028384" y="3717032"/>
            <a:ext cx="720080" cy="72008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Veselý obličej 11"/>
          <p:cNvSpPr/>
          <p:nvPr/>
        </p:nvSpPr>
        <p:spPr>
          <a:xfrm>
            <a:off x="323528" y="5805264"/>
            <a:ext cx="720080" cy="720080"/>
          </a:xfrm>
          <a:prstGeom prst="smileyFace">
            <a:avLst>
              <a:gd name="adj" fmla="val 4653"/>
            </a:avLst>
          </a:prstGeom>
          <a:solidFill>
            <a:srgbClr val="FFFF0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Veselý obličej 12"/>
          <p:cNvSpPr/>
          <p:nvPr/>
        </p:nvSpPr>
        <p:spPr>
          <a:xfrm>
            <a:off x="2051720" y="3645024"/>
            <a:ext cx="720080" cy="720080"/>
          </a:xfrm>
          <a:prstGeom prst="smileyFace">
            <a:avLst>
              <a:gd name="adj" fmla="val -4653"/>
            </a:avLst>
          </a:prstGeom>
          <a:solidFill>
            <a:srgbClr val="F6796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Veselý obličej 13"/>
          <p:cNvSpPr/>
          <p:nvPr/>
        </p:nvSpPr>
        <p:spPr>
          <a:xfrm>
            <a:off x="4860032" y="5949280"/>
            <a:ext cx="720080" cy="720080"/>
          </a:xfrm>
          <a:prstGeom prst="smileyFace">
            <a:avLst>
              <a:gd name="adj" fmla="val -4653"/>
            </a:avLst>
          </a:prstGeom>
          <a:solidFill>
            <a:srgbClr val="F6796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Veselý obličej 14"/>
          <p:cNvSpPr/>
          <p:nvPr/>
        </p:nvSpPr>
        <p:spPr>
          <a:xfrm>
            <a:off x="8172400" y="5949280"/>
            <a:ext cx="720080" cy="720080"/>
          </a:xfrm>
          <a:prstGeom prst="smileyFace">
            <a:avLst>
              <a:gd name="adj" fmla="val -4653"/>
            </a:avLst>
          </a:prstGeom>
          <a:solidFill>
            <a:srgbClr val="F6796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TextovéPole 15"/>
          <p:cNvSpPr txBox="1"/>
          <p:nvPr/>
        </p:nvSpPr>
        <p:spPr>
          <a:xfrm>
            <a:off x="683568" y="4005064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08</a:t>
            </a:r>
            <a:endParaRPr lang="cs-CZ" sz="1400" i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1907704" y="630932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09</a:t>
            </a:r>
            <a:endParaRPr lang="cs-CZ" sz="1400" i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211960" y="422108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10</a:t>
            </a:r>
            <a:endParaRPr lang="cs-CZ" sz="1400" i="1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3563888" y="638132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11</a:t>
            </a:r>
            <a:endParaRPr lang="cs-CZ" sz="1400" i="1" dirty="0"/>
          </a:p>
        </p:txBody>
      </p:sp>
      <p:sp>
        <p:nvSpPr>
          <p:cNvPr id="20" name="TextovéPole 19"/>
          <p:cNvSpPr txBox="1"/>
          <p:nvPr/>
        </p:nvSpPr>
        <p:spPr>
          <a:xfrm>
            <a:off x="8100392" y="206084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12</a:t>
            </a:r>
            <a:endParaRPr lang="cs-CZ" sz="1400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279904" y="450912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13</a:t>
            </a:r>
            <a:endParaRPr lang="cs-CZ" sz="1400" i="1" dirty="0"/>
          </a:p>
        </p:txBody>
      </p:sp>
      <p:sp>
        <p:nvSpPr>
          <p:cNvPr id="22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0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3"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20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2"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205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0"/>
                  </p:tgtEl>
                </p:cond>
              </p:nextCondLst>
            </p:seq>
            <p:seq concurrent="1" nextAc="seek">
              <p:cTn id="38" restart="whenNotActive" fill="hold" evtFilter="cancelBubble" nodeType="interactiveSeq">
                <p:stCondLst>
                  <p:cond evt="onClick" delay="0">
                    <p:tgtEl>
                      <p:spTgt spid="20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9" fill="hold">
                      <p:stCondLst>
                        <p:cond delay="0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5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20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>
                      <p:stCondLst>
                        <p:cond delay="0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205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51"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5904656" cy="1069848"/>
          </a:xfrm>
        </p:spPr>
        <p:txBody>
          <a:bodyPr>
            <a:normAutofit/>
          </a:bodyPr>
          <a:lstStyle/>
          <a:p>
            <a:r>
              <a:rPr lang="cs-CZ" dirty="0" smtClean="0"/>
              <a:t>Populární hudba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3528" y="1700808"/>
            <a:ext cx="8424936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cs-CZ" sz="2000" dirty="0" smtClean="0"/>
              <a:t>Populární hudba klade důraz na diváka, který jí má snadno porozumět</a:t>
            </a:r>
          </a:p>
          <a:p>
            <a:pPr>
              <a:lnSpc>
                <a:spcPct val="150000"/>
              </a:lnSpc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 Důležitější než autor hudby a textu je interpret </a:t>
            </a:r>
          </a:p>
          <a:p>
            <a:pPr>
              <a:lnSpc>
                <a:spcPct val="150000"/>
              </a:lnSpc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 smtClean="0"/>
              <a:t> Interpret si může dovolit při vystoupení tančit, improvizovat, komunikovat s publikem, obléci se do libovolného oblečení…</a:t>
            </a:r>
          </a:p>
          <a:p>
            <a:pPr>
              <a:lnSpc>
                <a:spcPct val="150000"/>
              </a:lnSpc>
            </a:pPr>
            <a:endParaRPr lang="cs-CZ" sz="2000" dirty="0"/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cs-CZ" sz="2000" dirty="0"/>
              <a:t> </a:t>
            </a:r>
            <a:r>
              <a:rPr lang="cs-CZ" sz="2000" dirty="0" smtClean="0"/>
              <a:t>Interpretem populární hudby se může stát každý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endParaRPr lang="cs-CZ" sz="2000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Documents and Settings\Administrator\Local Settings\Temporary Internet Files\Content.IE5\53BYJRSN\MC900441303[1]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8487376">
            <a:off x="7206591" y="3687327"/>
            <a:ext cx="1991604" cy="1991604"/>
          </a:xfrm>
          <a:prstGeom prst="rect">
            <a:avLst/>
          </a:prstGeom>
          <a:noFill/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716016" y="4293096"/>
            <a:ext cx="1944216" cy="1456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220072" y="3068960"/>
            <a:ext cx="1804459" cy="1353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380312" y="2708920"/>
            <a:ext cx="1542195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4042792" cy="1061864"/>
          </a:xfrm>
        </p:spPr>
        <p:txBody>
          <a:bodyPr/>
          <a:lstStyle/>
          <a:p>
            <a:r>
              <a:rPr lang="cs-CZ" dirty="0" smtClean="0"/>
              <a:t>Populární hudba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7452320" y="692696"/>
            <a:ext cx="1368152" cy="660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2800" dirty="0" smtClean="0"/>
              <a:t>Styly</a:t>
            </a:r>
            <a:endParaRPr lang="cs-CZ" sz="32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467544" y="1412776"/>
            <a:ext cx="7488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Populární hudbu lze řadit do několika různých stylů.</a:t>
            </a:r>
          </a:p>
          <a:p>
            <a:r>
              <a:rPr lang="cs-CZ" sz="2000" dirty="0" smtClean="0"/>
              <a:t>Tyto styly se však často prolínají.</a:t>
            </a:r>
          </a:p>
          <a:p>
            <a:r>
              <a:rPr lang="cs-CZ" sz="2000" dirty="0" smtClean="0"/>
              <a:t>Některé skladby do některého ze stylů ani nelze zařadit.</a:t>
            </a:r>
            <a:endParaRPr lang="cs-CZ" sz="2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827584" y="2996952"/>
            <a:ext cx="1080120" cy="400110"/>
          </a:xfrm>
          <a:prstGeom prst="rect">
            <a:avLst/>
          </a:prstGeom>
          <a:solidFill>
            <a:srgbClr val="F6796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JAZZ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1331640" y="2492896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Zkus podle ukázek přiřadit obrázky k jednotlivým stylům.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827584" y="3645024"/>
            <a:ext cx="2664296" cy="40011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ROCK AND ROLL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827584" y="4293096"/>
            <a:ext cx="1296144" cy="400110"/>
          </a:xfrm>
          <a:prstGeom prst="rect">
            <a:avLst/>
          </a:prstGeom>
          <a:solidFill>
            <a:srgbClr val="00B0F0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METAL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547664" y="5949280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 smtClean="0">
                <a:solidFill>
                  <a:srgbClr val="C00000"/>
                </a:solidFill>
              </a:rPr>
              <a:t>Hudebních stylů je velmi mnoho.</a:t>
            </a:r>
          </a:p>
          <a:p>
            <a:pPr algn="ctr"/>
            <a:r>
              <a:rPr lang="cs-CZ" dirty="0" smtClean="0">
                <a:solidFill>
                  <a:srgbClr val="C00000"/>
                </a:solidFill>
              </a:rPr>
              <a:t>Znáš ještě nějaké jiné?</a:t>
            </a:r>
            <a:endParaRPr lang="cs-CZ" dirty="0">
              <a:solidFill>
                <a:srgbClr val="C00000"/>
              </a:solidFill>
            </a:endParaRPr>
          </a:p>
        </p:txBody>
      </p:sp>
      <p:pic>
        <p:nvPicPr>
          <p:cNvPr id="11" name="Luis-Armstrong---Wonderful-World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10" cstate="print"/>
          <a:stretch>
            <a:fillRect/>
          </a:stretch>
        </p:blipFill>
        <p:spPr>
          <a:xfrm>
            <a:off x="2339752" y="2996952"/>
            <a:ext cx="440432" cy="440432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827584" y="4941168"/>
            <a:ext cx="1584176" cy="400110"/>
          </a:xfrm>
          <a:prstGeom prst="rect">
            <a:avLst/>
          </a:prstGeom>
          <a:solidFill>
            <a:srgbClr val="CC00CC"/>
          </a:solidFill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COUNTRY</a:t>
            </a:r>
            <a:endParaRPr lang="cs-CZ" sz="2000" b="1" dirty="0"/>
          </a:p>
        </p:txBody>
      </p:sp>
      <p:pic>
        <p:nvPicPr>
          <p:cNvPr id="13" name="Beatles---Twist-And-Shout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11" cstate="print"/>
          <a:stretch>
            <a:fillRect/>
          </a:stretch>
        </p:blipFill>
        <p:spPr>
          <a:xfrm>
            <a:off x="3995936" y="3645024"/>
            <a:ext cx="432048" cy="432048"/>
          </a:xfrm>
          <a:prstGeom prst="rect">
            <a:avLst/>
          </a:prstGeom>
        </p:spPr>
      </p:pic>
      <p:pic>
        <p:nvPicPr>
          <p:cNvPr id="14" name="426---Deep-Purple--Smoke-On-The-Water.mp3">
            <a:hlinkClick r:id="" action="ppaction://media"/>
          </p:cNvPr>
          <p:cNvPicPr>
            <a:picLocks noRot="1" noChangeAspect="1"/>
          </p:cNvPicPr>
          <p:nvPr>
            <a:audioFile r:link="rId3"/>
          </p:nvPr>
        </p:nvPicPr>
        <p:blipFill>
          <a:blip r:embed="rId12" cstate="print"/>
          <a:stretch>
            <a:fillRect/>
          </a:stretch>
        </p:blipFill>
        <p:spPr>
          <a:xfrm>
            <a:off x="2339752" y="4293096"/>
            <a:ext cx="432048" cy="432048"/>
          </a:xfrm>
          <a:prstGeom prst="rect">
            <a:avLst/>
          </a:prstGeom>
        </p:spPr>
      </p:pic>
      <p:pic>
        <p:nvPicPr>
          <p:cNvPr id="15" name="PovÄ›ste-ho-vejĹˇ---Michal-TuÄŤnĂ˝.mp3">
            <a:hlinkClick r:id="" action="ppaction://media"/>
          </p:cNvPr>
          <p:cNvPicPr>
            <a:picLocks noRot="1" noChangeAspect="1"/>
          </p:cNvPicPr>
          <p:nvPr>
            <a:audioFile r:link="rId4"/>
          </p:nvPr>
        </p:nvPicPr>
        <p:blipFill>
          <a:blip r:embed="rId12" cstate="print"/>
          <a:stretch>
            <a:fillRect/>
          </a:stretch>
        </p:blipFill>
        <p:spPr>
          <a:xfrm>
            <a:off x="2627784" y="4941168"/>
            <a:ext cx="432048" cy="432048"/>
          </a:xfrm>
          <a:prstGeom prst="rect">
            <a:avLst/>
          </a:prstGeom>
        </p:spPr>
      </p:pic>
      <p:sp>
        <p:nvSpPr>
          <p:cNvPr id="20" name="TextovéPole 19"/>
          <p:cNvSpPr txBox="1"/>
          <p:nvPr/>
        </p:nvSpPr>
        <p:spPr>
          <a:xfrm>
            <a:off x="6012160" y="3933056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14</a:t>
            </a:r>
            <a:endParaRPr lang="cs-CZ" sz="1400" i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8100392" y="3789040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15</a:t>
            </a:r>
            <a:endParaRPr lang="cs-CZ" sz="1400" i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6012160" y="5661248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16</a:t>
            </a:r>
            <a:endParaRPr lang="cs-CZ" sz="1400" i="1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8028384" y="5517232"/>
            <a:ext cx="8640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i="1" dirty="0" smtClean="0"/>
              <a:t>Obr. 17</a:t>
            </a:r>
            <a:endParaRPr lang="cs-CZ" sz="1400" i="1" dirty="0"/>
          </a:p>
        </p:txBody>
      </p:sp>
      <p:sp>
        <p:nvSpPr>
          <p:cNvPr id="24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76389 0.08403 " pathEditMode="relative" ptsTypes="AA">
                                      <p:cBhvr>
                                        <p:cTn id="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1.85185E-6 L 0.61823 0.19143 " pathEditMode="relative" rAng="0" ptsTypes="AA">
                                      <p:cBhvr>
                                        <p:cTn id="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9" y="9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7239 -0.07338 " pathEditMode="relative" ptsTypes="AA">
                                      <p:cBhvr>
                                        <p:cTn id="8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0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40156 0.08403 " pathEditMode="relative" ptsTypes="AA">
                                      <p:cBhvr>
                                        <p:cTn id="8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2" dur="141750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0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audio>
              <p:cMediaNode>
                <p:cTn id="10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08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9" fill="hold">
                      <p:stCondLst>
                        <p:cond delay="0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2" dur="15372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1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audio>
              <p:cMediaNode>
                <p:cTn id="1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11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9" fill="hold">
                      <p:stCondLst>
                        <p:cond delay="0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2" dur="33901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3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stop">
                                      <p:cBhvr>
                                        <p:cTn id="12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>
                <p:cTn id="12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128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9" fill="hold">
                      <p:stCondLst>
                        <p:cond delay="0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32" dur="260287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audio>
              <p:cMediaNode>
                <p:cTn id="13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5" grpId="0" animBg="1"/>
      <p:bldP spid="5" grpId="1" animBg="1"/>
      <p:bldP spid="6" grpId="0"/>
      <p:bldP spid="7" grpId="0" animBg="1"/>
      <p:bldP spid="7" grpId="1" animBg="1"/>
      <p:bldP spid="8" grpId="0" animBg="1"/>
      <p:bldP spid="8" grpId="1" animBg="1"/>
      <p:bldP spid="10" grpId="0"/>
      <p:bldP spid="12" grpId="0" animBg="1"/>
      <p:bldP spid="12" grpId="1" animBg="1"/>
      <p:bldP spid="20" grpId="0"/>
      <p:bldP spid="21" grpId="0"/>
      <p:bldP spid="22" grpId="0"/>
      <p:bldP spid="2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704856" cy="71711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ZDROJE: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01: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02: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03: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04: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05: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06: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07: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08: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09: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10: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11: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12: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13: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14: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15: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16: </a:t>
            </a:r>
            <a:r>
              <a:rPr lang="cs-CZ" dirty="0" smtClean="0"/>
              <a:t>Galerie Office [cit. 2012-07-30]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Obr. 17: </a:t>
            </a:r>
            <a:r>
              <a:rPr lang="cs-CZ" dirty="0" smtClean="0"/>
              <a:t>Galerie Office [cit. 2012-07-30]</a:t>
            </a:r>
          </a:p>
          <a:p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704856" cy="82791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ZDROJE:</a:t>
            </a:r>
          </a:p>
          <a:p>
            <a:pPr>
              <a:buFont typeface="Arial" pitchFamily="34" charset="0"/>
              <a:buChar char="•"/>
            </a:pPr>
            <a:r>
              <a:rPr lang="cs-CZ" b="1" dirty="0" smtClean="0"/>
              <a:t> </a:t>
            </a:r>
            <a:r>
              <a:rPr lang="en-US" dirty="0" smtClean="0"/>
              <a:t>BEATLES. </a:t>
            </a:r>
            <a:r>
              <a:rPr lang="en-US" i="1" dirty="0" smtClean="0"/>
              <a:t>Twist and Shout</a:t>
            </a:r>
            <a:r>
              <a:rPr lang="en-US" dirty="0" smtClean="0"/>
              <a:t>. 2012. </a:t>
            </a:r>
            <a:r>
              <a:rPr lang="en-US" dirty="0" err="1" smtClean="0"/>
              <a:t>Dostupné</a:t>
            </a:r>
            <a:r>
              <a:rPr lang="en-US" dirty="0" smtClean="0"/>
              <a:t> z: http://www.uloz.to/x9JtMd1/beatles-twist-and-shout-mp3 </a:t>
            </a:r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Smoke on the water. In: DEEP PURPLE. </a:t>
            </a:r>
            <a:r>
              <a:rPr lang="en-US" i="1" dirty="0" err="1" smtClean="0"/>
              <a:t>Ulozto</a:t>
            </a:r>
            <a:r>
              <a:rPr lang="en-US" dirty="0" smtClean="0"/>
              <a:t> [online]. 2012 [cit. 2012-07-30].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2"/>
              </a:rPr>
              <a:t>http://www.uloz.to/xUzhiwe/426-deep-purple-smoke-on-the-water-mp3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Pověste ho </a:t>
            </a:r>
            <a:r>
              <a:rPr lang="cs-CZ" dirty="0" err="1" smtClean="0"/>
              <a:t>vejš</a:t>
            </a:r>
            <a:r>
              <a:rPr lang="cs-CZ" dirty="0" smtClean="0"/>
              <a:t>. In: TUČNÝ, Michal. </a:t>
            </a:r>
            <a:r>
              <a:rPr lang="cs-CZ" i="1" dirty="0" err="1" smtClean="0"/>
              <a:t>Ulozto</a:t>
            </a:r>
            <a:r>
              <a:rPr lang="cs-CZ" dirty="0" smtClean="0"/>
              <a:t> [online]. 2012 [cit. 2012-07-30]. Dostupné z: </a:t>
            </a:r>
            <a:r>
              <a:rPr lang="cs-CZ" dirty="0" smtClean="0">
                <a:hlinkClick r:id="rId3"/>
              </a:rPr>
              <a:t>http://www.</a:t>
            </a:r>
            <a:r>
              <a:rPr lang="cs-CZ" dirty="0" err="1" smtClean="0">
                <a:hlinkClick r:id="rId3"/>
              </a:rPr>
              <a:t>uloz.to</a:t>
            </a:r>
            <a:r>
              <a:rPr lang="cs-CZ" dirty="0" smtClean="0">
                <a:hlinkClick r:id="rId3"/>
              </a:rPr>
              <a:t>/xs9q3qg/</a:t>
            </a:r>
            <a:r>
              <a:rPr lang="cs-CZ" dirty="0" err="1" smtClean="0">
                <a:hlinkClick r:id="rId3"/>
              </a:rPr>
              <a:t>poveste</a:t>
            </a:r>
            <a:r>
              <a:rPr lang="cs-CZ" dirty="0" smtClean="0">
                <a:hlinkClick r:id="rId3"/>
              </a:rPr>
              <a:t>-ho-</a:t>
            </a:r>
            <a:r>
              <a:rPr lang="cs-CZ" dirty="0" err="1" smtClean="0">
                <a:hlinkClick r:id="rId3"/>
              </a:rPr>
              <a:t>vejs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michal</a:t>
            </a:r>
            <a:r>
              <a:rPr lang="cs-CZ" dirty="0" smtClean="0">
                <a:hlinkClick r:id="rId3"/>
              </a:rPr>
              <a:t>-</a:t>
            </a:r>
            <a:r>
              <a:rPr lang="cs-CZ" dirty="0" err="1" smtClean="0">
                <a:hlinkClick r:id="rId3"/>
              </a:rPr>
              <a:t>tucny</a:t>
            </a:r>
            <a:r>
              <a:rPr lang="cs-CZ" dirty="0" smtClean="0">
                <a:hlinkClick r:id="rId3"/>
              </a:rPr>
              <a:t>-mp3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en-US" dirty="0" smtClean="0"/>
              <a:t>What a wonderful world. In: ARMSTRONG, Louis. </a:t>
            </a:r>
            <a:r>
              <a:rPr lang="en-US" i="1" dirty="0" err="1" smtClean="0"/>
              <a:t>Ulozto</a:t>
            </a:r>
            <a:r>
              <a:rPr lang="en-US" dirty="0" smtClean="0"/>
              <a:t> [online]. 2012 [cit. 2012-07-30]. </a:t>
            </a:r>
            <a:r>
              <a:rPr lang="en-US" dirty="0" err="1" smtClean="0"/>
              <a:t>Dostupné</a:t>
            </a:r>
            <a:r>
              <a:rPr lang="en-US" dirty="0" smtClean="0"/>
              <a:t> z: </a:t>
            </a:r>
            <a:r>
              <a:rPr lang="en-US" dirty="0" smtClean="0">
                <a:hlinkClick r:id="rId4"/>
              </a:rPr>
              <a:t>http://</a:t>
            </a:r>
            <a:r>
              <a:rPr lang="en-US" dirty="0" smtClean="0">
                <a:hlinkClick r:id="rId4"/>
              </a:rPr>
              <a:t>www.uloz.to/xLUTtFD/louis-armstrong-what-a-wonderful-world-mp3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Vltava. In: SMETANA, Bedřich. </a:t>
            </a:r>
            <a:r>
              <a:rPr lang="cs-CZ" i="1" dirty="0" err="1" smtClean="0"/>
              <a:t>Ulozto</a:t>
            </a:r>
            <a:r>
              <a:rPr lang="cs-CZ" dirty="0" smtClean="0"/>
              <a:t> [online]. 2012 [cit. 2012-07-31]. Dostupné z: </a:t>
            </a:r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ulozto.cz/xnNAmfb/bedrich-smetana-vltava-mp3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71600" y="692696"/>
            <a:ext cx="7704856" cy="60631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0070C0"/>
                </a:solidFill>
              </a:rPr>
              <a:t>ZDROJE: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</a:t>
            </a:r>
            <a:r>
              <a:rPr lang="it-IT" dirty="0" smtClean="0"/>
              <a:t>Toccata a fuga d-moll. In: BACH, Johann Sebastian. </a:t>
            </a:r>
            <a:r>
              <a:rPr lang="it-IT" i="1" dirty="0" smtClean="0"/>
              <a:t>Ulozto</a:t>
            </a:r>
            <a:r>
              <a:rPr lang="it-IT" dirty="0" smtClean="0"/>
              <a:t> [online]. 2012 [cit. 2012-07-31]. Dostupné z: </a:t>
            </a:r>
            <a:r>
              <a:rPr lang="it-IT" dirty="0" smtClean="0">
                <a:hlinkClick r:id="rId2"/>
              </a:rPr>
              <a:t>http://</a:t>
            </a:r>
            <a:r>
              <a:rPr lang="it-IT" dirty="0" smtClean="0">
                <a:hlinkClick r:id="rId2"/>
              </a:rPr>
              <a:t>ulozto.cz/x7gkZNG/01-bach-toccata-a-fuga-d-moll-mp3</a:t>
            </a: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r>
              <a:rPr lang="cs-CZ" dirty="0" smtClean="0"/>
              <a:t> Osudová</a:t>
            </a:r>
            <a:r>
              <a:rPr lang="cs-CZ" dirty="0" smtClean="0"/>
              <a:t>. In: BEETHOVEN, </a:t>
            </a:r>
            <a:r>
              <a:rPr lang="cs-CZ" dirty="0" err="1" smtClean="0"/>
              <a:t>Ludwig</a:t>
            </a:r>
            <a:r>
              <a:rPr lang="cs-CZ" dirty="0" smtClean="0"/>
              <a:t> van. </a:t>
            </a:r>
            <a:r>
              <a:rPr lang="cs-CZ" i="1" dirty="0" err="1" smtClean="0"/>
              <a:t>Ulozto</a:t>
            </a:r>
            <a:r>
              <a:rPr lang="cs-CZ" dirty="0" smtClean="0"/>
              <a:t> [online]. 2012 [cit. 2012-07-31]. Dostupné z: http://</a:t>
            </a:r>
            <a:r>
              <a:rPr lang="cs-CZ" smtClean="0"/>
              <a:t>ulozto.cz/xWt6C6Z/7-beethoven-osudova-mp3 </a:t>
            </a:r>
            <a:endParaRPr lang="cs-CZ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pPr>
              <a:buFont typeface="Arial" pitchFamily="34" charset="0"/>
              <a:buChar char="•"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277634" y="6616730"/>
            <a:ext cx="6516724" cy="368660"/>
          </a:xfrm>
        </p:spPr>
        <p:txBody>
          <a:bodyPr/>
          <a:lstStyle/>
          <a:p>
            <a:pPr algn="ctr">
              <a:defRPr/>
            </a:pPr>
            <a:r>
              <a:rPr lang="cs-CZ" sz="1100" dirty="0">
                <a:latin typeface="Arial" pitchFamily="34" charset="0"/>
                <a:cs typeface="Arial" pitchFamily="34" charset="0"/>
              </a:rPr>
              <a:t>Autorem materiálu a všech jeho částí, není-li uvedeno jinak, je Mgr. </a:t>
            </a:r>
            <a:r>
              <a:rPr lang="cs-CZ" sz="1100" dirty="0" smtClean="0">
                <a:latin typeface="Arial" pitchFamily="34" charset="0"/>
                <a:cs typeface="Arial" pitchFamily="34" charset="0"/>
              </a:rPr>
              <a:t>Ivana </a:t>
            </a:r>
            <a:r>
              <a:rPr lang="cs-CZ" sz="1100" dirty="0" err="1" smtClean="0">
                <a:latin typeface="Arial" pitchFamily="34" charset="0"/>
                <a:cs typeface="Arial" pitchFamily="34" charset="0"/>
              </a:rPr>
              <a:t>Makovičková</a:t>
            </a:r>
            <a:endParaRPr lang="cs-CZ" sz="1100" dirty="0" smtClean="0"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cs-CZ" sz="1100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217</TotalTime>
  <Words>998</Words>
  <Application>Microsoft Office PowerPoint</Application>
  <PresentationFormat>Předvádění na obrazovce (4:3)</PresentationFormat>
  <Paragraphs>146</Paragraphs>
  <Slides>12</Slides>
  <Notes>0</Notes>
  <HiddenSlides>5</HiddenSlides>
  <MMClips>8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Urbanistický</vt:lpstr>
      <vt:lpstr>Acrobat Document</vt:lpstr>
      <vt:lpstr>Snímek 1</vt:lpstr>
      <vt:lpstr>Snímek 2</vt:lpstr>
      <vt:lpstr>Hudba vážná a populární</vt:lpstr>
      <vt:lpstr>Vážná (klasická)hudba</vt:lpstr>
      <vt:lpstr>Vážná (klasická)hudba</vt:lpstr>
      <vt:lpstr>Vážná (klasická)hudba</vt:lpstr>
      <vt:lpstr>Populární hudba</vt:lpstr>
      <vt:lpstr>Populární hudba</vt:lpstr>
      <vt:lpstr>Populární hudba</vt:lpstr>
      <vt:lpstr>Snímek 10</vt:lpstr>
      <vt:lpstr>Snímek 11</vt:lpstr>
      <vt:lpstr>Snímek 12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Hudba vážná a populární</dc:title>
  <dc:creator>DELL</dc:creator>
  <cp:lastModifiedBy>DELL</cp:lastModifiedBy>
  <cp:revision>23</cp:revision>
  <dcterms:created xsi:type="dcterms:W3CDTF">2012-07-30T15:22:25Z</dcterms:created>
  <dcterms:modified xsi:type="dcterms:W3CDTF">2012-07-31T10:50:47Z</dcterms:modified>
</cp:coreProperties>
</file>