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D6144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39" autoAdjust="0"/>
    <p:restoredTop sz="94660"/>
  </p:normalViewPr>
  <p:slideViewPr>
    <p:cSldViewPr>
      <p:cViewPr varScale="1">
        <p:scale>
          <a:sx n="65" d="100"/>
          <a:sy n="65" d="100"/>
        </p:scale>
        <p:origin x="-11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1E44D3B-C517-4594-A654-33C7316D5B5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8995267-4EE0-49EB-BCB9-481A560A29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3/Bedrich_Smetana.jpg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VY_32_INOVACE_15_HUDEBNÍ VÝCHOVA_OPAKOVÁNÍ(OSMISMĚRKA)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OPAKOVÁNÍ(OSMISMĚRKA)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OPAKOVÁNÍ(OSMISMĚRKA)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266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20688"/>
            <a:ext cx="8208912" cy="3831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4. třídy.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slouží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ke zopakování některých základních pojmů z hudební výchovy.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je také pracovní list, který mohou žáci vyplňovat před prací s interaktivní tabulí.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Výsledek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osmisměrky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umožňuje navázání na výklad učiva o Bedřichu Smetanovi.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Opakování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Osmisměrka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Název jednoho z druhu fléten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JMÉNO MĚSTA, DO KTERÉHO VE </a:t>
            </a:r>
            <a:r>
              <a:rPr lang="cs-CZ" dirty="0" err="1" smtClean="0"/>
              <a:t>ZNÁMé</a:t>
            </a:r>
            <a:r>
              <a:rPr lang="cs-CZ" dirty="0" smtClean="0"/>
              <a:t> LIDOVÉ PÍSNI BĚŽÍ LIŠKA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7242048" cy="6983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 SE JMENUJE TATO NOTA?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548680"/>
            <a:ext cx="1085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>
            <a:off x="6372200" y="2636912"/>
            <a:ext cx="0" cy="2808312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242048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 SE NAZÝVÁ SÓLOVÁ PÍSEŇ V OPEŘE?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372200" y="2636912"/>
            <a:ext cx="0" cy="2808312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716016" y="3789040"/>
            <a:ext cx="0" cy="1584176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242048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VELKÝ NÁSTROJ, KTERÝ SE OBJEVUJE HLAVNĚ V KOSTELECH.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372200" y="2636912"/>
            <a:ext cx="0" cy="2808312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716016" y="3789040"/>
            <a:ext cx="0" cy="1584176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95736" y="2708920"/>
            <a:ext cx="0" cy="3312368"/>
          </a:xfrm>
          <a:prstGeom prst="line">
            <a:avLst/>
          </a:prstGeom>
          <a:ln w="31750">
            <a:solidFill>
              <a:srgbClr val="D61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242048" cy="720080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ZVÍŘE, KTERÉ SE OBJEVUJE NA PRÁZDNÉM MÍSTĚ V LIDOVÉ PÍSNI.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372200" y="2636912"/>
            <a:ext cx="0" cy="2808312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716016" y="3789040"/>
            <a:ext cx="0" cy="1584176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95736" y="2708920"/>
            <a:ext cx="0" cy="3312368"/>
          </a:xfrm>
          <a:prstGeom prst="line">
            <a:avLst/>
          </a:prstGeom>
          <a:ln w="31750">
            <a:solidFill>
              <a:srgbClr val="D61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340768"/>
            <a:ext cx="7812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Já mám ____________, vraný ___________, to jsou ________mí.</a:t>
            </a:r>
            <a:endParaRPr lang="cs-CZ" sz="2000" dirty="0"/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3059832" y="3140968"/>
            <a:ext cx="0" cy="1224136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7848872" cy="1152128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Krátký úsek skladby ohraničený dvěma čarami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372200" y="2636912"/>
            <a:ext cx="0" cy="2808312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716016" y="3789040"/>
            <a:ext cx="0" cy="1584176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95736" y="2708920"/>
            <a:ext cx="0" cy="3312368"/>
          </a:xfrm>
          <a:prstGeom prst="line">
            <a:avLst/>
          </a:prstGeom>
          <a:ln w="31750">
            <a:solidFill>
              <a:srgbClr val="D61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3059832" y="3140968"/>
            <a:ext cx="0" cy="1224136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2132856"/>
            <a:ext cx="2592288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7848872" cy="1152128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Dechový nástroj, který patří do symfonického orchestru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372200" y="2636912"/>
            <a:ext cx="0" cy="2808312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716016" y="3789040"/>
            <a:ext cx="0" cy="1584176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95736" y="2708920"/>
            <a:ext cx="0" cy="3312368"/>
          </a:xfrm>
          <a:prstGeom prst="line">
            <a:avLst/>
          </a:prstGeom>
          <a:ln w="31750">
            <a:solidFill>
              <a:srgbClr val="D61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3059832" y="3140968"/>
            <a:ext cx="0" cy="1224136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2132856"/>
            <a:ext cx="2592288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123728" y="2132856"/>
            <a:ext cx="4248472" cy="2736304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7848872" cy="1152128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Dechový nástroj, který má měchy a je typický pro </a:t>
            </a:r>
            <a:r>
              <a:rPr lang="cs-CZ" sz="3600" dirty="0" err="1" smtClean="0"/>
              <a:t>skotsko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372200" y="2636912"/>
            <a:ext cx="0" cy="2808312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716016" y="3789040"/>
            <a:ext cx="0" cy="1584176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95736" y="2708920"/>
            <a:ext cx="0" cy="3312368"/>
          </a:xfrm>
          <a:prstGeom prst="line">
            <a:avLst/>
          </a:prstGeom>
          <a:ln w="31750">
            <a:solidFill>
              <a:srgbClr val="D61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3059832" y="3140968"/>
            <a:ext cx="0" cy="1224136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2132856"/>
            <a:ext cx="2592288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123728" y="2132856"/>
            <a:ext cx="4248472" cy="2736304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5580112" y="3717032"/>
            <a:ext cx="0" cy="1656184"/>
          </a:xfrm>
          <a:prstGeom prst="line">
            <a:avLst/>
          </a:prstGeom>
          <a:ln w="31750">
            <a:solidFill>
              <a:srgbClr val="D61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7848872" cy="1152128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Nyní zakroužkuj či vypiš zbylá písmena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844824"/>
          <a:ext cx="5040558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  <a:gridCol w="840093"/>
                <a:gridCol w="840093"/>
                <a:gridCol w="84009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851920" y="2636912"/>
            <a:ext cx="0" cy="331236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87824" y="5877272"/>
            <a:ext cx="3456384" cy="0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372200" y="2636912"/>
            <a:ext cx="0" cy="2808312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716016" y="3789040"/>
            <a:ext cx="0" cy="1584176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95736" y="2708920"/>
            <a:ext cx="0" cy="3312368"/>
          </a:xfrm>
          <a:prstGeom prst="line">
            <a:avLst/>
          </a:prstGeom>
          <a:ln w="31750">
            <a:solidFill>
              <a:srgbClr val="D61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3059832" y="3140968"/>
            <a:ext cx="0" cy="1224136"/>
          </a:xfrm>
          <a:prstGeom prst="line">
            <a:avLst/>
          </a:prstGeom>
          <a:ln w="317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2132856"/>
            <a:ext cx="2592288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123728" y="2132856"/>
            <a:ext cx="4248472" cy="2736304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5580112" y="3717032"/>
            <a:ext cx="0" cy="1656184"/>
          </a:xfrm>
          <a:prstGeom prst="line">
            <a:avLst/>
          </a:prstGeom>
          <a:ln w="31750">
            <a:solidFill>
              <a:srgbClr val="D61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rstenec 15"/>
          <p:cNvSpPr/>
          <p:nvPr/>
        </p:nvSpPr>
        <p:spPr>
          <a:xfrm>
            <a:off x="1907704" y="1844824"/>
            <a:ext cx="576064" cy="576064"/>
          </a:xfrm>
          <a:prstGeom prst="donut">
            <a:avLst>
              <a:gd name="adj" fmla="val 0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2771800" y="1844824"/>
            <a:ext cx="576064" cy="576064"/>
          </a:xfrm>
          <a:prstGeom prst="donut">
            <a:avLst>
              <a:gd name="adj" fmla="val 0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2771800" y="2420888"/>
            <a:ext cx="576064" cy="576064"/>
          </a:xfrm>
          <a:prstGeom prst="donut">
            <a:avLst>
              <a:gd name="adj" fmla="val 0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Prstenec 18"/>
          <p:cNvSpPr/>
          <p:nvPr/>
        </p:nvSpPr>
        <p:spPr>
          <a:xfrm>
            <a:off x="5220072" y="2924944"/>
            <a:ext cx="576064" cy="576064"/>
          </a:xfrm>
          <a:prstGeom prst="donut">
            <a:avLst>
              <a:gd name="adj" fmla="val 0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Prstenec 19"/>
          <p:cNvSpPr/>
          <p:nvPr/>
        </p:nvSpPr>
        <p:spPr>
          <a:xfrm>
            <a:off x="4427984" y="2348880"/>
            <a:ext cx="576064" cy="576064"/>
          </a:xfrm>
          <a:prstGeom prst="donut">
            <a:avLst>
              <a:gd name="adj" fmla="val 0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2699792" y="4509120"/>
            <a:ext cx="576064" cy="576064"/>
          </a:xfrm>
          <a:prstGeom prst="donut">
            <a:avLst>
              <a:gd name="adj" fmla="val 0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Prstenec 21"/>
          <p:cNvSpPr/>
          <p:nvPr/>
        </p:nvSpPr>
        <p:spPr>
          <a:xfrm>
            <a:off x="2699792" y="5085184"/>
            <a:ext cx="576064" cy="576064"/>
          </a:xfrm>
          <a:prstGeom prst="donut">
            <a:avLst>
              <a:gd name="adj" fmla="val 0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45277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 písmen se pokus sestavit příjmení známého českého skladatele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32856"/>
            <a:ext cx="145744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987824" y="2204864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Tady je malá nápověda</a:t>
            </a:r>
            <a:endParaRPr lang="cs-CZ" sz="2400" dirty="0"/>
          </a:p>
        </p:txBody>
      </p:sp>
      <p:cxnSp>
        <p:nvCxnSpPr>
          <p:cNvPr id="6" name="Přímá spojovací šipka 5"/>
          <p:cNvCxnSpPr>
            <a:stCxn id="4" idx="2"/>
            <a:endCxn id="2050" idx="3"/>
          </p:cNvCxnSpPr>
          <p:nvPr/>
        </p:nvCxnSpPr>
        <p:spPr>
          <a:xfrm flipH="1">
            <a:off x="2069002" y="2666529"/>
            <a:ext cx="2611010" cy="638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79512" y="4005064"/>
          <a:ext cx="3312365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3195"/>
                <a:gridCol w="473195"/>
                <a:gridCol w="473195"/>
                <a:gridCol w="473195"/>
                <a:gridCol w="473195"/>
                <a:gridCol w="473195"/>
                <a:gridCol w="473195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9" name="Přímá spojovací šipka 8"/>
          <p:cNvCxnSpPr/>
          <p:nvPr/>
        </p:nvCxnSpPr>
        <p:spPr>
          <a:xfrm>
            <a:off x="3707904" y="4221088"/>
            <a:ext cx="792088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572000" y="4005064"/>
          <a:ext cx="3456383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769"/>
                <a:gridCol w="493769"/>
                <a:gridCol w="493769"/>
                <a:gridCol w="493769"/>
                <a:gridCol w="493769"/>
                <a:gridCol w="493769"/>
                <a:gridCol w="493769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3284984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01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42048" cy="770344"/>
          </a:xfrm>
        </p:spPr>
        <p:txBody>
          <a:bodyPr/>
          <a:lstStyle/>
          <a:p>
            <a:pPr algn="ctr"/>
            <a:r>
              <a:rPr lang="cs-CZ" dirty="0" smtClean="0"/>
              <a:t>Bedřich Smetana</a:t>
            </a:r>
            <a:endParaRPr lang="cs-CZ" dirty="0"/>
          </a:p>
        </p:txBody>
      </p:sp>
      <p:pic>
        <p:nvPicPr>
          <p:cNvPr id="3074" name="Picture 2" descr="Soubor:Bedrich Smeta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988840"/>
            <a:ext cx="2880320" cy="336224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139952" y="1988840"/>
            <a:ext cx="316835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narozen v Litomyšli 1824</a:t>
            </a:r>
          </a:p>
          <a:p>
            <a:r>
              <a:rPr lang="cs-CZ" dirty="0" smtClean="0"/>
              <a:t>(nyní festival Smetanova Litomyšl)</a:t>
            </a:r>
          </a:p>
          <a:p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významný skladatel oper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autor cyklu symfonických básní Má vlast</a:t>
            </a:r>
          </a:p>
          <a:p>
            <a:r>
              <a:rPr lang="cs-CZ" dirty="0" smtClean="0"/>
              <a:t>(nejznámější – Vyšehrad, Vltava)</a:t>
            </a:r>
          </a:p>
          <a:p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mnoho děl složil v období hluchoty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589240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02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764704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/>
              <a:t> </a:t>
            </a:r>
            <a:r>
              <a:rPr lang="cs-CZ" sz="1600" dirty="0" smtClean="0"/>
              <a:t>Obr. 01: </a:t>
            </a:r>
            <a:r>
              <a:rPr lang="cs-CZ" sz="1600" dirty="0"/>
              <a:t>G</a:t>
            </a:r>
            <a:r>
              <a:rPr lang="cs-CZ" sz="1600" dirty="0" smtClean="0"/>
              <a:t>alerie Office</a:t>
            </a:r>
            <a:r>
              <a:rPr lang="cs-CZ" sz="1600" dirty="0" smtClean="0"/>
              <a:t> [cit. 31.7.2012]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 smtClean="0"/>
              <a:t> Obr. 02: AUTOR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31.7.2012]. Dostupný na WWW: &lt;http://cs.wikipedia.org/wiki/Soubor:Bedrich_Smetana.jpg&gt;.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71</TotalTime>
  <Words>1007</Words>
  <Application>Microsoft Office PowerPoint</Application>
  <PresentationFormat>Předvádění na obrazovce (4:3)</PresentationFormat>
  <Paragraphs>550</Paragraphs>
  <Slides>16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Bohatý</vt:lpstr>
      <vt:lpstr>Acrobat Document</vt:lpstr>
      <vt:lpstr>Snímek 1</vt:lpstr>
      <vt:lpstr>Snímek 2</vt:lpstr>
      <vt:lpstr>Opakování</vt:lpstr>
      <vt:lpstr>Název jednoho z druhu fléten</vt:lpstr>
      <vt:lpstr>JMÉNO MĚSTA, DO KTERÉHO VE ZNÁMé LIDOVÉ PÍSNI BĚŽÍ LIŠKA</vt:lpstr>
      <vt:lpstr>JAK SE JMENUJE TATO NOTA?</vt:lpstr>
      <vt:lpstr>JAK SE NAZÝVÁ SÓLOVÁ PÍSEŇ V OPEŘE?</vt:lpstr>
      <vt:lpstr>VELKÝ NÁSTROJ, KTERÝ SE OBJEVUJE HLAVNĚ V KOSTELECH.</vt:lpstr>
      <vt:lpstr>ZVÍŘE, KTERÉ SE OBJEVUJE NA PRÁZDNÉM MÍSTĚ V LIDOVÉ PÍSNI.</vt:lpstr>
      <vt:lpstr>Krátký úsek skladby ohraničený dvěma čarami</vt:lpstr>
      <vt:lpstr>Dechový nástroj, který patří do symfonického orchestru</vt:lpstr>
      <vt:lpstr>Dechový nástroj, který má měchy a je typický pro skotsko</vt:lpstr>
      <vt:lpstr>Nyní zakroužkuj či vypiš zbylá písmena</vt:lpstr>
      <vt:lpstr>Z písmen se pokus sestavit příjmení známého českého skladatele</vt:lpstr>
      <vt:lpstr>Bedřich Smetana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DELL</dc:creator>
  <cp:lastModifiedBy>DELL</cp:lastModifiedBy>
  <cp:revision>9</cp:revision>
  <dcterms:created xsi:type="dcterms:W3CDTF">2012-07-31T07:56:51Z</dcterms:created>
  <dcterms:modified xsi:type="dcterms:W3CDTF">2012-07-31T09:08:04Z</dcterms:modified>
</cp:coreProperties>
</file>