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77" r:id="rId2"/>
    <p:sldId id="262" r:id="rId3"/>
    <p:sldId id="256" r:id="rId4"/>
    <p:sldId id="257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8" r:id="rId20"/>
    <p:sldId id="27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4" autoAdjust="0"/>
    <p:restoredTop sz="94709" autoAdjust="0"/>
  </p:normalViewPr>
  <p:slideViewPr>
    <p:cSldViewPr>
      <p:cViewPr varScale="1">
        <p:scale>
          <a:sx n="65" d="100"/>
          <a:sy n="65" d="100"/>
        </p:scale>
        <p:origin x="-108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03C033-3FFC-420D-B351-78E56A9BA527}" type="datetimeFigureOut">
              <a:rPr lang="cs-CZ" smtClean="0"/>
              <a:pPr/>
              <a:t>31.7.2012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CD075B-D57F-46C6-A55D-6C0CDE612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31.7.2012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31.7.2012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31.7.2012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31.7.2012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31.7.2012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31.7.2012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31.7.2012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31.7.2012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31.7.2012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31.7.2012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31.7.2012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5EF4A87-0A57-4566-82DA-F22306C9A894}" type="datetimeFigureOut">
              <a:rPr lang="cs-CZ" smtClean="0"/>
              <a:pPr/>
              <a:t>31.7.2012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1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emf"/><Relationship Id="rId4" Type="http://schemas.openxmlformats.org/officeDocument/2006/relationships/image" Target="../media/image6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emf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emf"/><Relationship Id="rId5" Type="http://schemas.openxmlformats.org/officeDocument/2006/relationships/image" Target="../media/image15.emf"/><Relationship Id="rId4" Type="http://schemas.openxmlformats.org/officeDocument/2006/relationships/image" Target="../media/image14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Documents%20and%20Settings\Administrator\Plocha\Louisina-polka.mp3" TargetMode="Externa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Documents%20and%20Settings\Administrator\Plocha\Luis-Armstrong---Wonderful-World.mp3" TargetMode="Externa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Documents%20and%20Settings\Administrator\Plocha\05%20-%20L'El&#233;phant.mp3" TargetMode="Externa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Documents%20and%20Settings\Administrator\Plocha\Bedrich-Smetana---Vltava.mp3" TargetMode="Externa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Documents%20and%20Settings\Administrator\Plocha\6.Mozart-Kr&#258;&#711;lovna-noci.mp3" TargetMode="Externa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loz.to/xEtLZLB/6-mozart-kralovna-noci-mp3" TargetMode="External"/><Relationship Id="rId2" Type="http://schemas.openxmlformats.org/officeDocument/2006/relationships/hyperlink" Target="http://www.uloz.to/xLUTtFD/louis-armstrong-what-a-wonderful-world-mp3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lozto.cz/xnNAmfb/bedrich-smetana-vltava-mp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VY_12_INOVACE_16_HUDEBNÍ VÝCHOVA_HUDEBNÍ NÁSTROJE, UKÁZKY, DÉLKA NOT (RISKUJ)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HUDEBNÍ NÁSTROJE, UKÁZKY, DÉLKA NOT (RISKUJ)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717032"/>
            <a:ext cx="8460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HUDEBNÍ NÁSTROJE, UKÁZKY, DÉLKA NOT (RISKUJ)</a:t>
            </a:r>
            <a:endParaRPr lang="cs-CZ" sz="16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836712"/>
            <a:ext cx="820891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od 4.třídy.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se zaměřuje na oblast Umění a kultura, vzdělávací obor Hudební výchova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se zaměřuje na zopakování hudebních nástrojů, rozpoznávání hudebních stylů a žánrů a opakování délky not.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materiálem se pracuje společně. Děti jsou rozděleny do skupin. Každá skupina si volí otázku (rozdělení podle obtížnosti a bodování). Body zapisujeme na tabuli. Vyhrává skupina s největším počtem získaných bodů.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každém snímku se zobrazím kliknutím i správná odpověď, poté se na úvodní tabulku vracíte pomocí tlačítka akcí (domeček).</a:t>
            </a: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1556792"/>
          <a:ext cx="6048672" cy="4536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5917"/>
                <a:gridCol w="2046531"/>
                <a:gridCol w="2016224"/>
              </a:tblGrid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 NÁSTROJE</a:t>
                      </a:r>
                      <a:endParaRPr lang="cs-CZ" sz="18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POSLECH</a:t>
                      </a:r>
                      <a:endParaRPr lang="cs-CZ" sz="18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NOTY</a:t>
                      </a:r>
                      <a:endParaRPr lang="cs-CZ" sz="1800" b="0" dirty="0" smtClean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320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2771800" y="2780928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lačítko akce: Dopředu nebo Další 5">
            <a:hlinkClick r:id="rId3" action="ppaction://hlinksldjump" highlightClick="1"/>
          </p:cNvPr>
          <p:cNvSpPr/>
          <p:nvPr/>
        </p:nvSpPr>
        <p:spPr>
          <a:xfrm>
            <a:off x="2771800" y="3573016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lačítko akce: Dopředu nebo Další 6">
            <a:hlinkClick r:id="rId4" action="ppaction://hlinksldjump" highlightClick="1"/>
          </p:cNvPr>
          <p:cNvSpPr/>
          <p:nvPr/>
        </p:nvSpPr>
        <p:spPr>
          <a:xfrm>
            <a:off x="2771800" y="4293096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lačítko akce: Dopředu nebo Další 7">
            <a:hlinkClick r:id="rId5" action="ppaction://hlinksldjump" highlightClick="1"/>
          </p:cNvPr>
          <p:cNvSpPr/>
          <p:nvPr/>
        </p:nvSpPr>
        <p:spPr>
          <a:xfrm>
            <a:off x="2771800" y="5013176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lačítko akce: Dopředu nebo Další 8">
            <a:hlinkClick r:id="rId6" action="ppaction://hlinksldjump" highlightClick="1"/>
          </p:cNvPr>
          <p:cNvSpPr/>
          <p:nvPr/>
        </p:nvSpPr>
        <p:spPr>
          <a:xfrm>
            <a:off x="2771800" y="5805264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lačítko akce: Dopředu nebo Další 9">
            <a:hlinkClick r:id="rId7" action="ppaction://hlinksldjump" highlightClick="1"/>
          </p:cNvPr>
          <p:cNvSpPr/>
          <p:nvPr/>
        </p:nvSpPr>
        <p:spPr>
          <a:xfrm>
            <a:off x="5148064" y="2780928"/>
            <a:ext cx="288032" cy="216024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lačítko akce: Dopředu nebo Další 10">
            <a:hlinkClick r:id="rId8" action="ppaction://hlinksldjump" highlightClick="1"/>
          </p:cNvPr>
          <p:cNvSpPr/>
          <p:nvPr/>
        </p:nvSpPr>
        <p:spPr>
          <a:xfrm>
            <a:off x="5148064" y="3501008"/>
            <a:ext cx="288032" cy="216024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lačítko akce: Dopředu nebo Další 11">
            <a:hlinkClick r:id="rId9" action="ppaction://hlinksldjump" highlightClick="1"/>
          </p:cNvPr>
          <p:cNvSpPr/>
          <p:nvPr/>
        </p:nvSpPr>
        <p:spPr>
          <a:xfrm>
            <a:off x="5148064" y="4221088"/>
            <a:ext cx="288032" cy="216024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lačítko akce: Dopředu nebo Další 12">
            <a:hlinkClick r:id="rId10" action="ppaction://hlinksldjump" highlightClick="1"/>
          </p:cNvPr>
          <p:cNvSpPr/>
          <p:nvPr/>
        </p:nvSpPr>
        <p:spPr>
          <a:xfrm>
            <a:off x="5148064" y="5013176"/>
            <a:ext cx="288032" cy="216024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lačítko akce: Dopředu nebo Další 13">
            <a:hlinkClick r:id="rId11" action="ppaction://hlinksldjump" highlightClick="1"/>
          </p:cNvPr>
          <p:cNvSpPr/>
          <p:nvPr/>
        </p:nvSpPr>
        <p:spPr>
          <a:xfrm>
            <a:off x="5148064" y="5733256"/>
            <a:ext cx="288032" cy="216024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lačítko akce: Dopředu nebo Další 14">
            <a:hlinkClick r:id="rId12" action="ppaction://hlinksldjump" highlightClick="1"/>
          </p:cNvPr>
          <p:cNvSpPr/>
          <p:nvPr/>
        </p:nvSpPr>
        <p:spPr>
          <a:xfrm>
            <a:off x="7092280" y="2780928"/>
            <a:ext cx="288032" cy="216024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lačítko akce: Dopředu nebo Další 15">
            <a:hlinkClick r:id="rId13" action="ppaction://hlinksldjump" highlightClick="1"/>
          </p:cNvPr>
          <p:cNvSpPr/>
          <p:nvPr/>
        </p:nvSpPr>
        <p:spPr>
          <a:xfrm>
            <a:off x="7164288" y="3501008"/>
            <a:ext cx="288032" cy="216024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lačítko akce: Dopředu nebo Další 16">
            <a:hlinkClick r:id="rId14" action="ppaction://hlinksldjump" highlightClick="1"/>
          </p:cNvPr>
          <p:cNvSpPr/>
          <p:nvPr/>
        </p:nvSpPr>
        <p:spPr>
          <a:xfrm>
            <a:off x="7164288" y="4221088"/>
            <a:ext cx="288032" cy="216024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Tlačítko akce: Dopředu nebo Další 17">
            <a:hlinkClick r:id="rId15" action="ppaction://hlinksldjump" highlightClick="1"/>
          </p:cNvPr>
          <p:cNvSpPr/>
          <p:nvPr/>
        </p:nvSpPr>
        <p:spPr>
          <a:xfrm>
            <a:off x="7164288" y="5013176"/>
            <a:ext cx="288032" cy="216024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lačítko akce: Dopředu nebo Další 18">
            <a:hlinkClick r:id="rId16" action="ppaction://hlinksldjump" highlightClick="1"/>
          </p:cNvPr>
          <p:cNvSpPr/>
          <p:nvPr/>
        </p:nvSpPr>
        <p:spPr>
          <a:xfrm>
            <a:off x="7164288" y="5733256"/>
            <a:ext cx="288032" cy="216024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484784"/>
            <a:ext cx="83529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Do jaké skupiny patří tento nástroj?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63688" y="3140968"/>
            <a:ext cx="57606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Strunné nástroje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64288" y="908720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HUDEBNÍ NÁSTROJE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4149080"/>
            <a:ext cx="2160240" cy="16470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5436096" y="5877272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01</a:t>
            </a:r>
            <a:endParaRPr lang="cs-CZ" sz="1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844824"/>
            <a:ext cx="8568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Vyber nástroj, který není dechový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9712" y="2780928"/>
            <a:ext cx="57606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klavír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36296" y="764704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HUDEBNÍ NÁSTROJE</a:t>
            </a:r>
            <a:endParaRPr lang="cs-CZ" sz="2000" b="1" dirty="0">
              <a:solidFill>
                <a:srgbClr val="FFC000"/>
              </a:solidFill>
            </a:endParaRPr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4581128"/>
            <a:ext cx="1656184" cy="11895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4509120"/>
            <a:ext cx="1728192" cy="1297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4293096"/>
            <a:ext cx="2076403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1475656" y="5805264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02</a:t>
            </a:r>
            <a:endParaRPr lang="cs-CZ" sz="16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5877272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03</a:t>
            </a:r>
            <a:endParaRPr lang="cs-CZ" sz="16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28184" y="5805264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04</a:t>
            </a:r>
            <a:endParaRPr lang="cs-CZ" sz="1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484784"/>
            <a:ext cx="79208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Vyber nástroj, který je součástí symfonického orchestru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3429000"/>
            <a:ext cx="57606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housle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36296" y="764704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HUDEBNÍ NÁSTROJE</a:t>
            </a:r>
            <a:endParaRPr lang="cs-CZ" sz="2000" b="1" dirty="0">
              <a:solidFill>
                <a:srgbClr val="FFC000"/>
              </a:solidFill>
            </a:endParaRPr>
          </a:p>
        </p:txBody>
      </p:sp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4797152"/>
            <a:ext cx="1656184" cy="124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4725144"/>
            <a:ext cx="1784609" cy="131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4581128"/>
            <a:ext cx="2112235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1547664" y="6093296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05</a:t>
            </a:r>
            <a:endParaRPr lang="cs-CZ" sz="16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19872" y="6093296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06</a:t>
            </a:r>
            <a:endParaRPr lang="cs-CZ" sz="16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56176" y="6165304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07</a:t>
            </a:r>
            <a:endParaRPr lang="cs-CZ" sz="1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933056"/>
            <a:ext cx="2699792" cy="1928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lačítko akce: Domů 2">
            <a:hlinkClick r:id="rId3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1484784"/>
            <a:ext cx="57606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Pojmenuj tyto nástroje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068960"/>
            <a:ext cx="78488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Klavír, příčná flétna, tamburína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36296" y="764704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HUDEBNÍ NÁSTROJE</a:t>
            </a:r>
            <a:endParaRPr lang="cs-CZ" sz="2000" b="1" dirty="0">
              <a:solidFill>
                <a:srgbClr val="FFC000"/>
              </a:solidFill>
            </a:endParaRPr>
          </a:p>
        </p:txBody>
      </p:sp>
      <p:pic>
        <p:nvPicPr>
          <p:cNvPr id="10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4221088"/>
            <a:ext cx="2076403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4293096"/>
            <a:ext cx="1664613" cy="126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1835696" y="5805264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08</a:t>
            </a:r>
            <a:endParaRPr lang="cs-CZ" sz="16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55976" y="5589240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09</a:t>
            </a:r>
            <a:endParaRPr lang="cs-CZ" sz="16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16216" y="5589240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10</a:t>
            </a:r>
            <a:endParaRPr lang="cs-CZ" sz="1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484784"/>
            <a:ext cx="76328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Vyřaď jeden z nástrojů. Zdůvodni své rozhodnutí.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3068960"/>
            <a:ext cx="72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Kytara – není bicí nástroj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36296" y="764704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HUDEBNÍ NÁSTROJE</a:t>
            </a:r>
            <a:endParaRPr lang="cs-CZ" sz="2000" b="1" dirty="0">
              <a:solidFill>
                <a:srgbClr val="FFC000"/>
              </a:solidFill>
            </a:endParaRPr>
          </a:p>
        </p:txBody>
      </p:sp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077072"/>
            <a:ext cx="230425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5085184"/>
            <a:ext cx="1800200" cy="1369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3789040"/>
            <a:ext cx="1857026" cy="14256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1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4725144"/>
            <a:ext cx="2069059" cy="15605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>
            <a:off x="1043608" y="5877272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11</a:t>
            </a:r>
            <a:endParaRPr lang="cs-CZ" sz="16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63888" y="6237312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12</a:t>
            </a:r>
            <a:endParaRPr lang="cs-CZ" sz="16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40152" y="6165304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13</a:t>
            </a:r>
            <a:endParaRPr lang="cs-CZ" sz="16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956376" y="4005064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14</a:t>
            </a:r>
            <a:endParaRPr lang="cs-CZ" sz="1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3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484784"/>
            <a:ext cx="72008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Jedná se o polku, valčík či mazurku?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4149080"/>
            <a:ext cx="72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Polka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(Bedřich Smetana)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0272" y="908720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POSLECH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Louisina-polka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4644008" y="3068960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5127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18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3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484784"/>
            <a:ext cx="69127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Jedná se o jazz, country nebo rock </a:t>
            </a:r>
            <a:r>
              <a:rPr lang="cs-CZ" sz="4400" dirty="0" err="1" smtClean="0">
                <a:latin typeface="Arial" pitchFamily="34" charset="0"/>
                <a:cs typeface="Arial" pitchFamily="34" charset="0"/>
              </a:rPr>
              <a:t>and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400" dirty="0" err="1" smtClean="0">
                <a:latin typeface="Arial" pitchFamily="34" charset="0"/>
                <a:cs typeface="Arial" pitchFamily="34" charset="0"/>
              </a:rPr>
              <a:t>roll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3861048"/>
            <a:ext cx="72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Jazz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(Louis Armstrong)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20272" y="908720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POSLECH</a:t>
            </a:r>
            <a:endParaRPr lang="cs-CZ" sz="2000" b="1" dirty="0">
              <a:solidFill>
                <a:srgbClr val="00B050"/>
              </a:solidFill>
            </a:endParaRPr>
          </a:p>
        </p:txBody>
      </p:sp>
      <p:pic>
        <p:nvPicPr>
          <p:cNvPr id="10" name="Luis-Armstrong---Wonderful-World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4644008" y="3140968"/>
            <a:ext cx="656456" cy="656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4175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18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3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484784"/>
            <a:ext cx="7992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Které nástroje hrají v ukázce?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3573016"/>
            <a:ext cx="72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Kontrabas a klavír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20272" y="908720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POSLECH</a:t>
            </a:r>
            <a:endParaRPr lang="cs-CZ" sz="2000" b="1" dirty="0">
              <a:solidFill>
                <a:srgbClr val="00B050"/>
              </a:solidFill>
            </a:endParaRPr>
          </a:p>
        </p:txBody>
      </p:sp>
      <p:pic>
        <p:nvPicPr>
          <p:cNvPr id="10" name="05 - L'Eléphant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4499992" y="2564904"/>
            <a:ext cx="584448" cy="5844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5701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18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3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1484784"/>
            <a:ext cx="576064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Kdo je autorem této skladby?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3789040"/>
            <a:ext cx="72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Bedřich Smetana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20272" y="908720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POSLECH</a:t>
            </a:r>
            <a:endParaRPr lang="cs-CZ" sz="2000" b="1" dirty="0">
              <a:solidFill>
                <a:srgbClr val="00B050"/>
              </a:solidFill>
            </a:endParaRPr>
          </a:p>
        </p:txBody>
      </p:sp>
      <p:pic>
        <p:nvPicPr>
          <p:cNvPr id="10" name="Bedrich-Smetana---Vltava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79831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18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3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484784"/>
            <a:ext cx="81369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Který hudební žánr reprezentuje ukázka?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3861048"/>
            <a:ext cx="6768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Opera 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20272" y="908720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POSLECH</a:t>
            </a:r>
            <a:endParaRPr lang="cs-CZ" sz="2000" b="1" dirty="0">
              <a:solidFill>
                <a:srgbClr val="00B050"/>
              </a:solidFill>
            </a:endParaRPr>
          </a:p>
        </p:txBody>
      </p:sp>
      <p:pic>
        <p:nvPicPr>
          <p:cNvPr id="12" name="6.Mozart-KrĂˇlovna-noci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74352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18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509120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Celá, půlová, čtvrťová, osminová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76256" y="90872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</a:rPr>
              <a:t>NOTY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1628800"/>
            <a:ext cx="78488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Pojmenuj noty na obrázku</a:t>
            </a:r>
            <a:endParaRPr lang="cs-CZ" sz="4400" dirty="0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2564904"/>
            <a:ext cx="42672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5048" y="3789040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Čtvrťová, celá, půlová, osminová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1700808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Pojmenuj pomlky na obrázku</a:t>
            </a:r>
            <a:endParaRPr lang="cs-CZ" sz="3600" dirty="0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90872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</a:rPr>
              <a:t>NOTY</a:t>
            </a:r>
            <a:endParaRPr lang="cs-CZ" sz="2000" b="1" dirty="0">
              <a:solidFill>
                <a:srgbClr val="00B0F0"/>
              </a:solidFill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2492896"/>
            <a:ext cx="4543425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437112"/>
            <a:ext cx="8676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Musíme doplnit notu čtvrťovou.</a:t>
            </a:r>
            <a:endParaRPr lang="cs-CZ" sz="4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1700808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Kterou notu musíš do taktu doplnit, aby byl správně?</a:t>
            </a:r>
            <a:endParaRPr lang="cs-CZ" sz="3600" dirty="0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90872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</a:rPr>
              <a:t>NOTY</a:t>
            </a:r>
            <a:endParaRPr lang="cs-CZ" sz="2000" b="1" dirty="0">
              <a:solidFill>
                <a:srgbClr val="00B0F0"/>
              </a:solidFill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3140968"/>
            <a:ext cx="257175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140968"/>
            <a:ext cx="2457450" cy="105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221088"/>
            <a:ext cx="8676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Tento takt je pouze na tři doby.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1700808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Vyber takt, který do řádku nepatří</a:t>
            </a:r>
            <a:endParaRPr lang="cs-CZ" sz="3600" dirty="0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90872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</a:rPr>
              <a:t>NOTY</a:t>
            </a:r>
            <a:endParaRPr lang="cs-CZ" sz="2000" b="1" dirty="0">
              <a:solidFill>
                <a:srgbClr val="00B0F0"/>
              </a:solidFill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708920"/>
            <a:ext cx="847725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Násobení 10"/>
          <p:cNvSpPr/>
          <p:nvPr/>
        </p:nvSpPr>
        <p:spPr>
          <a:xfrm>
            <a:off x="3635896" y="2564904"/>
            <a:ext cx="2376264" cy="1368152"/>
          </a:xfrm>
          <a:prstGeom prst="mathMultiply">
            <a:avLst>
              <a:gd name="adj1" fmla="val 62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797152"/>
            <a:ext cx="8676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Pomlka čtvrťová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1700808"/>
            <a:ext cx="78488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Doplň správnou pomlku</a:t>
            </a:r>
            <a:endParaRPr lang="cs-CZ" sz="4000" dirty="0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90872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</a:rPr>
              <a:t>NOTY</a:t>
            </a:r>
            <a:endParaRPr lang="cs-CZ" sz="2000" b="1" dirty="0">
              <a:solidFill>
                <a:srgbClr val="00B0F0"/>
              </a:solidFill>
            </a:endParaRP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492896"/>
            <a:ext cx="4762500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3717032"/>
            <a:ext cx="4724400" cy="105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912768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ZDROJE: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b="1" dirty="0" smtClean="0"/>
              <a:t>Obr. 01: </a:t>
            </a:r>
            <a:r>
              <a:rPr lang="cs-CZ" dirty="0" smtClean="0"/>
              <a:t>Galerie Office [cit. </a:t>
            </a:r>
            <a:r>
              <a:rPr lang="cs-CZ" dirty="0" smtClean="0"/>
              <a:t>2012-07-31]</a:t>
            </a:r>
            <a:endParaRPr lang="cs-CZ" dirty="0" smtClean="0"/>
          </a:p>
          <a:p>
            <a:r>
              <a:rPr lang="cs-CZ" b="1" dirty="0" smtClean="0"/>
              <a:t>Obr. 02: </a:t>
            </a:r>
            <a:r>
              <a:rPr lang="cs-CZ" dirty="0" smtClean="0"/>
              <a:t>Galerie Office [cit. </a:t>
            </a:r>
            <a:r>
              <a:rPr lang="cs-CZ" dirty="0" smtClean="0"/>
              <a:t>2012-07-31]</a:t>
            </a:r>
            <a:endParaRPr lang="cs-CZ" dirty="0" smtClean="0"/>
          </a:p>
          <a:p>
            <a:r>
              <a:rPr lang="cs-CZ" b="1" dirty="0" smtClean="0"/>
              <a:t>Obr. 03: </a:t>
            </a:r>
            <a:r>
              <a:rPr lang="cs-CZ" dirty="0" smtClean="0"/>
              <a:t>Galerie Office [cit. </a:t>
            </a:r>
            <a:r>
              <a:rPr lang="cs-CZ" dirty="0" smtClean="0"/>
              <a:t>2012-07-31]</a:t>
            </a:r>
            <a:endParaRPr lang="cs-CZ" dirty="0" smtClean="0"/>
          </a:p>
          <a:p>
            <a:r>
              <a:rPr lang="cs-CZ" b="1" dirty="0" smtClean="0"/>
              <a:t>Obr. 04: </a:t>
            </a:r>
            <a:r>
              <a:rPr lang="cs-CZ" dirty="0" smtClean="0"/>
              <a:t>Galerie Office [cit. </a:t>
            </a:r>
            <a:r>
              <a:rPr lang="cs-CZ" dirty="0" smtClean="0"/>
              <a:t>2012-07-31]</a:t>
            </a:r>
            <a:endParaRPr lang="cs-CZ" dirty="0" smtClean="0"/>
          </a:p>
          <a:p>
            <a:r>
              <a:rPr lang="cs-CZ" b="1" dirty="0" smtClean="0"/>
              <a:t>Obr. 05: </a:t>
            </a:r>
            <a:r>
              <a:rPr lang="cs-CZ" dirty="0" smtClean="0"/>
              <a:t>Galerie Office [cit. </a:t>
            </a:r>
            <a:r>
              <a:rPr lang="cs-CZ" dirty="0" smtClean="0"/>
              <a:t>2012-07-31]</a:t>
            </a:r>
            <a:endParaRPr lang="cs-CZ" dirty="0" smtClean="0"/>
          </a:p>
          <a:p>
            <a:r>
              <a:rPr lang="cs-CZ" b="1" dirty="0" smtClean="0"/>
              <a:t>Obr. 06: </a:t>
            </a:r>
            <a:r>
              <a:rPr lang="cs-CZ" dirty="0" smtClean="0"/>
              <a:t>Galerie Office [cit. </a:t>
            </a:r>
            <a:r>
              <a:rPr lang="cs-CZ" dirty="0" smtClean="0"/>
              <a:t>2012-07-31]</a:t>
            </a:r>
            <a:endParaRPr lang="cs-CZ" dirty="0" smtClean="0"/>
          </a:p>
          <a:p>
            <a:r>
              <a:rPr lang="cs-CZ" b="1" dirty="0" smtClean="0"/>
              <a:t>Obr. 07: </a:t>
            </a:r>
            <a:r>
              <a:rPr lang="cs-CZ" dirty="0" smtClean="0"/>
              <a:t>Galerie Office [cit. </a:t>
            </a:r>
            <a:r>
              <a:rPr lang="cs-CZ" dirty="0" smtClean="0"/>
              <a:t>2012-07-31]</a:t>
            </a:r>
            <a:endParaRPr lang="cs-CZ" dirty="0" smtClean="0"/>
          </a:p>
          <a:p>
            <a:r>
              <a:rPr lang="cs-CZ" b="1" dirty="0" smtClean="0"/>
              <a:t>Obr. 08: </a:t>
            </a:r>
            <a:r>
              <a:rPr lang="cs-CZ" dirty="0" smtClean="0"/>
              <a:t>Galerie Office [cit. </a:t>
            </a:r>
            <a:r>
              <a:rPr lang="cs-CZ" dirty="0" smtClean="0"/>
              <a:t>2012-07-31]</a:t>
            </a:r>
            <a:endParaRPr lang="cs-CZ" dirty="0" smtClean="0"/>
          </a:p>
          <a:p>
            <a:r>
              <a:rPr lang="cs-CZ" b="1" dirty="0" smtClean="0"/>
              <a:t>Obr. 09: </a:t>
            </a:r>
            <a:r>
              <a:rPr lang="cs-CZ" dirty="0" smtClean="0"/>
              <a:t>Galerie Office [cit. </a:t>
            </a:r>
            <a:r>
              <a:rPr lang="cs-CZ" dirty="0" smtClean="0"/>
              <a:t>2012-07-31]</a:t>
            </a:r>
            <a:endParaRPr lang="cs-CZ" dirty="0" smtClean="0"/>
          </a:p>
          <a:p>
            <a:r>
              <a:rPr lang="cs-CZ" b="1" dirty="0" smtClean="0"/>
              <a:t>Obr. 10: </a:t>
            </a:r>
            <a:r>
              <a:rPr lang="cs-CZ" dirty="0" smtClean="0"/>
              <a:t>Galerie Office [cit. </a:t>
            </a:r>
            <a:r>
              <a:rPr lang="cs-CZ" dirty="0" smtClean="0"/>
              <a:t>2012-07-31]</a:t>
            </a:r>
            <a:endParaRPr lang="cs-CZ" dirty="0" smtClean="0"/>
          </a:p>
          <a:p>
            <a:r>
              <a:rPr lang="cs-CZ" b="1" dirty="0" smtClean="0"/>
              <a:t>Obr. 11: </a:t>
            </a:r>
            <a:r>
              <a:rPr lang="cs-CZ" dirty="0" smtClean="0"/>
              <a:t>Galerie Office [cit. </a:t>
            </a:r>
            <a:r>
              <a:rPr lang="cs-CZ" dirty="0" smtClean="0"/>
              <a:t>2012-07-31]</a:t>
            </a:r>
            <a:endParaRPr lang="cs-CZ" dirty="0" smtClean="0"/>
          </a:p>
          <a:p>
            <a:r>
              <a:rPr lang="cs-CZ" b="1" dirty="0" smtClean="0"/>
              <a:t>Obr. 12: </a:t>
            </a:r>
            <a:r>
              <a:rPr lang="cs-CZ" dirty="0" smtClean="0"/>
              <a:t>Galerie Office [cit. </a:t>
            </a:r>
            <a:r>
              <a:rPr lang="cs-CZ" dirty="0" smtClean="0"/>
              <a:t>2012-07-31]</a:t>
            </a:r>
            <a:endParaRPr lang="cs-CZ" dirty="0" smtClean="0"/>
          </a:p>
          <a:p>
            <a:r>
              <a:rPr lang="cs-CZ" b="1" dirty="0" smtClean="0"/>
              <a:t>Obr. 13: </a:t>
            </a:r>
            <a:r>
              <a:rPr lang="cs-CZ" dirty="0" smtClean="0"/>
              <a:t>Galerie Office [cit. </a:t>
            </a:r>
            <a:r>
              <a:rPr lang="cs-CZ" dirty="0" smtClean="0"/>
              <a:t>2012-07-31]</a:t>
            </a:r>
            <a:endParaRPr lang="cs-CZ" dirty="0" smtClean="0"/>
          </a:p>
          <a:p>
            <a:r>
              <a:rPr lang="cs-CZ" b="1" dirty="0" smtClean="0"/>
              <a:t>Obr. 14: </a:t>
            </a:r>
            <a:r>
              <a:rPr lang="cs-CZ" dirty="0" smtClean="0"/>
              <a:t>Galerie Office [cit. </a:t>
            </a:r>
            <a:r>
              <a:rPr lang="cs-CZ" dirty="0" smtClean="0"/>
              <a:t>2012-07-31]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912768" cy="77251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ZDROJE</a:t>
            </a:r>
            <a:r>
              <a:rPr lang="cs-CZ" sz="2800" dirty="0" smtClean="0">
                <a:solidFill>
                  <a:srgbClr val="0070C0"/>
                </a:solidFill>
              </a:rPr>
              <a:t>: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en-US" dirty="0" smtClean="0"/>
              <a:t>What a wonderful world. In: ARMSTRONG, Louis. </a:t>
            </a:r>
            <a:r>
              <a:rPr lang="en-US" i="1" dirty="0" err="1" smtClean="0"/>
              <a:t>Ulozto</a:t>
            </a:r>
            <a:r>
              <a:rPr lang="en-US" dirty="0" smtClean="0"/>
              <a:t> [online]. 2012 [cit. 2012-07-30].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www.uloz.to/xLUTtFD/louis-armstrong-what-a-wonderful-world-mp3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it-IT" dirty="0" smtClean="0"/>
              <a:t>Královna noci. In: </a:t>
            </a:r>
            <a:r>
              <a:rPr lang="it-IT" i="1" dirty="0" smtClean="0"/>
              <a:t>Ulozto</a:t>
            </a:r>
            <a:r>
              <a:rPr lang="it-IT" dirty="0" smtClean="0"/>
              <a:t> [online]. 2012 [cit. 2012-07-30]. Dostupné z: </a:t>
            </a:r>
            <a:r>
              <a:rPr lang="it-IT" dirty="0" smtClean="0">
                <a:hlinkClick r:id="rId3"/>
              </a:rPr>
              <a:t>http://www.uloz.to/xEtLZLB/6-mozart-kralovna-noci-mp3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i="1" dirty="0" err="1" smtClean="0"/>
              <a:t>Louisina</a:t>
            </a:r>
            <a:r>
              <a:rPr lang="cs-CZ" i="1" dirty="0" smtClean="0"/>
              <a:t> polka</a:t>
            </a:r>
            <a:r>
              <a:rPr lang="cs-CZ" dirty="0" smtClean="0"/>
              <a:t> [online]. 2012 [cit. 2012-07-24]. Dostupné z: http://ulozto.cz/xxDVCwy/louisina-polka-mp3 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CAMILLE SAINT-SAENS. </a:t>
            </a:r>
            <a:r>
              <a:rPr lang="cs-CZ" i="1" dirty="0" smtClean="0"/>
              <a:t>Karneval zvířat</a:t>
            </a:r>
            <a:r>
              <a:rPr lang="cs-CZ" dirty="0" smtClean="0"/>
              <a:t>: </a:t>
            </a:r>
            <a:r>
              <a:rPr lang="cs-CZ" i="1" dirty="0" smtClean="0"/>
              <a:t>Slon</a:t>
            </a:r>
            <a:r>
              <a:rPr lang="cs-CZ" dirty="0" smtClean="0"/>
              <a:t> [CD-ROM]. 2010 [cit. 24.7.2012]. 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Vltava. In: SMETANA, Bedřich. </a:t>
            </a:r>
            <a:r>
              <a:rPr lang="cs-CZ" i="1" dirty="0" err="1" smtClean="0"/>
              <a:t>Ulozto</a:t>
            </a:r>
            <a:r>
              <a:rPr lang="cs-CZ" dirty="0" smtClean="0"/>
              <a:t> [online]. 2012 [cit. 2012-07-31]. Dostupné z: </a:t>
            </a:r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ulozto.cz/xnNAmfb/bedrich-smetana-vltava-mp3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218</TotalTime>
  <Words>950</Words>
  <Application>Microsoft Office PowerPoint</Application>
  <PresentationFormat>Předvádění na obrazovce (4:3)</PresentationFormat>
  <Paragraphs>139</Paragraphs>
  <Slides>20</Slides>
  <Notes>0</Notes>
  <HiddenSlides>3</HiddenSlides>
  <MMClips>5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Tok</vt:lpstr>
      <vt:lpstr>Acrobat Document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</dc:creator>
  <cp:lastModifiedBy>DELL</cp:lastModifiedBy>
  <cp:revision>28</cp:revision>
  <dcterms:created xsi:type="dcterms:W3CDTF">2012-04-14T10:06:26Z</dcterms:created>
  <dcterms:modified xsi:type="dcterms:W3CDTF">2012-07-31T10:50:52Z</dcterms:modified>
</cp:coreProperties>
</file>