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9B3920-4B74-4940-BAF8-4ADA0B9C60E5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517D8-BC87-409D-9FA8-6CA3DA7CCB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517D8-BC87-409D-9FA8-6CA3DA7CCB5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1FFE4B1-45F3-413C-9DD0-BC7187DB01F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B39B5A9-61D7-460D-A923-ACFAAEC24E6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VY_12_INOVACE_18_HUDEBNÍ VÝCHOVA_OPAKOVÁNÍ(KŘÍŽOVKA), MUZIKÁL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OPAKOVÁNÍ(KŘÍŽOVKA), MUZIKÁL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717032"/>
            <a:ext cx="8460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OPAKOVÁNÍ(KŘÍŽOVKA), MUZIKÁL</a:t>
            </a:r>
            <a:endParaRPr lang="cs-CZ" sz="2000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2050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437112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20891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od 4.třídy.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ke zopakování učiva (zejména hudebních žánrů) a zároveň slouží jako materiál k představení nového učiva – charakteristika muzikálu.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Součástí materiálu je pracovní list, v němž mohou děti pracovat samostatně ještě před spuštěním prezentace.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Opakovací část prezentace lze využít jako zpětnou vazbu pro děti nebo při hromadné práci bez pracovního listu.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Pozor! CH zapisujeme jako </a:t>
            </a:r>
            <a:r>
              <a:rPr lang="cs-CZ" smtClean="0">
                <a:latin typeface="Arial" pitchFamily="34" charset="0"/>
                <a:cs typeface="Arial" pitchFamily="34" charset="0"/>
              </a:rPr>
              <a:t>2 písmenka.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Opakování (křížovka)</a:t>
            </a:r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33265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dirty="0" smtClean="0"/>
              <a:t>Jméno známého rakouského skladatele</a:t>
            </a:r>
          </a:p>
          <a:p>
            <a:pPr marL="457200" indent="-457200"/>
            <a:r>
              <a:rPr lang="cs-CZ" sz="2400" dirty="0"/>
              <a:t>	</a:t>
            </a:r>
            <a:r>
              <a:rPr lang="cs-CZ" sz="2400" dirty="0" smtClean="0"/>
              <a:t>(autor opery Kouzelná flétna, Malé noční hudby či několika symfonií)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332656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dirty="0" smtClean="0"/>
              <a:t>2) </a:t>
            </a:r>
            <a:r>
              <a:rPr lang="cs-CZ" sz="3200" dirty="0" smtClean="0"/>
              <a:t>Název symfonie, kterou napsal</a:t>
            </a:r>
          </a:p>
          <a:p>
            <a:pPr marL="457200" indent="-457200"/>
            <a:r>
              <a:rPr lang="cs-CZ" sz="3200" dirty="0" smtClean="0"/>
              <a:t>   </a:t>
            </a:r>
            <a:r>
              <a:rPr lang="cs-CZ" sz="3200" dirty="0" err="1" smtClean="0"/>
              <a:t>Ludwig</a:t>
            </a:r>
            <a:r>
              <a:rPr lang="cs-CZ" sz="3200" dirty="0" smtClean="0"/>
              <a:t> van Beethoven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M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Z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332656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3200" dirty="0" smtClean="0"/>
              <a:t>3) Jeden ze třídobých tanců </a:t>
            </a:r>
          </a:p>
          <a:p>
            <a:pPr marL="457200" indent="-457200"/>
            <a:r>
              <a:rPr lang="cs-CZ" sz="3200" dirty="0"/>
              <a:t> </a:t>
            </a:r>
            <a:r>
              <a:rPr lang="cs-CZ" sz="3200" dirty="0" smtClean="0"/>
              <a:t>  (typický polský tanec)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763688" y="1556792"/>
          <a:ext cx="6624736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445984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M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Z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26064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3200" dirty="0"/>
              <a:t>4</a:t>
            </a:r>
            <a:r>
              <a:rPr lang="cs-CZ" sz="3200" dirty="0" smtClean="0"/>
              <a:t>) Autoři symfonických básní čerpají z přírody, literatury a H _ _ _ _ _ _ _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763688" y="1556792"/>
          <a:ext cx="6624736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445984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M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Z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26064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3200" dirty="0"/>
              <a:t>5</a:t>
            </a:r>
            <a:r>
              <a:rPr lang="cs-CZ" sz="3200" dirty="0" smtClean="0"/>
              <a:t>) Hudbě vážné také někdy říkáme hudba _________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763688" y="1556792"/>
          <a:ext cx="6624736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445984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M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Z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Y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26064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3200" dirty="0" smtClean="0"/>
              <a:t>6) První a poslední věta symfonie bývá ________ (otázka se týká tempa)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763688" y="1556792"/>
          <a:ext cx="6552727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373975"/>
              </a:tblGrid>
              <a:tr h="658876"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Z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U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Y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1691680" y="1556792"/>
          <a:ext cx="6654856" cy="46908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4896"/>
                <a:gridCol w="514896"/>
                <a:gridCol w="514896"/>
                <a:gridCol w="514896"/>
                <a:gridCol w="514896"/>
                <a:gridCol w="514896"/>
                <a:gridCol w="514896"/>
                <a:gridCol w="428176"/>
                <a:gridCol w="116840"/>
                <a:gridCol w="514896"/>
                <a:gridCol w="514896"/>
                <a:gridCol w="514896"/>
                <a:gridCol w="514896"/>
                <a:gridCol w="445984"/>
              </a:tblGrid>
              <a:tr h="658876">
                <a:tc gridSpan="6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M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O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Z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A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R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  <a:latin typeface="Arial Narrow" pitchFamily="34" charset="0"/>
                        </a:rPr>
                        <a:t>T</a:t>
                      </a:r>
                      <a:endParaRPr lang="cs-CZ" sz="2800" dirty="0">
                        <a:solidFill>
                          <a:schemeClr val="tx1"/>
                        </a:solidFill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58876">
                <a:tc rowSpan="2" gridSpan="4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D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4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M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Z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U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5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 Narrow" pitchFamily="34" charset="0"/>
                      </a:endParaRPr>
                    </a:p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O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E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737549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I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K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6"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R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Y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C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H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658876"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M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Á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V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L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A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S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latin typeface="Arial Narrow" pitchFamily="34" charset="0"/>
                        </a:rPr>
                        <a:t>T</a:t>
                      </a:r>
                      <a:endParaRPr lang="cs-CZ" sz="2800" b="1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1800" dirty="0">
                        <a:latin typeface="Arial Narrow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539552" y="260648"/>
            <a:ext cx="820891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3200" dirty="0"/>
              <a:t>7</a:t>
            </a:r>
            <a:r>
              <a:rPr lang="cs-CZ" sz="3200" dirty="0" smtClean="0"/>
              <a:t>) Cyklus symfonických básní Bedřicha Smetany (2 slova)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16288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276872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92494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3645024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87624" y="429309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91674" y="503350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86" y="5753580"/>
            <a:ext cx="493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39552" y="404664"/>
            <a:ext cx="2302024" cy="812303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1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Muzikál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12474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Co vše propojuje muzikál?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348880"/>
            <a:ext cx="1979465" cy="1478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2132856"/>
            <a:ext cx="1895897" cy="14191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2060848"/>
            <a:ext cx="2051078" cy="15474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611560" y="3645024"/>
            <a:ext cx="1872208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HERECTVÍ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3928" y="3573016"/>
            <a:ext cx="1584176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TANEC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08304" y="3645024"/>
            <a:ext cx="144016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ZPĚV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5157192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Který jiný žánr ti tyto obrázky připomínají?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5949280"/>
            <a:ext cx="1512168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OPERA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99592" y="4221088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01</a:t>
            </a:r>
            <a:endParaRPr lang="cs-CZ" sz="1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4221088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02</a:t>
            </a:r>
            <a:endParaRPr lang="cs-CZ" sz="1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380312" y="4221088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Obr. 03</a:t>
            </a:r>
            <a:endParaRPr lang="cs-CZ" sz="1400" i="1" dirty="0"/>
          </a:p>
        </p:txBody>
      </p:sp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/>
      <p:bldP spid="12" grpId="0" animBg="1"/>
      <p:bldP spid="13" grpId="0"/>
      <p:bldP spid="14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39552" y="404664"/>
            <a:ext cx="8208912" cy="812303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Čím se muzikál od opery liší?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8460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Přiřaď operu a muzikál ke správným charakteristikám.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1988840"/>
            <a:ext cx="1440160" cy="5232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OPERA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1988840"/>
            <a:ext cx="1872208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MUZIKÁL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4725144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Tento žánr je divadelní i filmový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517232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Hlavní úlohu má stále hudba (většina textu se zpívá)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4725144"/>
            <a:ext cx="3995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Tento žánr je méně slavnostní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83560" y="5589240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Tento žánr je o mnoho starší</a:t>
            </a:r>
            <a:endParaRPr lang="cs-CZ" sz="2000" dirty="0"/>
          </a:p>
        </p:txBody>
      </p:sp>
      <p:sp>
        <p:nvSpPr>
          <p:cNvPr id="1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2963E-6 L 0.44896 -0.29422 " pathEditMode="relative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6.2963E-6 L -0.03142 -0.21019 " pathEditMode="relative" ptsTypes="AA">
                                      <p:cBhvr>
                                        <p:cTn id="1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7.40741E-7 L -0.06303 -0.40949 " pathEditMode="relative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5.18519E-6 L -0.5434 -0.31504 " pathEditMode="relative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539552" y="404664"/>
            <a:ext cx="8208912" cy="812303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100" b="1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Znáš nějaké slavné muzikály?</a:t>
            </a:r>
            <a:endParaRPr kumimoji="0" lang="cs-CZ" sz="4100" b="1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1340768"/>
            <a:ext cx="8460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Zkus uhodnout, které muzikály jsou původně české a které zahraniční.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2348880"/>
            <a:ext cx="1512168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ČESKÉ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2276872"/>
            <a:ext cx="2520280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ZAHRANIČNÍ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544522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Hello</a:t>
            </a:r>
            <a:r>
              <a:rPr lang="cs-CZ" sz="2400" dirty="0" smtClean="0"/>
              <a:t> </a:t>
            </a:r>
            <a:r>
              <a:rPr lang="cs-CZ" sz="2400" dirty="0" err="1" smtClean="0"/>
              <a:t>Dolly</a:t>
            </a:r>
            <a:r>
              <a:rPr lang="cs-CZ" sz="2400" dirty="0"/>
              <a:t>!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6948264" y="616530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Vlasy!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9824" y="54452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Pomáda!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51920" y="544522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Krysař!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20072" y="6165304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Drákula!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5445224"/>
            <a:ext cx="4067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Jesus</a:t>
            </a:r>
            <a:r>
              <a:rPr lang="cs-CZ" sz="2400" dirty="0" smtClean="0"/>
              <a:t> </a:t>
            </a:r>
            <a:r>
              <a:rPr lang="cs-CZ" sz="2400" dirty="0" err="1" smtClean="0"/>
              <a:t>Christ</a:t>
            </a:r>
            <a:r>
              <a:rPr lang="cs-CZ" sz="2400" dirty="0" smtClean="0"/>
              <a:t> Superstar!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87824" y="616530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Kleopatra</a:t>
            </a:r>
            <a:endParaRPr lang="cs-CZ" sz="2400" dirty="0"/>
          </a:p>
        </p:txBody>
      </p:sp>
      <p:sp>
        <p:nvSpPr>
          <p:cNvPr id="2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85185E-6 L -0.23611 -0.34652 " pathEditMode="relative" ptsTypes="AA">
                                      <p:cBhvr>
                                        <p:cTn id="6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6.66667E-6 L 0.0158 -0.35695 " pathEditMode="relative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6.66667E-6 L -0.63003 -0.26251 " pathEditMode="relative" ptsTypes="AA">
                                      <p:cBhvr>
                                        <p:cTn id="1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81481E-6 L 0.51181 -0.28356 " pathEditMode="relative" ptsTypes="A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33333E-6 L -0.14948 -0.27315 " pathEditMode="relative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33333E-6 L -0.37795 -0.18912 " pathEditMode="relative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L -0.15747 -0.31504 " pathEditMode="relative" ptsTypes="AA">
                                      <p:cBhvr>
                                        <p:cTn id="3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0" grpId="0"/>
      <p:bldP spid="22" grpId="0"/>
      <p:bldP spid="23" grpId="0"/>
      <p:bldP spid="2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02: </a:t>
            </a:r>
            <a:r>
              <a:rPr lang="cs-CZ" dirty="0" smtClean="0"/>
              <a:t>Galerie Office [cit. 2012-07-31]</a:t>
            </a:r>
          </a:p>
          <a:p>
            <a:r>
              <a:rPr lang="cs-CZ" b="1" dirty="0" smtClean="0"/>
              <a:t>Obr. 03: </a:t>
            </a:r>
            <a:r>
              <a:rPr lang="cs-CZ" dirty="0" smtClean="0"/>
              <a:t>Galerie Office [cit. 2012-07-31]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116</TotalTime>
  <Words>1003</Words>
  <Application>Microsoft Office PowerPoint</Application>
  <PresentationFormat>Předvádění na obrazovce (4:3)</PresentationFormat>
  <Paragraphs>465</Paragraphs>
  <Slides>14</Slides>
  <Notes>7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Acrobat Document</vt:lpstr>
      <vt:lpstr>Snímek 1</vt:lpstr>
      <vt:lpstr>Snímek 2</vt:lpstr>
      <vt:lpstr>Opakování (křížovka)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(křížovka)</dc:title>
  <dc:creator>DELL</dc:creator>
  <cp:lastModifiedBy>DELL</cp:lastModifiedBy>
  <cp:revision>12</cp:revision>
  <dcterms:created xsi:type="dcterms:W3CDTF">2012-07-31T14:54:29Z</dcterms:created>
  <dcterms:modified xsi:type="dcterms:W3CDTF">2012-07-31T16:51:05Z</dcterms:modified>
</cp:coreProperties>
</file>