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2D4D8FC-74BB-4D04-98FF-42DF273A7C3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B767530-BA30-4B8D-BFB2-A1582274FD8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5.emf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1" Type="http://schemas.openxmlformats.org/officeDocument/2006/relationships/audio" Target="file:///C:\Documents%20and%20Settings\Administrator\Plocha\10%20-%20Voli&#232;re.mp3" TargetMode="Externa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jpe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emf"/><Relationship Id="rId2" Type="http://schemas.openxmlformats.org/officeDocument/2006/relationships/slideLayout" Target="../slideLayouts/slideLayout6.xml"/><Relationship Id="rId1" Type="http://schemas.openxmlformats.org/officeDocument/2006/relationships/audio" Target="file:///C:\Documents%20and%20Settings\Administrator\Plocha\10%20-%20Voli&#232;re.mp3" TargetMode="Externa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slideLayout" Target="../slideLayouts/slideLayout6.xml"/><Relationship Id="rId1" Type="http://schemas.openxmlformats.org/officeDocument/2006/relationships/audio" Target="file:///C:\Documents%20and%20Settings\Administrator\Plocha\10%20-%20Voli&#232;re.mp3" TargetMode="External"/><Relationship Id="rId6" Type="http://schemas.openxmlformats.org/officeDocument/2006/relationships/image" Target="../media/image12.emf"/><Relationship Id="rId5" Type="http://schemas.openxmlformats.org/officeDocument/2006/relationships/image" Target="../media/image18.png"/><Relationship Id="rId4" Type="http://schemas.openxmlformats.org/officeDocument/2006/relationships/image" Target="../media/image1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slideLayout" Target="../slideLayouts/slideLayout6.xml"/><Relationship Id="rId1" Type="http://schemas.openxmlformats.org/officeDocument/2006/relationships/audio" Target="file:///C:\Documents%20and%20Settings\Administrator\Plocha\10%20-%20Voli&#232;re.mp3" TargetMode="External"/><Relationship Id="rId6" Type="http://schemas.openxmlformats.org/officeDocument/2006/relationships/image" Target="../media/image13.png"/><Relationship Id="rId5" Type="http://schemas.openxmlformats.org/officeDocument/2006/relationships/image" Target="../media/image12.em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VY_32_INOVACE_19_HUDEBNÍ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VÝCHOVA_POSLECH Z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PŘÍRODY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POSLECH Z PŘÍRODY</a:t>
            </a:r>
            <a:endParaRPr lang="cs-CZ" sz="2000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645024"/>
            <a:ext cx="8460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POSLECH Z PŘÍRODY</a:t>
            </a:r>
            <a:endParaRPr lang="cs-CZ" sz="24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614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20688"/>
            <a:ext cx="8208912" cy="383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již od začátku školní docházky.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slouží k procvičení poslechových dovedností dětí.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umožňuje dětem učit se rozdílům mezi hlubokými a vysokými tóny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rychlým a pomalým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tempem  a typické barvě tónů jednotlivých nástrojů.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i samotná zvuková ukázka, jejíž umístění usnadňuje učiteli práci při hodině.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04800" y="-228600"/>
            <a:ext cx="9753600" cy="731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19672" y="1340768"/>
            <a:ext cx="4605136" cy="8515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Poslech z přírody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19872" y="2204864"/>
            <a:ext cx="5544288" cy="560504"/>
          </a:xfrm>
        </p:spPr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Camille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Saint</a:t>
            </a:r>
            <a:r>
              <a:rPr lang="cs-CZ" dirty="0" smtClean="0">
                <a:solidFill>
                  <a:schemeClr val="bg1"/>
                </a:solidFill>
              </a:rPr>
              <a:t>-</a:t>
            </a:r>
            <a:r>
              <a:rPr lang="cs-CZ" dirty="0" err="1" smtClean="0">
                <a:solidFill>
                  <a:schemeClr val="bg1"/>
                </a:solidFill>
              </a:rPr>
              <a:t>Saens</a:t>
            </a:r>
            <a:r>
              <a:rPr lang="cs-CZ" dirty="0" smtClean="0">
                <a:solidFill>
                  <a:schemeClr val="bg1"/>
                </a:solidFill>
              </a:rPr>
              <a:t> (Karneval zvířat)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rstenec 19"/>
          <p:cNvSpPr/>
          <p:nvPr/>
        </p:nvSpPr>
        <p:spPr>
          <a:xfrm>
            <a:off x="251520" y="4437112"/>
            <a:ext cx="2376264" cy="2420888"/>
          </a:xfrm>
          <a:prstGeom prst="donut">
            <a:avLst>
              <a:gd name="adj" fmla="val 4515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305800" cy="1008112"/>
          </a:xfrm>
        </p:spPr>
        <p:txBody>
          <a:bodyPr>
            <a:noAutofit/>
          </a:bodyPr>
          <a:lstStyle/>
          <a:p>
            <a:r>
              <a:rPr lang="cs-CZ" sz="3600" dirty="0" smtClean="0"/>
              <a:t>Poslechni si následující skladbu a přemýšlej, jaká zvířátka si ve skladbě povídají.</a:t>
            </a:r>
            <a:endParaRPr lang="cs-CZ" sz="3600" dirty="0"/>
          </a:p>
        </p:txBody>
      </p:sp>
      <p:sp>
        <p:nvSpPr>
          <p:cNvPr id="4" name="Prstenec 3"/>
          <p:cNvSpPr/>
          <p:nvPr/>
        </p:nvSpPr>
        <p:spPr>
          <a:xfrm>
            <a:off x="7380312" y="1484784"/>
            <a:ext cx="792088" cy="720080"/>
          </a:xfrm>
          <a:prstGeom prst="donut">
            <a:avLst>
              <a:gd name="adj" fmla="val 785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132856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Která zvířátka si podle tebe povídají?</a:t>
            </a:r>
          </a:p>
          <a:p>
            <a:r>
              <a:rPr lang="cs-CZ" sz="2000" dirty="0" smtClean="0"/>
              <a:t>Je některé z nich v nabídce?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653136"/>
            <a:ext cx="2160240" cy="1613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284984"/>
            <a:ext cx="1273101" cy="1639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4797152"/>
            <a:ext cx="2227298" cy="16710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2780928"/>
            <a:ext cx="2161850" cy="1601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 descr="C:\Documents and Settings\Administrator\Local Settings\Temporary Internet Files\Content.IE5\59EG7ELW\MC90043620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4653136"/>
            <a:ext cx="1295238" cy="1828572"/>
          </a:xfrm>
          <a:prstGeom prst="rect">
            <a:avLst/>
          </a:prstGeom>
          <a:noFill/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2564904"/>
            <a:ext cx="2246412" cy="1689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3" name="Násobení 12"/>
          <p:cNvSpPr/>
          <p:nvPr/>
        </p:nvSpPr>
        <p:spPr>
          <a:xfrm>
            <a:off x="6335688" y="2636912"/>
            <a:ext cx="2808312" cy="1728192"/>
          </a:xfrm>
          <a:prstGeom prst="mathMultiply">
            <a:avLst>
              <a:gd name="adj1" fmla="val 559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ásobení 13"/>
          <p:cNvSpPr/>
          <p:nvPr/>
        </p:nvSpPr>
        <p:spPr>
          <a:xfrm>
            <a:off x="6588224" y="4941168"/>
            <a:ext cx="2808312" cy="1728192"/>
          </a:xfrm>
          <a:prstGeom prst="mathMultiply">
            <a:avLst>
              <a:gd name="adj1" fmla="val 559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3851920" y="2708920"/>
            <a:ext cx="2808312" cy="1728192"/>
          </a:xfrm>
          <a:prstGeom prst="mathMultiply">
            <a:avLst>
              <a:gd name="adj1" fmla="val 559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3851920" y="4653136"/>
            <a:ext cx="2808312" cy="1728192"/>
          </a:xfrm>
          <a:prstGeom prst="mathMultiply">
            <a:avLst>
              <a:gd name="adj1" fmla="val 559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Násobení 18"/>
          <p:cNvSpPr/>
          <p:nvPr/>
        </p:nvSpPr>
        <p:spPr>
          <a:xfrm>
            <a:off x="1547664" y="3140968"/>
            <a:ext cx="2808312" cy="1728192"/>
          </a:xfrm>
          <a:prstGeom prst="mathMultiply">
            <a:avLst>
              <a:gd name="adj1" fmla="val 5599"/>
            </a:avLst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10 - Volièr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9" cstate="print"/>
          <a:stretch>
            <a:fillRect/>
          </a:stretch>
        </p:blipFill>
        <p:spPr>
          <a:xfrm>
            <a:off x="7596336" y="1628800"/>
            <a:ext cx="448816" cy="448816"/>
          </a:xfrm>
          <a:prstGeom prst="rect">
            <a:avLst/>
          </a:prstGeom>
        </p:spPr>
      </p:pic>
      <p:sp>
        <p:nvSpPr>
          <p:cNvPr id="22" name="TextovéPole 21"/>
          <p:cNvSpPr txBox="1"/>
          <p:nvPr/>
        </p:nvSpPr>
        <p:spPr>
          <a:xfrm>
            <a:off x="4788024" y="436510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03</a:t>
            </a:r>
            <a:endParaRPr lang="cs-CZ" sz="16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99792" y="501317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02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99992" y="651944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04</a:t>
            </a:r>
            <a:endParaRPr lang="cs-CZ" sz="16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76128" y="667184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01</a:t>
            </a:r>
            <a:endParaRPr lang="cs-CZ" sz="16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12360" y="414908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05</a:t>
            </a:r>
            <a:endParaRPr lang="cs-CZ" sz="16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524328" y="630932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06</a:t>
            </a:r>
            <a:endParaRPr lang="cs-CZ" sz="1600" i="1" dirty="0"/>
          </a:p>
        </p:txBody>
      </p:sp>
      <p:sp>
        <p:nvSpPr>
          <p:cNvPr id="2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8" dur="13052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1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>
                <p:cTn id="1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  <p:bldLst>
      <p:bldP spid="20" grpId="0" animBg="1"/>
      <p:bldP spid="5" grpId="0"/>
      <p:bldP spid="13" grpId="0" animBg="1"/>
      <p:bldP spid="14" grpId="0" animBg="1"/>
      <p:bldP spid="15" grpId="0" animBg="1"/>
      <p:bldP spid="16" grpId="1" animBg="1"/>
      <p:bldP spid="19" grpId="1" animBg="1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08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jsi poznal, že jde o ptáčka?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 tabulky a obrázky, které jsou pravdivé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140968"/>
            <a:ext cx="2376264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VYSOKÉ TÓNY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5517232"/>
            <a:ext cx="2376264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NÍZKÉ TÓNY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5589240"/>
            <a:ext cx="2376264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RYCHLEJŠÍ TEMPO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2204864"/>
            <a:ext cx="2376264" cy="830997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POMALEJŠÍ TEMPO</a:t>
            </a:r>
            <a:endParaRPr lang="cs-CZ" sz="2400" dirty="0"/>
          </a:p>
        </p:txBody>
      </p:sp>
      <p:pic>
        <p:nvPicPr>
          <p:cNvPr id="8" name="10 - Volièr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8316416" y="980728"/>
            <a:ext cx="448816" cy="448816"/>
          </a:xfrm>
          <a:prstGeom prst="rect">
            <a:avLst/>
          </a:prstGeom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37726">
            <a:off x="3707904" y="3645024"/>
            <a:ext cx="2238028" cy="1705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 descr="C:\Documents and Settings\Administrator\Local Settings\Temporary Internet Files\Content.IE5\H5YB98BH\MC90044178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3501008"/>
            <a:ext cx="1371600" cy="1371600"/>
          </a:xfrm>
          <a:prstGeom prst="rect">
            <a:avLst/>
          </a:prstGeom>
          <a:noFill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2276872"/>
            <a:ext cx="1564407" cy="1162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4653136"/>
            <a:ext cx="1204392" cy="18767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 descr="C:\Documents and Settings\Administrator\Local Settings\Temporary Internet Files\Content.IE5\O99XYZB9\MC90043380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27784" y="3356992"/>
            <a:ext cx="854825" cy="854825"/>
          </a:xfrm>
          <a:prstGeom prst="rect">
            <a:avLst/>
          </a:prstGeom>
          <a:noFill/>
        </p:spPr>
      </p:pic>
      <p:pic>
        <p:nvPicPr>
          <p:cNvPr id="16" name="Picture 8" descr="C:\Documents and Settings\Administrator\Local Settings\Temporary Internet Files\Content.IE5\O99XYZB9\MC90043380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6003175"/>
            <a:ext cx="854825" cy="854825"/>
          </a:xfrm>
          <a:prstGeom prst="rect">
            <a:avLst/>
          </a:prstGeom>
          <a:noFill/>
        </p:spPr>
      </p:pic>
      <p:pic>
        <p:nvPicPr>
          <p:cNvPr id="17" name="Picture 8" descr="C:\Documents and Settings\Administrator\Local Settings\Temporary Internet Files\Content.IE5\O99XYZB9\MC90043380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60032" y="4365104"/>
            <a:ext cx="854825" cy="854825"/>
          </a:xfrm>
          <a:prstGeom prst="rect">
            <a:avLst/>
          </a:prstGeom>
          <a:noFill/>
        </p:spPr>
      </p:pic>
      <p:pic>
        <p:nvPicPr>
          <p:cNvPr id="18" name="Picture 8" descr="C:\Documents and Settings\Administrator\Local Settings\Temporary Internet Files\Content.IE5\O99XYZB9\MC90043380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89175" y="4293096"/>
            <a:ext cx="854825" cy="854825"/>
          </a:xfrm>
          <a:prstGeom prst="rect">
            <a:avLst/>
          </a:prstGeom>
          <a:noFill/>
        </p:spPr>
      </p:pic>
      <p:sp>
        <p:nvSpPr>
          <p:cNvPr id="19" name="Násobení 18"/>
          <p:cNvSpPr/>
          <p:nvPr/>
        </p:nvSpPr>
        <p:spPr>
          <a:xfrm>
            <a:off x="1691680" y="5157192"/>
            <a:ext cx="1080120" cy="864096"/>
          </a:xfrm>
          <a:prstGeom prst="mathMultiply">
            <a:avLst>
              <a:gd name="adj1" fmla="val 986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ásobení 19"/>
          <p:cNvSpPr/>
          <p:nvPr/>
        </p:nvSpPr>
        <p:spPr>
          <a:xfrm>
            <a:off x="4932040" y="2852936"/>
            <a:ext cx="1080120" cy="864096"/>
          </a:xfrm>
          <a:prstGeom prst="mathMultiply">
            <a:avLst>
              <a:gd name="adj1" fmla="val 986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Násobení 20"/>
          <p:cNvSpPr/>
          <p:nvPr/>
        </p:nvSpPr>
        <p:spPr>
          <a:xfrm>
            <a:off x="8063880" y="2492896"/>
            <a:ext cx="1080120" cy="864096"/>
          </a:xfrm>
          <a:prstGeom prst="mathMultiply">
            <a:avLst>
              <a:gd name="adj1" fmla="val 986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8063880" y="5661248"/>
            <a:ext cx="1080120" cy="864096"/>
          </a:xfrm>
          <a:prstGeom prst="mathMultiply">
            <a:avLst>
              <a:gd name="adj1" fmla="val 9866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979712" y="623731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07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83968" y="342900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09</a:t>
            </a:r>
            <a:endParaRPr lang="cs-CZ" sz="1600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79912" y="501317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08</a:t>
            </a:r>
            <a:endParaRPr lang="cs-CZ" sz="16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76256" y="4797152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10</a:t>
            </a:r>
            <a:endParaRPr lang="cs-CZ" sz="1600" i="1" dirty="0"/>
          </a:p>
        </p:txBody>
      </p:sp>
      <p:sp>
        <p:nvSpPr>
          <p:cNvPr id="2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6" dur="13052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7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7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19" grpId="0" animBg="1"/>
      <p:bldP spid="19" grpId="1" animBg="1"/>
      <p:bldP spid="20" grpId="0" animBg="1"/>
      <p:bldP spid="21" grpId="0" animBg="1"/>
      <p:bldP spid="22" grpId="0" animBg="1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836712"/>
            <a:ext cx="8305800" cy="7223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ptáčků ve skladbě slyšíš?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66247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Který nástroj znázorňuje jednotlivé ptáčky?</a:t>
            </a:r>
            <a:endParaRPr lang="cs-CZ" sz="2000" dirty="0"/>
          </a:p>
        </p:txBody>
      </p:sp>
      <p:pic>
        <p:nvPicPr>
          <p:cNvPr id="4" name="10 - Volièr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 cstate="print"/>
          <a:stretch>
            <a:fillRect/>
          </a:stretch>
        </p:blipFill>
        <p:spPr>
          <a:xfrm>
            <a:off x="8316416" y="980728"/>
            <a:ext cx="448816" cy="448816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3" y="2942946"/>
            <a:ext cx="1800200" cy="135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15" name="Picture 1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2780928"/>
            <a:ext cx="2662225" cy="1992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637726">
            <a:off x="893691" y="4960424"/>
            <a:ext cx="2238028" cy="1705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4" descr="C:\Documents and Settings\Administrator\Local Settings\Temporary Internet Files\Content.IE5\H5YB98BH\MC90044178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88224" y="5013176"/>
            <a:ext cx="1371600" cy="1371600"/>
          </a:xfrm>
          <a:prstGeom prst="rect">
            <a:avLst/>
          </a:prstGeom>
          <a:noFill/>
        </p:spPr>
      </p:pic>
      <p:cxnSp>
        <p:nvCxnSpPr>
          <p:cNvPr id="26" name="Přímá spojovací šipka 25"/>
          <p:cNvCxnSpPr>
            <a:endCxn id="23" idx="3"/>
          </p:cNvCxnSpPr>
          <p:nvPr/>
        </p:nvCxnSpPr>
        <p:spPr>
          <a:xfrm flipH="1">
            <a:off x="3112520" y="4509120"/>
            <a:ext cx="379360" cy="1510607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5724128" y="4509120"/>
            <a:ext cx="432048" cy="1440160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067944" y="4293096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11</a:t>
            </a:r>
            <a:endParaRPr lang="cs-CZ" sz="1600" i="1" dirty="0"/>
          </a:p>
        </p:txBody>
      </p:sp>
      <p:sp>
        <p:nvSpPr>
          <p:cNvPr id="4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4" dur="1305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stop">
                                      <p:cBhvr>
                                        <p:cTn id="58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5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/>
      <p:bldP spid="4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916832"/>
            <a:ext cx="4468755" cy="33515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05800" cy="13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myslíš, že si ptáčci ve skladbě říkají? Zkus vymyslet krátký příběh.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420888"/>
            <a:ext cx="66247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Poslechni si skladbu ještě jednou a spočítej kolikrát se který ptáček dostal ke slovu.</a:t>
            </a:r>
          </a:p>
          <a:p>
            <a:endParaRPr lang="cs-CZ" sz="2000" dirty="0"/>
          </a:p>
          <a:p>
            <a:r>
              <a:rPr lang="cs-CZ" sz="2000" dirty="0" smtClean="0"/>
              <a:t>Dobrovolník může na tabuli zaznamenávat ptáčkům body.</a:t>
            </a:r>
            <a:endParaRPr lang="cs-CZ" sz="2000" dirty="0"/>
          </a:p>
        </p:txBody>
      </p:sp>
      <p:pic>
        <p:nvPicPr>
          <p:cNvPr id="4" name="10 - Volièr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8316416" y="980728"/>
            <a:ext cx="448816" cy="448816"/>
          </a:xfrm>
          <a:prstGeom prst="rect">
            <a:avLst/>
          </a:prstGeom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637726">
            <a:off x="2782665" y="3976111"/>
            <a:ext cx="1342881" cy="102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4" descr="C:\Documents and Settings\Administrator\Local Settings\Temporary Internet Files\Content.IE5\H5YB98BH\MC90044178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3933056"/>
            <a:ext cx="1008112" cy="10081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7740352" y="5085184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 12</a:t>
            </a:r>
            <a:endParaRPr lang="cs-CZ" sz="1600" i="1" dirty="0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764704"/>
            <a:ext cx="849694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endParaRPr lang="cs-CZ" sz="1600" dirty="0" smtClean="0"/>
          </a:p>
          <a:p>
            <a:pPr>
              <a:lnSpc>
                <a:spcPct val="150000"/>
              </a:lnSpc>
            </a:pPr>
            <a:r>
              <a:rPr lang="cs-CZ" sz="1600" dirty="0" smtClean="0"/>
              <a:t>CAMILLE SAINT-SAENS. </a:t>
            </a:r>
            <a:r>
              <a:rPr lang="cs-CZ" sz="1600" i="1" dirty="0" smtClean="0"/>
              <a:t>Karneval zvířat</a:t>
            </a:r>
            <a:r>
              <a:rPr lang="cs-CZ" sz="1600" smtClean="0"/>
              <a:t>: </a:t>
            </a:r>
            <a:r>
              <a:rPr lang="cs-CZ" sz="1600" i="1" smtClean="0"/>
              <a:t>Voliéra</a:t>
            </a:r>
            <a:r>
              <a:rPr lang="cs-CZ" sz="1600" smtClean="0"/>
              <a:t> </a:t>
            </a:r>
            <a:r>
              <a:rPr lang="cs-CZ" sz="1600" dirty="0" smtClean="0"/>
              <a:t>[CD-ROM]. 2010 [cit. 24.7.2012].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01: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Obr.02: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Obr.03: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Obr.04: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Obr.05: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Obr.06: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Obr.07: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Obr.08: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Obr.09: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Obr.10: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 Obr.11: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/>
              <a:t>Obr.12: </a:t>
            </a:r>
            <a:r>
              <a:rPr lang="cs-CZ" sz="1600" dirty="0" smtClean="0"/>
              <a:t>Galerie Office [cit. </a:t>
            </a:r>
            <a:r>
              <a:rPr lang="cs-CZ" sz="1600" dirty="0" smtClean="0"/>
              <a:t>2012-07-31]</a:t>
            </a:r>
            <a:endParaRPr lang="cs-CZ" sz="1600" dirty="0" smtClean="0"/>
          </a:p>
          <a:p>
            <a:pPr>
              <a:lnSpc>
                <a:spcPct val="150000"/>
              </a:lnSpc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98</TotalTime>
  <Words>506</Words>
  <Application>Microsoft Office PowerPoint</Application>
  <PresentationFormat>Předvádění na obrazovce (4:3)</PresentationFormat>
  <Paragraphs>62</Paragraphs>
  <Slides>8</Slides>
  <Notes>0</Notes>
  <HiddenSlides>3</HiddenSlides>
  <MMClips>4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Acrobat Document</vt:lpstr>
      <vt:lpstr>Snímek 1</vt:lpstr>
      <vt:lpstr>Snímek 2</vt:lpstr>
      <vt:lpstr>Poslech z přírody</vt:lpstr>
      <vt:lpstr>Poslechni si následující skladbu a přemýšlej, jaká zvířátka si ve skladbě povídají.</vt:lpstr>
      <vt:lpstr>Jak jsi poznal, že jde o ptáčka?</vt:lpstr>
      <vt:lpstr>Kolik ptáčků ve skladbě slyšíš?</vt:lpstr>
      <vt:lpstr>Co myslíš, že si ptáčci ve skladbě říkají? Zkus vymyslet krátký příběh.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Poslech z přírody</dc:title>
  <dc:creator>DELL</dc:creator>
  <cp:lastModifiedBy>DELL</cp:lastModifiedBy>
  <cp:revision>11</cp:revision>
  <dcterms:created xsi:type="dcterms:W3CDTF">2012-07-31T17:43:46Z</dcterms:created>
  <dcterms:modified xsi:type="dcterms:W3CDTF">2012-07-31T19:22:29Z</dcterms:modified>
</cp:coreProperties>
</file>