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30AB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08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15F47-857D-4284-87DB-173DC83A0851}" type="datetimeFigureOut">
              <a:rPr lang="cs-CZ" smtClean="0"/>
              <a:pPr/>
              <a:t>12.8.2012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0690F-D9FB-4C72-800F-48E6D093B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15F47-857D-4284-87DB-173DC83A0851}" type="datetimeFigureOut">
              <a:rPr lang="cs-CZ" smtClean="0"/>
              <a:pPr/>
              <a:t>12.8.2012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0690F-D9FB-4C72-800F-48E6D093B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15F47-857D-4284-87DB-173DC83A0851}" type="datetimeFigureOut">
              <a:rPr lang="cs-CZ" smtClean="0"/>
              <a:pPr/>
              <a:t>12.8.2012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0690F-D9FB-4C72-800F-48E6D093B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15F47-857D-4284-87DB-173DC83A0851}" type="datetimeFigureOut">
              <a:rPr lang="cs-CZ" smtClean="0"/>
              <a:pPr/>
              <a:t>12.8.2012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0690F-D9FB-4C72-800F-48E6D093B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15F47-857D-4284-87DB-173DC83A0851}" type="datetimeFigureOut">
              <a:rPr lang="cs-CZ" smtClean="0"/>
              <a:pPr/>
              <a:t>12.8.2012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0690F-D9FB-4C72-800F-48E6D093B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15F47-857D-4284-87DB-173DC83A0851}" type="datetimeFigureOut">
              <a:rPr lang="cs-CZ" smtClean="0"/>
              <a:pPr/>
              <a:t>12.8.2012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680690F-D9FB-4C72-800F-48E6D093B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15F47-857D-4284-87DB-173DC83A0851}" type="datetimeFigureOut">
              <a:rPr lang="cs-CZ" smtClean="0"/>
              <a:pPr/>
              <a:t>12.8.2012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0690F-D9FB-4C72-800F-48E6D093B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15F47-857D-4284-87DB-173DC83A0851}" type="datetimeFigureOut">
              <a:rPr lang="cs-CZ" smtClean="0"/>
              <a:pPr/>
              <a:t>12.8.2012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C680690F-D9FB-4C72-800F-48E6D093B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6EA15F47-857D-4284-87DB-173DC83A0851}" type="datetimeFigureOut">
              <a:rPr lang="cs-CZ" smtClean="0"/>
              <a:pPr/>
              <a:t>12.8.2012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0690F-D9FB-4C72-800F-48E6D093B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15F47-857D-4284-87DB-173DC83A0851}" type="datetimeFigureOut">
              <a:rPr lang="cs-CZ" smtClean="0"/>
              <a:pPr/>
              <a:t>12.8.2012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0690F-D9FB-4C72-800F-48E6D093B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15F47-857D-4284-87DB-173DC83A0851}" type="datetimeFigureOut">
              <a:rPr lang="cs-CZ" smtClean="0"/>
              <a:pPr/>
              <a:t>12.8.2012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0690F-D9FB-4C72-800F-48E6D093B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6EA15F47-857D-4284-87DB-173DC83A0851}" type="datetimeFigureOut">
              <a:rPr lang="cs-CZ" smtClean="0"/>
              <a:pPr/>
              <a:t>12.8.2012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680690F-D9FB-4C72-800F-48E6D093B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png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13" Type="http://schemas.openxmlformats.org/officeDocument/2006/relationships/slide" Target="slide14.xml"/><Relationship Id="rId3" Type="http://schemas.openxmlformats.org/officeDocument/2006/relationships/image" Target="../media/image4.png"/><Relationship Id="rId7" Type="http://schemas.openxmlformats.org/officeDocument/2006/relationships/slide" Target="slide8.xml"/><Relationship Id="rId12" Type="http://schemas.openxmlformats.org/officeDocument/2006/relationships/slide" Target="slide13.xml"/><Relationship Id="rId17" Type="http://schemas.openxmlformats.org/officeDocument/2006/relationships/slide" Target="slide19.xml"/><Relationship Id="rId2" Type="http://schemas.openxmlformats.org/officeDocument/2006/relationships/image" Target="../media/image3.emf"/><Relationship Id="rId16" Type="http://schemas.openxmlformats.org/officeDocument/2006/relationships/slide" Target="slide17.xml"/><Relationship Id="rId1" Type="http://schemas.openxmlformats.org/officeDocument/2006/relationships/slideLayout" Target="../slideLayouts/slideLayout7.xml"/><Relationship Id="rId6" Type="http://schemas.openxmlformats.org/officeDocument/2006/relationships/slide" Target="slide7.xml"/><Relationship Id="rId11" Type="http://schemas.openxmlformats.org/officeDocument/2006/relationships/slide" Target="slide12.xml"/><Relationship Id="rId5" Type="http://schemas.openxmlformats.org/officeDocument/2006/relationships/slide" Target="slide6.xml"/><Relationship Id="rId15" Type="http://schemas.openxmlformats.org/officeDocument/2006/relationships/slide" Target="slide16.xml"/><Relationship Id="rId10" Type="http://schemas.openxmlformats.org/officeDocument/2006/relationships/slide" Target="slide11.xml"/><Relationship Id="rId4" Type="http://schemas.openxmlformats.org/officeDocument/2006/relationships/slide" Target="slide5.xml"/><Relationship Id="rId9" Type="http://schemas.openxmlformats.org/officeDocument/2006/relationships/slide" Target="slide10.xml"/><Relationship Id="rId14" Type="http://schemas.openxmlformats.org/officeDocument/2006/relationships/slide" Target="slide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emf"/><Relationship Id="rId5" Type="http://schemas.openxmlformats.org/officeDocument/2006/relationships/image" Target="../media/image12.emf"/><Relationship Id="rId4" Type="http://schemas.openxmlformats.org/officeDocument/2006/relationships/image" Target="../media/image14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emf"/><Relationship Id="rId3" Type="http://schemas.openxmlformats.org/officeDocument/2006/relationships/image" Target="../media/image18.emf"/><Relationship Id="rId7" Type="http://schemas.openxmlformats.org/officeDocument/2006/relationships/image" Target="../media/image22.e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emf"/><Relationship Id="rId5" Type="http://schemas.openxmlformats.org/officeDocument/2006/relationships/image" Target="../media/image20.emf"/><Relationship Id="rId4" Type="http://schemas.openxmlformats.org/officeDocument/2006/relationships/image" Target="../media/image19.em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Relationship Id="rId9" Type="http://schemas.openxmlformats.org/officeDocument/2006/relationships/image" Target="../media/image3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e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emf"/><Relationship Id="rId5" Type="http://schemas.openxmlformats.org/officeDocument/2006/relationships/image" Target="../media/image33.emf"/><Relationship Id="rId4" Type="http://schemas.openxmlformats.org/officeDocument/2006/relationships/image" Target="../media/image32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VY_32_INOVACE_20_HUDEBNÍ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VÝCHOVA_ZNALOSTI Z HV(OPAKOVÁNÍ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)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ZNALOSTI Z HV (OPAKOVÁNÍ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000" dirty="0">
              <a:latin typeface="Arial" pitchFamily="34" charset="0"/>
              <a:ea typeface="+mj-ea"/>
              <a:cs typeface="Arial" pitchFamily="34" charset="0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645024"/>
            <a:ext cx="8460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ZNALOSTI Z HV (OPAKOVÁNÍ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400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p:oleObj spid="_x0000_s1026" name="Acrobat Document" r:id="rId3" imgW="9523810" imgH="7621064" progId="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476672"/>
            <a:ext cx="8208912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žáky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5.tříd.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se zaměřuje na oblast Umění a kultura, vzdělávací obor Hudební výchova.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slouží k procvičení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dosažených znalostí z hudební výchovy.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k hromadné práci s interaktivn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í tabulí.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 materiálem lze také pracovat jako se soutěží pro více týmů.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vybírají jednotlivá pole, které chtějí v obrázku odkrýt – nejprve však musí zodpovědět otázku, která se zobrazí kliknutím na tlačítko akce v příslušném poli. Ve snímku s otázkou je zobrazena i správná odpověď, kterou kliknutím do snímku můžeme a nemusíme odkrýt. Na původní snímek se opět lze vrátit tlačítkem akcí (domeček).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Pokud děti odpověděly správně, můžeme políčko odkrýt, tak že přímo na něj klikneme (ne na tlačítko akcí).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879240" cy="2301240"/>
          </a:xfrm>
        </p:spPr>
        <p:txBody>
          <a:bodyPr/>
          <a:lstStyle/>
          <a:p>
            <a:r>
              <a:rPr lang="cs-CZ" dirty="0" smtClean="0"/>
              <a:t>ZNALOSTI Z HV</a:t>
            </a:r>
            <a:br>
              <a:rPr lang="cs-CZ" dirty="0" smtClean="0"/>
            </a:br>
            <a:r>
              <a:rPr lang="cs-CZ" dirty="0" smtClean="0"/>
              <a:t>(OPAKOVÁNÍ)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1556792"/>
            <a:ext cx="6480048" cy="1752600"/>
          </a:xfrm>
        </p:spPr>
        <p:txBody>
          <a:bodyPr/>
          <a:lstStyle/>
          <a:p>
            <a:r>
              <a:rPr lang="cs-CZ" dirty="0" smtClean="0"/>
              <a:t>Odkryj obrázek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268760"/>
            <a:ext cx="5491535" cy="40552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Rámeček 3"/>
          <p:cNvSpPr/>
          <p:nvPr/>
        </p:nvSpPr>
        <p:spPr>
          <a:xfrm>
            <a:off x="1187624" y="836712"/>
            <a:ext cx="6480720" cy="5040560"/>
          </a:xfrm>
          <a:prstGeom prst="frame">
            <a:avLst>
              <a:gd name="adj1" fmla="val 205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2051" name="Picture 3" descr="C:\Documents and Settings\Administrator\Local Settings\Temporary Internet Files\Content.IE5\M39GB4IW\MC90044179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9999512">
            <a:off x="4393694" y="3106678"/>
            <a:ext cx="2743200" cy="2743200"/>
          </a:xfrm>
          <a:prstGeom prst="rect">
            <a:avLst/>
          </a:prstGeom>
          <a:noFill/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187624" y="836712"/>
          <a:ext cx="2160240" cy="10081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187624" y="1844824"/>
          <a:ext cx="2160240" cy="10081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187624" y="2852936"/>
          <a:ext cx="2160240" cy="10081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187624" y="3861048"/>
          <a:ext cx="2160240" cy="10081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187624" y="4869160"/>
          <a:ext cx="2160240" cy="10081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3347864" y="836712"/>
          <a:ext cx="2160240" cy="10081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5508104" y="836712"/>
          <a:ext cx="2160240" cy="10081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3347864" y="2852936"/>
          <a:ext cx="2160240" cy="10081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5508104" y="1844824"/>
          <a:ext cx="2160240" cy="10081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3347864" y="4869160"/>
          <a:ext cx="2160240" cy="10081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5508104" y="3861048"/>
          <a:ext cx="2160240" cy="10081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3347864" y="1844824"/>
          <a:ext cx="2160240" cy="10081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3347864" y="3861048"/>
          <a:ext cx="2160240" cy="10081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5508104" y="2852936"/>
          <a:ext cx="2160240" cy="10081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5508104" y="4869160"/>
          <a:ext cx="2160240" cy="10081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21" name="Tlačítko akce: Dopředu nebo Další 20">
            <a:hlinkClick r:id="rId4" action="ppaction://hlinksldjump" highlightClick="1"/>
          </p:cNvPr>
          <p:cNvSpPr/>
          <p:nvPr/>
        </p:nvSpPr>
        <p:spPr>
          <a:xfrm>
            <a:off x="2915816" y="1484784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lačítko akce: Dopředu nebo Další 21">
            <a:hlinkClick r:id="rId5" action="ppaction://hlinksldjump" highlightClick="1"/>
          </p:cNvPr>
          <p:cNvSpPr/>
          <p:nvPr/>
        </p:nvSpPr>
        <p:spPr>
          <a:xfrm>
            <a:off x="2915816" y="2492896"/>
            <a:ext cx="360040" cy="288032"/>
          </a:xfrm>
          <a:prstGeom prst="actionButtonForwardNex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lačítko akce: Dopředu nebo Další 22">
            <a:hlinkClick r:id="rId6" action="ppaction://hlinksldjump" highlightClick="1"/>
          </p:cNvPr>
          <p:cNvSpPr/>
          <p:nvPr/>
        </p:nvSpPr>
        <p:spPr>
          <a:xfrm>
            <a:off x="2915816" y="3429000"/>
            <a:ext cx="360040" cy="288032"/>
          </a:xfrm>
          <a:prstGeom prst="actionButtonForwardNex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lačítko akce: Dopředu nebo Další 23">
            <a:hlinkClick r:id="rId7" action="ppaction://hlinksldjump" highlightClick="1"/>
          </p:cNvPr>
          <p:cNvSpPr/>
          <p:nvPr/>
        </p:nvSpPr>
        <p:spPr>
          <a:xfrm>
            <a:off x="2915816" y="4509120"/>
            <a:ext cx="360040" cy="288032"/>
          </a:xfrm>
          <a:prstGeom prst="actionButtonForwardNex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lačítko akce: Dopředu nebo Další 24">
            <a:hlinkClick r:id="rId8" action="ppaction://hlinksldjump" highlightClick="1"/>
          </p:cNvPr>
          <p:cNvSpPr/>
          <p:nvPr/>
        </p:nvSpPr>
        <p:spPr>
          <a:xfrm>
            <a:off x="2915816" y="5517232"/>
            <a:ext cx="360040" cy="288032"/>
          </a:xfrm>
          <a:prstGeom prst="actionButtonForwardNex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lačítko akce: Dopředu nebo Další 25">
            <a:hlinkClick r:id="rId9" action="ppaction://hlinksldjump" highlightClick="1"/>
          </p:cNvPr>
          <p:cNvSpPr/>
          <p:nvPr/>
        </p:nvSpPr>
        <p:spPr>
          <a:xfrm>
            <a:off x="5076056" y="1412776"/>
            <a:ext cx="360040" cy="288032"/>
          </a:xfrm>
          <a:prstGeom prst="actionButtonForwardNex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lačítko akce: Dopředu nebo Další 26">
            <a:hlinkClick r:id="rId10" action="ppaction://hlinksldjump" highlightClick="1"/>
          </p:cNvPr>
          <p:cNvSpPr/>
          <p:nvPr/>
        </p:nvSpPr>
        <p:spPr>
          <a:xfrm>
            <a:off x="5076056" y="2492896"/>
            <a:ext cx="360040" cy="288032"/>
          </a:xfrm>
          <a:prstGeom prst="actionButtonForwardNex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lačítko akce: Dopředu nebo Další 27">
            <a:hlinkClick r:id="rId11" action="ppaction://hlinksldjump" highlightClick="1"/>
          </p:cNvPr>
          <p:cNvSpPr/>
          <p:nvPr/>
        </p:nvSpPr>
        <p:spPr>
          <a:xfrm>
            <a:off x="5076056" y="3501008"/>
            <a:ext cx="360040" cy="288032"/>
          </a:xfrm>
          <a:prstGeom prst="actionButtonForwardNex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lačítko akce: Dopředu nebo Další 28">
            <a:hlinkClick r:id="rId12" action="ppaction://hlinksldjump" highlightClick="1"/>
          </p:cNvPr>
          <p:cNvSpPr/>
          <p:nvPr/>
        </p:nvSpPr>
        <p:spPr>
          <a:xfrm>
            <a:off x="5076056" y="4509120"/>
            <a:ext cx="360040" cy="288032"/>
          </a:xfrm>
          <a:prstGeom prst="actionButtonForwardNex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lačítko akce: Dopředu nebo Další 29">
            <a:hlinkClick r:id="rId13" action="ppaction://hlinksldjump" highlightClick="1"/>
          </p:cNvPr>
          <p:cNvSpPr/>
          <p:nvPr/>
        </p:nvSpPr>
        <p:spPr>
          <a:xfrm>
            <a:off x="5076056" y="5517232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lačítko akce: Dopředu nebo Další 30">
            <a:hlinkClick r:id="rId14" action="ppaction://hlinksldjump" highlightClick="1"/>
          </p:cNvPr>
          <p:cNvSpPr/>
          <p:nvPr/>
        </p:nvSpPr>
        <p:spPr>
          <a:xfrm>
            <a:off x="7236296" y="1484784"/>
            <a:ext cx="360040" cy="288032"/>
          </a:xfrm>
          <a:prstGeom prst="actionButtonForwardNex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lačítko akce: Dopředu nebo Další 31">
            <a:hlinkClick r:id="rId15" action="ppaction://hlinksldjump" highlightClick="1"/>
          </p:cNvPr>
          <p:cNvSpPr/>
          <p:nvPr/>
        </p:nvSpPr>
        <p:spPr>
          <a:xfrm>
            <a:off x="7236296" y="2492896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lačítko akce: Dopředu nebo Další 32">
            <a:hlinkClick r:id="rId16" action="ppaction://hlinksldjump" highlightClick="1"/>
          </p:cNvPr>
          <p:cNvSpPr/>
          <p:nvPr/>
        </p:nvSpPr>
        <p:spPr>
          <a:xfrm>
            <a:off x="7236296" y="3501008"/>
            <a:ext cx="360040" cy="288032"/>
          </a:xfrm>
          <a:prstGeom prst="actionButtonForwardNex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lačítko akce: Dopředu nebo Další 33">
            <a:hlinkClick r:id="rId13" action="ppaction://hlinksldjump" highlightClick="1"/>
          </p:cNvPr>
          <p:cNvSpPr/>
          <p:nvPr/>
        </p:nvSpPr>
        <p:spPr>
          <a:xfrm>
            <a:off x="7236296" y="4509120"/>
            <a:ext cx="360040" cy="288032"/>
          </a:xfrm>
          <a:prstGeom prst="actionButtonForwardNex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lačítko akce: Dopředu nebo Další 34">
            <a:hlinkClick r:id="rId17" action="ppaction://hlinksldjump" highlightClick="1"/>
          </p:cNvPr>
          <p:cNvSpPr/>
          <p:nvPr/>
        </p:nvSpPr>
        <p:spPr>
          <a:xfrm>
            <a:off x="7236296" y="5517232"/>
            <a:ext cx="360040" cy="288032"/>
          </a:xfrm>
          <a:prstGeom prst="actionButtonForwardNex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884368" y="6093296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01</a:t>
            </a:r>
            <a:endParaRPr lang="cs-CZ" sz="16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3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700808"/>
            <a:ext cx="8124825" cy="437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331640" y="2636913"/>
            <a:ext cx="7200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Já   do     </a:t>
            </a:r>
            <a:r>
              <a:rPr lang="cs-CZ" sz="1400" dirty="0" err="1" smtClean="0">
                <a:solidFill>
                  <a:schemeClr val="bg1"/>
                </a:solidFill>
              </a:rPr>
              <a:t>le</a:t>
            </a:r>
            <a:r>
              <a:rPr lang="cs-CZ" sz="1400" dirty="0" smtClean="0">
                <a:solidFill>
                  <a:schemeClr val="bg1"/>
                </a:solidFill>
              </a:rPr>
              <a:t>- </a:t>
            </a:r>
            <a:r>
              <a:rPr lang="cs-CZ" sz="1400" dirty="0" err="1" smtClean="0">
                <a:solidFill>
                  <a:schemeClr val="bg1"/>
                </a:solidFill>
              </a:rPr>
              <a:t>sa</a:t>
            </a: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smtClean="0">
                <a:solidFill>
                  <a:schemeClr val="bg1"/>
                </a:solidFill>
              </a:rPr>
              <a:t>            ne –po – je- </a:t>
            </a:r>
            <a:r>
              <a:rPr lang="cs-CZ" sz="1400" dirty="0" err="1" smtClean="0">
                <a:solidFill>
                  <a:schemeClr val="bg1"/>
                </a:solidFill>
              </a:rPr>
              <a:t>du</a:t>
            </a:r>
            <a:r>
              <a:rPr lang="cs-CZ" sz="1400" dirty="0" smtClean="0">
                <a:solidFill>
                  <a:schemeClr val="bg1"/>
                </a:solidFill>
              </a:rPr>
              <a:t>               já     do    </a:t>
            </a:r>
            <a:r>
              <a:rPr lang="cs-CZ" sz="1400" dirty="0" err="1" smtClean="0">
                <a:solidFill>
                  <a:schemeClr val="bg1"/>
                </a:solidFill>
              </a:rPr>
              <a:t>le</a:t>
            </a:r>
            <a:r>
              <a:rPr lang="cs-CZ" sz="1400" dirty="0" smtClean="0">
                <a:solidFill>
                  <a:schemeClr val="bg1"/>
                </a:solidFill>
              </a:rPr>
              <a:t> –   </a:t>
            </a:r>
            <a:r>
              <a:rPr lang="cs-CZ" sz="1400" dirty="0" err="1" smtClean="0">
                <a:solidFill>
                  <a:schemeClr val="bg1"/>
                </a:solidFill>
              </a:rPr>
              <a:t>sa</a:t>
            </a:r>
            <a:r>
              <a:rPr lang="cs-CZ" sz="1400" dirty="0" smtClean="0">
                <a:solidFill>
                  <a:schemeClr val="bg1"/>
                </a:solidFill>
              </a:rPr>
              <a:t>            ne – </a:t>
            </a:r>
            <a:r>
              <a:rPr lang="cs-CZ" sz="1400" dirty="0" err="1" smtClean="0">
                <a:solidFill>
                  <a:schemeClr val="bg1"/>
                </a:solidFill>
              </a:rPr>
              <a:t>pů</a:t>
            </a:r>
            <a:r>
              <a:rPr lang="cs-CZ" sz="1400" dirty="0" smtClean="0">
                <a:solidFill>
                  <a:schemeClr val="bg1"/>
                </a:solidFill>
              </a:rPr>
              <a:t> - jdu 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4" y="3717033"/>
            <a:ext cx="71287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kdy – by  na  mě       haj – </a:t>
            </a:r>
            <a:r>
              <a:rPr lang="cs-CZ" sz="1400" dirty="0" err="1" smtClean="0">
                <a:solidFill>
                  <a:schemeClr val="bg1"/>
                </a:solidFill>
              </a:rPr>
              <a:t>ný</a:t>
            </a:r>
            <a:r>
              <a:rPr lang="cs-CZ" sz="1400" dirty="0" smtClean="0">
                <a:solidFill>
                  <a:schemeClr val="bg1"/>
                </a:solidFill>
              </a:rPr>
              <a:t>   při – šel      on    by  mě    vzal             se –    </a:t>
            </a:r>
            <a:r>
              <a:rPr lang="cs-CZ" sz="1400" dirty="0" err="1" smtClean="0">
                <a:solidFill>
                  <a:schemeClr val="bg1"/>
                </a:solidFill>
              </a:rPr>
              <a:t>ky</a:t>
            </a:r>
            <a:r>
              <a:rPr lang="cs-CZ" sz="1400" dirty="0" smtClean="0">
                <a:solidFill>
                  <a:schemeClr val="bg1"/>
                </a:solidFill>
              </a:rPr>
              <a:t> -  </a:t>
            </a:r>
            <a:r>
              <a:rPr lang="cs-CZ" sz="1400" dirty="0" err="1" smtClean="0">
                <a:solidFill>
                  <a:schemeClr val="bg1"/>
                </a:solidFill>
              </a:rPr>
              <a:t>ru</a:t>
            </a:r>
            <a:r>
              <a:rPr lang="cs-CZ" sz="1400" dirty="0" smtClean="0">
                <a:solidFill>
                  <a:schemeClr val="bg1"/>
                </a:solidFill>
              </a:rPr>
              <a:t>.  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87624" y="4725145"/>
            <a:ext cx="705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Se  -</a:t>
            </a:r>
            <a:r>
              <a:rPr lang="cs-CZ" sz="1400" dirty="0" err="1" smtClean="0">
                <a:solidFill>
                  <a:schemeClr val="bg1"/>
                </a:solidFill>
              </a:rPr>
              <a:t>ky</a:t>
            </a:r>
            <a:r>
              <a:rPr lang="cs-CZ" sz="1400" dirty="0" smtClean="0">
                <a:solidFill>
                  <a:schemeClr val="bg1"/>
                </a:solidFill>
              </a:rPr>
              <a:t> – </a:t>
            </a:r>
            <a:r>
              <a:rPr lang="cs-CZ" sz="1400" dirty="0" err="1" smtClean="0">
                <a:solidFill>
                  <a:schemeClr val="bg1"/>
                </a:solidFill>
              </a:rPr>
              <a:t>ra</a:t>
            </a:r>
            <a:r>
              <a:rPr lang="cs-CZ" sz="1400" dirty="0" smtClean="0">
                <a:solidFill>
                  <a:schemeClr val="bg1"/>
                </a:solidFill>
              </a:rPr>
              <a:t>    je         za   dva   zla - </a:t>
            </a:r>
            <a:r>
              <a:rPr lang="cs-CZ" sz="1400" dirty="0" err="1" smtClean="0">
                <a:solidFill>
                  <a:schemeClr val="bg1"/>
                </a:solidFill>
              </a:rPr>
              <a:t>tý</a:t>
            </a:r>
            <a:r>
              <a:rPr lang="cs-CZ" sz="1400" dirty="0" smtClean="0">
                <a:solidFill>
                  <a:schemeClr val="bg1"/>
                </a:solidFill>
              </a:rPr>
              <a:t>      a     to – </a:t>
            </a:r>
            <a:r>
              <a:rPr lang="cs-CZ" sz="1400" dirty="0" err="1" smtClean="0">
                <a:solidFill>
                  <a:schemeClr val="bg1"/>
                </a:solidFill>
              </a:rPr>
              <a:t>půr</a:t>
            </a:r>
            <a:r>
              <a:rPr lang="cs-CZ" sz="1400" dirty="0" smtClean="0">
                <a:solidFill>
                  <a:schemeClr val="bg1"/>
                </a:solidFill>
              </a:rPr>
              <a:t> – </a:t>
            </a:r>
            <a:r>
              <a:rPr lang="cs-CZ" sz="1400" dirty="0" err="1" smtClean="0">
                <a:solidFill>
                  <a:schemeClr val="bg1"/>
                </a:solidFill>
              </a:rPr>
              <a:t>ko</a:t>
            </a:r>
            <a:r>
              <a:rPr lang="cs-CZ" sz="1400" dirty="0" smtClean="0">
                <a:solidFill>
                  <a:schemeClr val="bg1"/>
                </a:solidFill>
              </a:rPr>
              <a:t>          za          to   -    </a:t>
            </a:r>
            <a:r>
              <a:rPr lang="cs-CZ" sz="1400" dirty="0" err="1" smtClean="0">
                <a:solidFill>
                  <a:schemeClr val="bg1"/>
                </a:solidFill>
              </a:rPr>
              <a:t>lar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43608" y="5805264"/>
            <a:ext cx="73448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kdy  - by  na  mě      haj – </a:t>
            </a:r>
            <a:r>
              <a:rPr lang="cs-CZ" sz="1400" dirty="0" err="1" smtClean="0">
                <a:solidFill>
                  <a:schemeClr val="bg1"/>
                </a:solidFill>
              </a:rPr>
              <a:t>ný</a:t>
            </a:r>
            <a:r>
              <a:rPr lang="cs-CZ" sz="1400" dirty="0" smtClean="0">
                <a:solidFill>
                  <a:schemeClr val="bg1"/>
                </a:solidFill>
              </a:rPr>
              <a:t>   při – šel       on   by    mě   to          vše  -   </a:t>
            </a:r>
            <a:r>
              <a:rPr lang="cs-CZ" sz="1400" dirty="0" err="1" smtClean="0">
                <a:solidFill>
                  <a:schemeClr val="bg1"/>
                </a:solidFill>
              </a:rPr>
              <a:t>cko</a:t>
            </a:r>
            <a:r>
              <a:rPr lang="cs-CZ" sz="1400" dirty="0" smtClean="0">
                <a:solidFill>
                  <a:schemeClr val="bg1"/>
                </a:solidFill>
              </a:rPr>
              <a:t>     vzal.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2" name="Tlačítko akce: Domů 1">
            <a:hlinkClick r:id="rId3" action="ppaction://hlinksldjump" highlightClick="1"/>
          </p:cNvPr>
          <p:cNvSpPr/>
          <p:nvPr/>
        </p:nvSpPr>
        <p:spPr>
          <a:xfrm>
            <a:off x="8172400" y="5949280"/>
            <a:ext cx="720080" cy="64807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60648"/>
            <a:ext cx="820891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Vyber v písni místa, kde melodie klesá a kde stoupá.</a:t>
            </a:r>
            <a:endParaRPr lang="cs-CZ" sz="4400" dirty="0"/>
          </a:p>
        </p:txBody>
      </p:sp>
      <p:sp>
        <p:nvSpPr>
          <p:cNvPr id="9" name="Rámeček 8"/>
          <p:cNvSpPr/>
          <p:nvPr/>
        </p:nvSpPr>
        <p:spPr>
          <a:xfrm>
            <a:off x="3203848" y="1772816"/>
            <a:ext cx="3384376" cy="936104"/>
          </a:xfrm>
          <a:prstGeom prst="frame">
            <a:avLst>
              <a:gd name="adj1" fmla="val 462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Rámeček 9"/>
          <p:cNvSpPr/>
          <p:nvPr/>
        </p:nvSpPr>
        <p:spPr>
          <a:xfrm>
            <a:off x="2771800" y="2924944"/>
            <a:ext cx="3384376" cy="792088"/>
          </a:xfrm>
          <a:prstGeom prst="frame">
            <a:avLst>
              <a:gd name="adj1" fmla="val 462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Rámeček 10"/>
          <p:cNvSpPr/>
          <p:nvPr/>
        </p:nvSpPr>
        <p:spPr>
          <a:xfrm>
            <a:off x="1187624" y="4005064"/>
            <a:ext cx="1368152" cy="792088"/>
          </a:xfrm>
          <a:prstGeom prst="frame">
            <a:avLst>
              <a:gd name="adj1" fmla="val 462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Rámeček 11"/>
          <p:cNvSpPr/>
          <p:nvPr/>
        </p:nvSpPr>
        <p:spPr>
          <a:xfrm>
            <a:off x="4355976" y="4077072"/>
            <a:ext cx="1368152" cy="792088"/>
          </a:xfrm>
          <a:prstGeom prst="frame">
            <a:avLst>
              <a:gd name="adj1" fmla="val 462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Rámeček 12"/>
          <p:cNvSpPr/>
          <p:nvPr/>
        </p:nvSpPr>
        <p:spPr>
          <a:xfrm>
            <a:off x="2771800" y="5085184"/>
            <a:ext cx="3096344" cy="792088"/>
          </a:xfrm>
          <a:prstGeom prst="frame">
            <a:avLst>
              <a:gd name="adj1" fmla="val 462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Rámeček 13"/>
          <p:cNvSpPr/>
          <p:nvPr/>
        </p:nvSpPr>
        <p:spPr>
          <a:xfrm>
            <a:off x="1619672" y="1916832"/>
            <a:ext cx="1368152" cy="792088"/>
          </a:xfrm>
          <a:prstGeom prst="frame">
            <a:avLst>
              <a:gd name="adj1" fmla="val 462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Rámeček 14"/>
          <p:cNvSpPr/>
          <p:nvPr/>
        </p:nvSpPr>
        <p:spPr>
          <a:xfrm>
            <a:off x="6876256" y="1916832"/>
            <a:ext cx="1368152" cy="792088"/>
          </a:xfrm>
          <a:prstGeom prst="frame">
            <a:avLst>
              <a:gd name="adj1" fmla="val 462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Rámeček 15"/>
          <p:cNvSpPr/>
          <p:nvPr/>
        </p:nvSpPr>
        <p:spPr>
          <a:xfrm>
            <a:off x="2843808" y="4005064"/>
            <a:ext cx="1368152" cy="792088"/>
          </a:xfrm>
          <a:prstGeom prst="frame">
            <a:avLst>
              <a:gd name="adj1" fmla="val 462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Rámeček 16"/>
          <p:cNvSpPr/>
          <p:nvPr/>
        </p:nvSpPr>
        <p:spPr>
          <a:xfrm>
            <a:off x="1259632" y="5085184"/>
            <a:ext cx="1368152" cy="792088"/>
          </a:xfrm>
          <a:prstGeom prst="frame">
            <a:avLst>
              <a:gd name="adj1" fmla="val 462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Rámeček 17"/>
          <p:cNvSpPr/>
          <p:nvPr/>
        </p:nvSpPr>
        <p:spPr>
          <a:xfrm>
            <a:off x="1187624" y="2996952"/>
            <a:ext cx="1368152" cy="792088"/>
          </a:xfrm>
          <a:prstGeom prst="frame">
            <a:avLst>
              <a:gd name="adj1" fmla="val 462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Rámeček 18"/>
          <p:cNvSpPr/>
          <p:nvPr/>
        </p:nvSpPr>
        <p:spPr>
          <a:xfrm>
            <a:off x="6084168" y="4077072"/>
            <a:ext cx="2016224" cy="792088"/>
          </a:xfrm>
          <a:prstGeom prst="frame">
            <a:avLst>
              <a:gd name="adj1" fmla="val 462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476672"/>
            <a:ext cx="842493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Jak má hudebník hrát, pokud vidí tyto značky?</a:t>
            </a:r>
            <a:endParaRPr lang="cs-CZ" sz="4400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72400" y="5949280"/>
            <a:ext cx="720080" cy="64807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27584" y="2276872"/>
            <a:ext cx="11521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latin typeface="Blackadder ITC" pitchFamily="82" charset="0"/>
              </a:rPr>
              <a:t>p</a:t>
            </a:r>
            <a:endParaRPr lang="cs-CZ" sz="8000" dirty="0">
              <a:latin typeface="Blackadder ITC" pitchFamily="82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87824" y="2420888"/>
            <a:ext cx="11521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>
                <a:latin typeface="Blackadder ITC" pitchFamily="82" charset="0"/>
              </a:rPr>
              <a:t>f</a:t>
            </a:r>
          </a:p>
        </p:txBody>
      </p:sp>
      <p:cxnSp>
        <p:nvCxnSpPr>
          <p:cNvPr id="8" name="Přímá spojovací čára 7"/>
          <p:cNvCxnSpPr/>
          <p:nvPr/>
        </p:nvCxnSpPr>
        <p:spPr>
          <a:xfrm flipV="1">
            <a:off x="4644008" y="2636912"/>
            <a:ext cx="1368152" cy="432048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4644008" y="3068960"/>
            <a:ext cx="1368152" cy="288032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flipH="1" flipV="1">
            <a:off x="7164288" y="2708920"/>
            <a:ext cx="1368152" cy="36004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H="1">
            <a:off x="7164288" y="3068960"/>
            <a:ext cx="1368152" cy="288032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179512" y="3861048"/>
          <a:ext cx="1584176" cy="5760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4176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SLABĚ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2195736" y="3861048"/>
          <a:ext cx="1584176" cy="5760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4176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SILNĚ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4427984" y="3861048"/>
          <a:ext cx="1944216" cy="5760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4216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ZESILOVAT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6660232" y="3861048"/>
          <a:ext cx="2232248" cy="5760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248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ZESLABOVAT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sp>
        <p:nvSpPr>
          <p:cNvPr id="1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332656"/>
            <a:ext cx="81369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Jak se jmenuje toto zařízení, které hudebníkovi udává přesné tempo skladby?</a:t>
            </a:r>
            <a:endParaRPr lang="cs-CZ" sz="4000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72400" y="5949280"/>
            <a:ext cx="720080" cy="64807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2276872"/>
            <a:ext cx="3940696" cy="29555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491880" y="5517232"/>
          <a:ext cx="2808312" cy="57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0831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bg1"/>
                          </a:solidFill>
                        </a:rPr>
                        <a:t>METRONOM</a:t>
                      </a:r>
                      <a:endParaRPr lang="cs-CZ" sz="32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92280" y="4725144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02</a:t>
            </a:r>
            <a:endParaRPr lang="cs-CZ" sz="16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476672"/>
            <a:ext cx="828092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Přiřaď správný název skupiny hudebníků k obrázkům.</a:t>
            </a:r>
            <a:endParaRPr lang="cs-CZ" sz="4400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72400" y="5949280"/>
            <a:ext cx="720080" cy="64807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348880"/>
            <a:ext cx="1560749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7" name="TextovéPole 16"/>
          <p:cNvSpPr txBox="1"/>
          <p:nvPr/>
        </p:nvSpPr>
        <p:spPr>
          <a:xfrm>
            <a:off x="395536" y="3356992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Obr.03</a:t>
            </a:r>
            <a:endParaRPr lang="cs-CZ" sz="1600" i="1" dirty="0"/>
          </a:p>
        </p:txBody>
      </p:sp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2420888"/>
            <a:ext cx="936104" cy="6910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2852936"/>
            <a:ext cx="936104" cy="6910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2348880"/>
            <a:ext cx="936104" cy="6910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2924944"/>
            <a:ext cx="936104" cy="6910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2348880"/>
            <a:ext cx="936104" cy="6910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2204864"/>
            <a:ext cx="936104" cy="6910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2204864"/>
            <a:ext cx="936104" cy="6910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2996952"/>
            <a:ext cx="936104" cy="6910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2996952"/>
            <a:ext cx="936104" cy="6910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2699792" y="5373216"/>
          <a:ext cx="165618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6184"/>
              </a:tblGrid>
              <a:tr h="44782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KVARTET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8" name="Tabulka 27"/>
          <p:cNvGraphicFramePr>
            <a:graphicFrameLocks noGrp="1"/>
          </p:cNvGraphicFramePr>
          <p:nvPr/>
        </p:nvGraphicFramePr>
        <p:xfrm>
          <a:off x="827584" y="5373216"/>
          <a:ext cx="1391816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91816"/>
              </a:tblGrid>
              <a:tr h="44782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SÓLO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/>
        </p:nvGraphicFramePr>
        <p:xfrm>
          <a:off x="4860032" y="5373216"/>
          <a:ext cx="1391816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91816"/>
              </a:tblGrid>
              <a:tr h="44782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DUET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0" name="Tabulka 29"/>
          <p:cNvGraphicFramePr>
            <a:graphicFrameLocks noGrp="1"/>
          </p:cNvGraphicFramePr>
          <p:nvPr/>
        </p:nvGraphicFramePr>
        <p:xfrm>
          <a:off x="6732240" y="5373216"/>
          <a:ext cx="1512168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/>
              </a:tblGrid>
              <a:tr h="44782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TERCET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1.85185E-6 L 4.72222E-6 -0.25209 " pathEditMode="relative" ptsTypes="AA">
                                      <p:cBhvr>
                                        <p:cTn id="1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-4.81481E-6 L 0.41737 -0.24143 " pathEditMode="relative" ptsTypes="AA">
                                      <p:cBhvr>
                                        <p:cTn id="1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81481E-6 L -0.2283 -0.25185 " pathEditMode="relative" ptsTypes="AA">
                                      <p:cBhvr>
                                        <p:cTn id="1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1.85185E-6 L -0.22847 -0.24144 " pathEditMode="relative" ptsTypes="AA">
                                      <p:cBhvr>
                                        <p:cTn id="2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476672"/>
            <a:ext cx="806489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Vysvětli rozdíl mezi hudbou vokální a instrumentální.</a:t>
            </a:r>
            <a:endParaRPr lang="cs-CZ" sz="4400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72400" y="5949280"/>
            <a:ext cx="720080" cy="64807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2276872"/>
            <a:ext cx="2064228" cy="15481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1700808"/>
            <a:ext cx="2880320" cy="21574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187624" y="4149080"/>
          <a:ext cx="2399928" cy="396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9992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HUDBA VOKÁLNÍ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5364088" y="4005064"/>
          <a:ext cx="2543944" cy="70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4394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HUDBA INSTRUMENTÁLNÍ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75856" y="3717032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04</a:t>
            </a:r>
            <a:endParaRPr lang="cs-CZ" sz="1600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884368" y="3573016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05</a:t>
            </a:r>
            <a:endParaRPr lang="cs-CZ" sz="16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476672"/>
            <a:ext cx="68407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Doplň taktové čáry</a:t>
            </a:r>
            <a:endParaRPr lang="cs-CZ" sz="5400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72400" y="5949280"/>
            <a:ext cx="720080" cy="64807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0968" y="2492896"/>
            <a:ext cx="8673032" cy="11250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Přímá spojovací čára 6"/>
          <p:cNvCxnSpPr/>
          <p:nvPr/>
        </p:nvCxnSpPr>
        <p:spPr>
          <a:xfrm>
            <a:off x="3347864" y="2708920"/>
            <a:ext cx="0" cy="57606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6012160" y="2708920"/>
            <a:ext cx="0" cy="57606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6588224" y="2708920"/>
            <a:ext cx="0" cy="57606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476672"/>
            <a:ext cx="799288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Uveď alespoň tři rozdíly mezi hudbou vážnou a populární.</a:t>
            </a:r>
            <a:endParaRPr lang="cs-CZ" sz="4400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72400" y="5949280"/>
            <a:ext cx="720080" cy="64807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2708920"/>
            <a:ext cx="2492659" cy="18436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7704" y="2636912"/>
            <a:ext cx="2088232" cy="19567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763688" y="4869160"/>
          <a:ext cx="2399928" cy="70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9992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HUDBA </a:t>
                      </a:r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POPULÁRNÍ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5436096" y="4869160"/>
          <a:ext cx="2399928" cy="70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99928"/>
              </a:tblGrid>
              <a:tr h="35165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HUDBA </a:t>
                      </a:r>
                      <a:endParaRPr lang="cs-CZ" sz="2000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VÁŽNÁ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51920" y="4221088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06</a:t>
            </a:r>
            <a:endParaRPr lang="cs-CZ" sz="1600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884368" y="4293096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07</a:t>
            </a:r>
            <a:endParaRPr lang="cs-CZ" sz="16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476672"/>
            <a:ext cx="8496944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Uveď alespoň tři styly populární hudby.</a:t>
            </a:r>
          </a:p>
          <a:p>
            <a:r>
              <a:rPr lang="cs-CZ" sz="2400" dirty="0" smtClean="0"/>
              <a:t>Obrázky ti mohou napovědět.</a:t>
            </a:r>
            <a:endParaRPr lang="cs-CZ" sz="2400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72400" y="5949280"/>
            <a:ext cx="720080" cy="64807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636912"/>
            <a:ext cx="1800200" cy="20846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4077072"/>
            <a:ext cx="1656184" cy="1911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1844824"/>
            <a:ext cx="2122207" cy="15916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76256" y="4005064"/>
            <a:ext cx="1804459" cy="1353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4572000" y="3573016"/>
          <a:ext cx="2183904" cy="3758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83904"/>
              </a:tblGrid>
              <a:tr h="37581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ROCK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AND ROLL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C030AB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971600" y="4797152"/>
          <a:ext cx="1296144" cy="3758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96144"/>
              </a:tblGrid>
              <a:tr h="37581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JAZZ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C030AB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2987824" y="6093296"/>
          <a:ext cx="1512168" cy="3758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/>
              </a:tblGrid>
              <a:tr h="37581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COUNTRY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C030AB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6804248" y="5301208"/>
          <a:ext cx="1512168" cy="3758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/>
              </a:tblGrid>
              <a:tr h="37581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METAL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C030AB"/>
                    </a:solidFill>
                  </a:tcPr>
                </a:tc>
              </a:tr>
            </a:tbl>
          </a:graphicData>
        </a:graphic>
      </p:graphicFrame>
      <p:sp>
        <p:nvSpPr>
          <p:cNvPr id="12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956376" y="4869160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11</a:t>
            </a:r>
            <a:endParaRPr lang="cs-CZ" sz="1600" i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44008" y="5661248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09</a:t>
            </a:r>
            <a:endParaRPr lang="cs-CZ" sz="1600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32240" y="2996952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10</a:t>
            </a:r>
            <a:endParaRPr lang="cs-CZ" sz="1600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27784" y="3501008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08</a:t>
            </a:r>
            <a:endParaRPr lang="cs-CZ" sz="16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476672"/>
            <a:ext cx="8568952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Kolik vět má obvykle symfonie?</a:t>
            </a:r>
          </a:p>
          <a:p>
            <a:r>
              <a:rPr lang="cs-CZ" sz="4000" dirty="0" smtClean="0"/>
              <a:t>Vzpomeneš si, jaký mají jednotlivé věty charakter?</a:t>
            </a:r>
            <a:endParaRPr lang="cs-CZ" sz="4000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72400" y="5949280"/>
            <a:ext cx="720080" cy="64807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923928" y="2564904"/>
          <a:ext cx="1607840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7840"/>
              </a:tblGrid>
              <a:tr h="44615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4 věty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23528" y="3717032"/>
            <a:ext cx="2088232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Arial Narrow" pitchFamily="34" charset="0"/>
              </a:rPr>
              <a:t>1. Rychlá věta</a:t>
            </a:r>
            <a:endParaRPr lang="cs-CZ" sz="2400" b="1" dirty="0">
              <a:solidFill>
                <a:schemeClr val="bg1"/>
              </a:solidFill>
              <a:latin typeface="Arial Narrow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83768" y="3717032"/>
            <a:ext cx="2088232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bg1"/>
                </a:solidFill>
                <a:latin typeface="Arial Narrow" pitchFamily="34" charset="0"/>
              </a:rPr>
              <a:t>2</a:t>
            </a:r>
            <a:r>
              <a:rPr lang="cs-CZ" sz="2400" b="1" dirty="0" smtClean="0">
                <a:solidFill>
                  <a:schemeClr val="bg1"/>
                </a:solidFill>
                <a:latin typeface="Arial Narrow" pitchFamily="34" charset="0"/>
              </a:rPr>
              <a:t>. Pomalá věta</a:t>
            </a:r>
            <a:endParaRPr lang="cs-CZ" sz="2400" b="1" dirty="0">
              <a:solidFill>
                <a:schemeClr val="bg1"/>
              </a:solidFill>
              <a:latin typeface="Arial Narrow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44008" y="3717032"/>
            <a:ext cx="2088232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bg1"/>
                </a:solidFill>
                <a:latin typeface="Arial Narrow" pitchFamily="34" charset="0"/>
              </a:rPr>
              <a:t>3</a:t>
            </a:r>
            <a:r>
              <a:rPr lang="cs-CZ" sz="2400" b="1" dirty="0" smtClean="0">
                <a:solidFill>
                  <a:schemeClr val="bg1"/>
                </a:solidFill>
                <a:latin typeface="Arial Narrow" pitchFamily="34" charset="0"/>
              </a:rPr>
              <a:t>. Taneční věta</a:t>
            </a:r>
            <a:endParaRPr lang="cs-CZ" sz="2400" b="1" dirty="0">
              <a:solidFill>
                <a:schemeClr val="bg1"/>
              </a:solidFill>
              <a:latin typeface="Arial Narrow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04248" y="3717032"/>
            <a:ext cx="2088232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Arial Narrow" pitchFamily="34" charset="0"/>
              </a:rPr>
              <a:t>4. Rychlá věta</a:t>
            </a:r>
            <a:endParaRPr lang="cs-CZ" sz="2400" b="1" dirty="0">
              <a:solidFill>
                <a:schemeClr val="bg1"/>
              </a:solidFill>
              <a:latin typeface="Arial Narrow" pitchFamily="34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4797152"/>
            <a:ext cx="2223170" cy="16517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6021288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12</a:t>
            </a:r>
            <a:endParaRPr lang="cs-CZ" sz="16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476672"/>
            <a:ext cx="84969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Uveď alespoň jednu symfonickou báseň z cyklu symfonických básní Má vlast od Bedřicha Smetany.</a:t>
            </a:r>
            <a:endParaRPr lang="cs-CZ" sz="4000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72400" y="5949280"/>
            <a:ext cx="720080" cy="64807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835696" y="2780928"/>
          <a:ext cx="5784304" cy="37601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84304"/>
              </a:tblGrid>
              <a:tr h="626699"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bg1"/>
                          </a:solidFill>
                          <a:latin typeface="+mn-lt"/>
                        </a:rPr>
                        <a:t>Vyšehrad</a:t>
                      </a:r>
                      <a:endParaRPr lang="cs-CZ" sz="2800" b="0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/>
                </a:tc>
              </a:tr>
              <a:tr h="626699"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bg1"/>
                          </a:solidFill>
                          <a:latin typeface="+mn-lt"/>
                        </a:rPr>
                        <a:t>Vltava</a:t>
                      </a:r>
                      <a:endParaRPr lang="cs-CZ" sz="2800" b="0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solidFill>
                      <a:srgbClr val="C030AB"/>
                    </a:solidFill>
                  </a:tcPr>
                </a:tc>
              </a:tr>
              <a:tr h="626699"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bg1"/>
                          </a:solidFill>
                          <a:latin typeface="+mn-lt"/>
                        </a:rPr>
                        <a:t>Šárka</a:t>
                      </a:r>
                      <a:endParaRPr lang="cs-CZ" sz="2800" b="0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  <a:tr h="626699"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bg1"/>
                          </a:solidFill>
                          <a:latin typeface="+mn-lt"/>
                        </a:rPr>
                        <a:t>Z českých</a:t>
                      </a:r>
                      <a:r>
                        <a:rPr lang="cs-CZ" sz="2800" b="0" baseline="0" dirty="0" smtClean="0">
                          <a:solidFill>
                            <a:schemeClr val="bg1"/>
                          </a:solidFill>
                          <a:latin typeface="+mn-lt"/>
                        </a:rPr>
                        <a:t> luhů a hájů</a:t>
                      </a:r>
                      <a:endParaRPr lang="cs-CZ" sz="2800" b="0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626699"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bg1"/>
                          </a:solidFill>
                          <a:latin typeface="+mn-lt"/>
                        </a:rPr>
                        <a:t>Tábor</a:t>
                      </a:r>
                      <a:endParaRPr lang="cs-CZ" sz="2800" b="0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  <a:tr h="626699"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bg1"/>
                          </a:solidFill>
                          <a:latin typeface="+mn-lt"/>
                        </a:rPr>
                        <a:t>Blaník</a:t>
                      </a:r>
                      <a:endParaRPr lang="cs-CZ" sz="2800" b="0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764704"/>
            <a:ext cx="69127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Doplň taktové čáry</a:t>
            </a:r>
            <a:endParaRPr lang="cs-CZ" sz="5400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72400" y="5949280"/>
            <a:ext cx="720080" cy="64807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780928"/>
            <a:ext cx="8574755" cy="10965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Přímá spojovací čára 6"/>
          <p:cNvCxnSpPr/>
          <p:nvPr/>
        </p:nvCxnSpPr>
        <p:spPr>
          <a:xfrm>
            <a:off x="2987824" y="2996952"/>
            <a:ext cx="0" cy="576064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427984" y="2996952"/>
            <a:ext cx="0" cy="576064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5868144" y="2996952"/>
            <a:ext cx="0" cy="576064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7380312" y="2996952"/>
            <a:ext cx="0" cy="576064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476672"/>
            <a:ext cx="79208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Vyber dechové nástroje</a:t>
            </a:r>
            <a:endParaRPr lang="cs-CZ" sz="5400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72400" y="5949280"/>
            <a:ext cx="720080" cy="64807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420888"/>
            <a:ext cx="2076403" cy="1556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4941168"/>
            <a:ext cx="1656184" cy="124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4725144"/>
            <a:ext cx="2112235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00192" y="2204864"/>
            <a:ext cx="2606452" cy="19574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19872" y="2492896"/>
            <a:ext cx="2304256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6685110">
            <a:off x="6156176" y="4581128"/>
            <a:ext cx="2289074" cy="17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Prstenec 10"/>
          <p:cNvSpPr/>
          <p:nvPr/>
        </p:nvSpPr>
        <p:spPr>
          <a:xfrm>
            <a:off x="251520" y="4293096"/>
            <a:ext cx="2520280" cy="2160240"/>
          </a:xfrm>
          <a:prstGeom prst="donut">
            <a:avLst>
              <a:gd name="adj" fmla="val 399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Prstenec 11"/>
          <p:cNvSpPr/>
          <p:nvPr/>
        </p:nvSpPr>
        <p:spPr>
          <a:xfrm>
            <a:off x="6191672" y="1844824"/>
            <a:ext cx="2952328" cy="2808312"/>
          </a:xfrm>
          <a:prstGeom prst="donut">
            <a:avLst>
              <a:gd name="adj" fmla="val 399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91680" y="3645024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14</a:t>
            </a:r>
            <a:endParaRPr lang="cs-CZ" sz="1600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83768" y="5805264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13</a:t>
            </a:r>
            <a:endParaRPr lang="cs-CZ" sz="1600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427984" y="4005064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15</a:t>
            </a:r>
            <a:endParaRPr lang="cs-CZ" sz="1600" i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164288" y="4077072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17</a:t>
            </a:r>
            <a:endParaRPr lang="cs-CZ" sz="1600" i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44008" y="6165304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16</a:t>
            </a:r>
            <a:endParaRPr lang="cs-CZ" sz="1600" i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668344" y="5445224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18</a:t>
            </a:r>
            <a:endParaRPr lang="cs-CZ" sz="16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476672"/>
            <a:ext cx="828092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Vyber takty, které by mohly patřit do skladby ve ¾ taktu.</a:t>
            </a:r>
            <a:endParaRPr lang="cs-CZ" sz="4400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72400" y="5949280"/>
            <a:ext cx="720080" cy="64807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2348880"/>
            <a:ext cx="1657350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5157192"/>
            <a:ext cx="1143000" cy="77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39752" y="5517232"/>
            <a:ext cx="263842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80312" y="3645024"/>
            <a:ext cx="1085850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03648" y="4005064"/>
            <a:ext cx="1838325" cy="70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Picture 7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148064" y="2276872"/>
            <a:ext cx="3200400" cy="77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8" name="Picture 8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44008" y="3861048"/>
            <a:ext cx="148590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Násobení 10"/>
          <p:cNvSpPr/>
          <p:nvPr/>
        </p:nvSpPr>
        <p:spPr>
          <a:xfrm>
            <a:off x="5004048" y="1844824"/>
            <a:ext cx="3888432" cy="1584176"/>
          </a:xfrm>
          <a:prstGeom prst="mathMultiply">
            <a:avLst>
              <a:gd name="adj1" fmla="val 4900"/>
            </a:avLst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Násobení 11"/>
          <p:cNvSpPr/>
          <p:nvPr/>
        </p:nvSpPr>
        <p:spPr>
          <a:xfrm>
            <a:off x="3419872" y="3501008"/>
            <a:ext cx="3888432" cy="1584176"/>
          </a:xfrm>
          <a:prstGeom prst="mathMultiply">
            <a:avLst>
              <a:gd name="adj1" fmla="val 4900"/>
            </a:avLst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Násobení 12"/>
          <p:cNvSpPr/>
          <p:nvPr/>
        </p:nvSpPr>
        <p:spPr>
          <a:xfrm>
            <a:off x="5940152" y="3356992"/>
            <a:ext cx="3888432" cy="1584176"/>
          </a:xfrm>
          <a:prstGeom prst="mathMultiply">
            <a:avLst>
              <a:gd name="adj1" fmla="val 4900"/>
            </a:avLst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76672"/>
            <a:ext cx="7992888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Co vše spojuje opera?</a:t>
            </a:r>
          </a:p>
          <a:p>
            <a:r>
              <a:rPr lang="cs-CZ" sz="3200" dirty="0" smtClean="0"/>
              <a:t>Obrázky ti mohou napovědět.</a:t>
            </a:r>
            <a:endParaRPr lang="cs-CZ" sz="3200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72400" y="5949280"/>
            <a:ext cx="720080" cy="64807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2348880"/>
            <a:ext cx="1580654" cy="18341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7744" y="4869160"/>
            <a:ext cx="2373810" cy="1772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2492896"/>
            <a:ext cx="1666871" cy="25346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36296" y="2708920"/>
            <a:ext cx="1280705" cy="26941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4788024" y="4149080"/>
            <a:ext cx="1872208" cy="830997"/>
          </a:xfrm>
          <a:prstGeom prst="rect">
            <a:avLst/>
          </a:prstGeom>
          <a:solidFill>
            <a:srgbClr val="C030AB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HRA NA NÁSTROJ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3528" y="4797152"/>
            <a:ext cx="1872208" cy="461665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TANEC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139952" y="5949280"/>
            <a:ext cx="1872208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HERECTVÍ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020272" y="5085184"/>
            <a:ext cx="1872208" cy="461665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ZPĚV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91680" y="4293096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19</a:t>
            </a:r>
            <a:endParaRPr lang="cs-CZ" sz="1600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652120" y="2348880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20</a:t>
            </a:r>
            <a:endParaRPr lang="cs-CZ" sz="1600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207896" y="2636912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21</a:t>
            </a:r>
            <a:endParaRPr lang="cs-CZ" sz="1600" i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619672" y="6237312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22</a:t>
            </a:r>
            <a:endParaRPr lang="cs-CZ" sz="16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4" grpId="0"/>
      <p:bldP spid="15" grpId="0"/>
      <p:bldP spid="16" grpId="0"/>
      <p:bldP spid="1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404664"/>
            <a:ext cx="61926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Doplň taktové čáry</a:t>
            </a:r>
            <a:endParaRPr lang="cs-CZ" sz="5400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72400" y="5949280"/>
            <a:ext cx="720080" cy="64807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996952"/>
            <a:ext cx="8295757" cy="1047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Přímá spojovací čára 6"/>
          <p:cNvCxnSpPr/>
          <p:nvPr/>
        </p:nvCxnSpPr>
        <p:spPr>
          <a:xfrm>
            <a:off x="2555776" y="3212976"/>
            <a:ext cx="0" cy="504056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3923928" y="3212976"/>
            <a:ext cx="0" cy="504056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6804248" y="3212976"/>
            <a:ext cx="0" cy="504056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8100392" y="3212976"/>
            <a:ext cx="0" cy="504056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88640"/>
            <a:ext cx="7704856" cy="80021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>
                <a:solidFill>
                  <a:srgbClr val="FFFF00"/>
                </a:solidFill>
              </a:rPr>
              <a:t>ZDROJE</a:t>
            </a:r>
            <a:r>
              <a:rPr lang="cs-CZ" sz="2800" smtClean="0">
                <a:solidFill>
                  <a:srgbClr val="FFFF00"/>
                </a:solidFill>
              </a:rPr>
              <a:t>:</a:t>
            </a:r>
            <a:endParaRPr lang="cs-CZ" sz="2800" dirty="0" smtClean="0">
              <a:solidFill>
                <a:srgbClr val="FFFF0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Obr. 01: </a:t>
            </a:r>
            <a:r>
              <a:rPr lang="cs-CZ" dirty="0" smtClean="0"/>
              <a:t>Galerie Office [cit. </a:t>
            </a:r>
            <a:r>
              <a:rPr lang="cs-CZ" dirty="0" smtClean="0"/>
              <a:t>2012-08-30</a:t>
            </a:r>
            <a:r>
              <a:rPr lang="cs-CZ" dirty="0" smtClean="0"/>
              <a:t>]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Obr. 02: </a:t>
            </a:r>
            <a:r>
              <a:rPr lang="cs-CZ" dirty="0" smtClean="0"/>
              <a:t>Galerie Office [cit. </a:t>
            </a:r>
            <a:r>
              <a:rPr lang="cs-CZ" dirty="0" smtClean="0"/>
              <a:t>2012-08-30</a:t>
            </a:r>
            <a:r>
              <a:rPr lang="cs-CZ" dirty="0" smtClean="0"/>
              <a:t>]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Obr. 03: </a:t>
            </a:r>
            <a:r>
              <a:rPr lang="cs-CZ" dirty="0" smtClean="0"/>
              <a:t>Galerie Office [cit. </a:t>
            </a:r>
            <a:r>
              <a:rPr lang="cs-CZ" dirty="0" smtClean="0"/>
              <a:t>2012-08-30</a:t>
            </a:r>
            <a:r>
              <a:rPr lang="cs-CZ" dirty="0" smtClean="0"/>
              <a:t>]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Obr. 04: </a:t>
            </a:r>
            <a:r>
              <a:rPr lang="cs-CZ" dirty="0" smtClean="0"/>
              <a:t>Galerie Office [cit. </a:t>
            </a:r>
            <a:r>
              <a:rPr lang="cs-CZ" dirty="0" smtClean="0"/>
              <a:t>2012-08-30</a:t>
            </a:r>
            <a:r>
              <a:rPr lang="cs-CZ" dirty="0" smtClean="0"/>
              <a:t>]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Obr. 05: </a:t>
            </a:r>
            <a:r>
              <a:rPr lang="cs-CZ" dirty="0" smtClean="0"/>
              <a:t>Galerie Office [cit. </a:t>
            </a:r>
            <a:r>
              <a:rPr lang="cs-CZ" dirty="0" smtClean="0"/>
              <a:t>2012-08-30</a:t>
            </a:r>
            <a:r>
              <a:rPr lang="cs-CZ" dirty="0" smtClean="0"/>
              <a:t>]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Obr. 06: </a:t>
            </a:r>
            <a:r>
              <a:rPr lang="cs-CZ" dirty="0" smtClean="0"/>
              <a:t>Galerie Office [cit. </a:t>
            </a:r>
            <a:r>
              <a:rPr lang="cs-CZ" dirty="0" smtClean="0"/>
              <a:t>2012-08-30</a:t>
            </a:r>
            <a:r>
              <a:rPr lang="cs-CZ" dirty="0" smtClean="0"/>
              <a:t>]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Obr. 07: </a:t>
            </a:r>
            <a:r>
              <a:rPr lang="cs-CZ" dirty="0" smtClean="0"/>
              <a:t>Galerie Office [cit. </a:t>
            </a:r>
            <a:r>
              <a:rPr lang="cs-CZ" dirty="0" smtClean="0"/>
              <a:t>2012-08-30</a:t>
            </a:r>
            <a:r>
              <a:rPr lang="cs-CZ" dirty="0" smtClean="0"/>
              <a:t>]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Obr. 08: </a:t>
            </a:r>
            <a:r>
              <a:rPr lang="cs-CZ" dirty="0" smtClean="0"/>
              <a:t>Galerie Office [cit. </a:t>
            </a:r>
            <a:r>
              <a:rPr lang="cs-CZ" dirty="0" smtClean="0"/>
              <a:t>2012-08-30</a:t>
            </a:r>
            <a:r>
              <a:rPr lang="cs-CZ" dirty="0" smtClean="0"/>
              <a:t>]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Obr. 09: </a:t>
            </a:r>
            <a:r>
              <a:rPr lang="cs-CZ" dirty="0" smtClean="0"/>
              <a:t>Galerie Office [cit. </a:t>
            </a:r>
            <a:r>
              <a:rPr lang="cs-CZ" dirty="0" smtClean="0"/>
              <a:t>2012-08-30</a:t>
            </a:r>
            <a:r>
              <a:rPr lang="cs-CZ" dirty="0" smtClean="0"/>
              <a:t>]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Obr. 10: </a:t>
            </a:r>
            <a:r>
              <a:rPr lang="cs-CZ" dirty="0" smtClean="0"/>
              <a:t>Galerie Office [cit. </a:t>
            </a:r>
            <a:r>
              <a:rPr lang="cs-CZ" dirty="0" smtClean="0"/>
              <a:t>2012-08-30</a:t>
            </a:r>
            <a:r>
              <a:rPr lang="cs-CZ" dirty="0" smtClean="0"/>
              <a:t>]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Obr. </a:t>
            </a:r>
            <a:r>
              <a:rPr lang="cs-CZ" b="1" dirty="0" smtClean="0"/>
              <a:t>11</a:t>
            </a:r>
            <a:r>
              <a:rPr lang="cs-CZ" b="1" dirty="0" smtClean="0"/>
              <a:t>: </a:t>
            </a:r>
            <a:r>
              <a:rPr lang="cs-CZ" dirty="0" smtClean="0"/>
              <a:t>Galerie Office [cit. 2012-08-30]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Obr. 1</a:t>
            </a:r>
            <a:r>
              <a:rPr lang="cs-CZ" b="1" dirty="0" smtClean="0"/>
              <a:t>2</a:t>
            </a:r>
            <a:r>
              <a:rPr lang="cs-CZ" b="1" dirty="0" smtClean="0"/>
              <a:t>: </a:t>
            </a:r>
            <a:r>
              <a:rPr lang="cs-CZ" dirty="0" smtClean="0"/>
              <a:t>Galerie Office [cit. 2012-08-30]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Obr. </a:t>
            </a:r>
            <a:r>
              <a:rPr lang="cs-CZ" b="1" dirty="0" smtClean="0"/>
              <a:t>13</a:t>
            </a:r>
            <a:r>
              <a:rPr lang="cs-CZ" b="1" dirty="0" smtClean="0"/>
              <a:t>: </a:t>
            </a:r>
            <a:r>
              <a:rPr lang="cs-CZ" dirty="0" smtClean="0"/>
              <a:t>Galerie Office [cit. 2012-08-30]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Obr. </a:t>
            </a:r>
            <a:r>
              <a:rPr lang="cs-CZ" b="1" dirty="0" smtClean="0"/>
              <a:t>14</a:t>
            </a:r>
            <a:r>
              <a:rPr lang="cs-CZ" b="1" dirty="0" smtClean="0"/>
              <a:t>: </a:t>
            </a:r>
            <a:r>
              <a:rPr lang="cs-CZ" dirty="0" smtClean="0"/>
              <a:t>Galerie Office [cit. 2012-08-30]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Obr. </a:t>
            </a:r>
            <a:r>
              <a:rPr lang="cs-CZ" b="1" dirty="0" smtClean="0"/>
              <a:t>15</a:t>
            </a:r>
            <a:r>
              <a:rPr lang="cs-CZ" b="1" dirty="0" smtClean="0"/>
              <a:t>: </a:t>
            </a:r>
            <a:r>
              <a:rPr lang="cs-CZ" dirty="0" smtClean="0"/>
              <a:t>Galerie Office [cit. 2012-08-30]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Obr. </a:t>
            </a:r>
            <a:r>
              <a:rPr lang="cs-CZ" b="1" dirty="0" smtClean="0"/>
              <a:t>16</a:t>
            </a:r>
            <a:r>
              <a:rPr lang="cs-CZ" b="1" dirty="0" smtClean="0"/>
              <a:t>: </a:t>
            </a:r>
            <a:r>
              <a:rPr lang="cs-CZ" dirty="0" smtClean="0"/>
              <a:t>Galerie Office [cit. 2012-08-30]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Obr. </a:t>
            </a:r>
            <a:r>
              <a:rPr lang="cs-CZ" b="1" dirty="0" smtClean="0"/>
              <a:t>17</a:t>
            </a:r>
            <a:r>
              <a:rPr lang="cs-CZ" b="1" dirty="0" smtClean="0"/>
              <a:t>: </a:t>
            </a:r>
            <a:r>
              <a:rPr lang="cs-CZ" dirty="0" smtClean="0"/>
              <a:t>Galerie Office [cit. 2012-08-30]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Obr. </a:t>
            </a:r>
            <a:r>
              <a:rPr lang="cs-CZ" b="1" dirty="0" smtClean="0"/>
              <a:t>18</a:t>
            </a:r>
            <a:r>
              <a:rPr lang="cs-CZ" b="1" dirty="0" smtClean="0"/>
              <a:t>: </a:t>
            </a:r>
            <a:r>
              <a:rPr lang="cs-CZ" dirty="0" smtClean="0"/>
              <a:t>Galerie Office [cit. 2012-08-30]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Obr. </a:t>
            </a:r>
            <a:r>
              <a:rPr lang="cs-CZ" b="1" dirty="0" smtClean="0"/>
              <a:t>19</a:t>
            </a:r>
            <a:r>
              <a:rPr lang="cs-CZ" b="1" dirty="0" smtClean="0"/>
              <a:t>: </a:t>
            </a:r>
            <a:r>
              <a:rPr lang="cs-CZ" dirty="0" smtClean="0"/>
              <a:t>Galerie Office [cit. 2012-08-30]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Obr. </a:t>
            </a:r>
            <a:r>
              <a:rPr lang="cs-CZ" b="1" dirty="0" smtClean="0"/>
              <a:t>20</a:t>
            </a:r>
            <a:r>
              <a:rPr lang="cs-CZ" b="1" dirty="0" smtClean="0"/>
              <a:t>: </a:t>
            </a:r>
            <a:r>
              <a:rPr lang="cs-CZ" dirty="0" smtClean="0"/>
              <a:t>Galerie Office [cit. 2012-08-30</a:t>
            </a:r>
            <a:r>
              <a:rPr lang="cs-CZ" dirty="0" smtClean="0"/>
              <a:t>]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Obr. </a:t>
            </a:r>
            <a:r>
              <a:rPr lang="cs-CZ" b="1" dirty="0" smtClean="0"/>
              <a:t>21: </a:t>
            </a:r>
            <a:r>
              <a:rPr lang="cs-CZ" dirty="0" smtClean="0"/>
              <a:t>Galerie Office [cit. 2012-08-30]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213</TotalTime>
  <Words>1078</Words>
  <Application>Microsoft Office PowerPoint</Application>
  <PresentationFormat>Předvádění na obrazovce (4:3)</PresentationFormat>
  <Paragraphs>139</Paragraphs>
  <Slides>20</Slides>
  <Notes>0</Notes>
  <HiddenSlides>4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Technický</vt:lpstr>
      <vt:lpstr>Acrobat Document</vt:lpstr>
      <vt:lpstr>Snímek 1</vt:lpstr>
      <vt:lpstr>Snímek 2</vt:lpstr>
      <vt:lpstr>ZNALOSTI Z HV (OPAKOVÁNÍ)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DELL</dc:creator>
  <cp:lastModifiedBy>DELL</cp:lastModifiedBy>
  <cp:revision>22</cp:revision>
  <dcterms:created xsi:type="dcterms:W3CDTF">2012-08-12T09:02:03Z</dcterms:created>
  <dcterms:modified xsi:type="dcterms:W3CDTF">2012-08-12T14:42:55Z</dcterms:modified>
</cp:coreProperties>
</file>