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58" r:id="rId5"/>
    <p:sldId id="259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300" autoAdjust="0"/>
  </p:normalViewPr>
  <p:slideViewPr>
    <p:cSldViewPr>
      <p:cViewPr>
        <p:scale>
          <a:sx n="60" d="100"/>
          <a:sy n="60" d="100"/>
        </p:scale>
        <p:origin x="-1656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2C6EEC-4266-4DA3-B266-32930B745BF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7BD36-B9B0-4904-A884-319F29014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150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uxuss.cz/img/p/860-1198-large.jpg" TargetMode="External"/><Relationship Id="rId3" Type="http://schemas.openxmlformats.org/officeDocument/2006/relationships/hyperlink" Target="http://www.kovovynabytek.cz/files/product/2891/preview.jpg" TargetMode="External"/><Relationship Id="rId7" Type="http://schemas.openxmlformats.org/officeDocument/2006/relationships/hyperlink" Target="http://www.officentrum.eu/files/_640x480/sesit_546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idscompany.cz/images/front_530.jpg" TargetMode="External"/><Relationship Id="rId5" Type="http://schemas.openxmlformats.org/officeDocument/2006/relationships/hyperlink" Target="http://3.static.slando.com/photos/live/13/starsi-skolni-ucebnice-ekonomickeho-smeru_32400913_3_F.jpg" TargetMode="External"/><Relationship Id="rId10" Type="http://schemas.openxmlformats.org/officeDocument/2006/relationships/hyperlink" Target="http://t2.gstatic.com/images?q=tbn:ANd9GcRjEMAKBq2_20UfSwmNzuuIgW6Ydyvtntwez95zWJGPbFAUFnluJVqmhfKdkw" TargetMode="External"/><Relationship Id="rId4" Type="http://schemas.openxmlformats.org/officeDocument/2006/relationships/hyperlink" Target="http://www.keramicketabule.cz/data/skolni-lavice/AS8560K.jpg" TargetMode="External"/><Relationship Id="rId9" Type="http://schemas.openxmlformats.org/officeDocument/2006/relationships/hyperlink" Target="http://iobchod.urbanek-svt.cz/stilus/obrazky/5601805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581400" y="3244850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procvičení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Škola</a:t>
            </a:r>
          </a:p>
        </p:txBody>
      </p:sp>
      <p:graphicFrame>
        <p:nvGraphicFramePr>
          <p:cNvPr id="5" name="Group 21"/>
          <p:cNvGraphicFramePr>
            <a:graphicFrameLocks noGrp="1"/>
          </p:cNvGraphicFramePr>
          <p:nvPr/>
        </p:nvGraphicFramePr>
        <p:xfrm>
          <a:off x="1476375" y="4076700"/>
          <a:ext cx="6096000" cy="2394557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VY_32_INOVACE_195_Škola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749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" name="Přímá spojovací čára 78"/>
          <p:cNvCxnSpPr/>
          <p:nvPr/>
        </p:nvCxnSpPr>
        <p:spPr>
          <a:xfrm>
            <a:off x="0" y="3714752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54517">
            <a:off x="4409671" y="3376537"/>
            <a:ext cx="728316" cy="649698"/>
          </a:xfrm>
          <a:prstGeom prst="rect">
            <a:avLst/>
          </a:prstGeom>
          <a:noFill/>
        </p:spPr>
      </p:pic>
      <p:sp>
        <p:nvSpPr>
          <p:cNvPr id="108" name="Zaoblený obdélník 107"/>
          <p:cNvSpPr/>
          <p:nvPr/>
        </p:nvSpPr>
        <p:spPr>
          <a:xfrm>
            <a:off x="467544" y="3807304"/>
            <a:ext cx="1800200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calculator</a:t>
            </a:r>
            <a:endParaRPr lang="cs-CZ" sz="2800" b="1" dirty="0"/>
          </a:p>
        </p:txBody>
      </p:sp>
      <p:sp>
        <p:nvSpPr>
          <p:cNvPr id="109" name="Zaoblený obdélník 108"/>
          <p:cNvSpPr/>
          <p:nvPr/>
        </p:nvSpPr>
        <p:spPr>
          <a:xfrm>
            <a:off x="2615613" y="3807304"/>
            <a:ext cx="1944216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pen</a:t>
            </a:r>
            <a:endParaRPr lang="cs-CZ" sz="2800" b="1" dirty="0"/>
          </a:p>
        </p:txBody>
      </p:sp>
      <p:sp>
        <p:nvSpPr>
          <p:cNvPr id="110" name="Zaoblený obdélník 109"/>
          <p:cNvSpPr/>
          <p:nvPr/>
        </p:nvSpPr>
        <p:spPr>
          <a:xfrm>
            <a:off x="4907698" y="3807304"/>
            <a:ext cx="1944216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textbook</a:t>
            </a:r>
            <a:endParaRPr lang="cs-CZ" sz="2800" b="1" dirty="0"/>
          </a:p>
        </p:txBody>
      </p:sp>
      <p:sp>
        <p:nvSpPr>
          <p:cNvPr id="111" name="Zaoblený obdélník 110"/>
          <p:cNvSpPr/>
          <p:nvPr/>
        </p:nvSpPr>
        <p:spPr>
          <a:xfrm>
            <a:off x="7199784" y="3807304"/>
            <a:ext cx="1944216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bag</a:t>
            </a:r>
            <a:endParaRPr lang="cs-CZ" sz="2800" b="1" dirty="0"/>
          </a:p>
        </p:txBody>
      </p:sp>
      <p:sp>
        <p:nvSpPr>
          <p:cNvPr id="112" name="Zaoblený obdélník 111"/>
          <p:cNvSpPr/>
          <p:nvPr/>
        </p:nvSpPr>
        <p:spPr>
          <a:xfrm>
            <a:off x="467544" y="4214818"/>
            <a:ext cx="1800200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exercise-book</a:t>
            </a:r>
            <a:endParaRPr lang="cs-CZ" sz="2000" b="1" dirty="0"/>
          </a:p>
        </p:txBody>
      </p:sp>
      <p:sp>
        <p:nvSpPr>
          <p:cNvPr id="113" name="Zaoblený obdélník 112"/>
          <p:cNvSpPr/>
          <p:nvPr/>
        </p:nvSpPr>
        <p:spPr>
          <a:xfrm>
            <a:off x="2615613" y="4214818"/>
            <a:ext cx="1944216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blackboard</a:t>
            </a:r>
            <a:endParaRPr lang="cs-CZ" sz="2800" b="1" dirty="0"/>
          </a:p>
        </p:txBody>
      </p:sp>
      <p:sp>
        <p:nvSpPr>
          <p:cNvPr id="114" name="Zaoblený obdélník 113"/>
          <p:cNvSpPr/>
          <p:nvPr/>
        </p:nvSpPr>
        <p:spPr>
          <a:xfrm>
            <a:off x="4932040" y="4242202"/>
            <a:ext cx="1944216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chair</a:t>
            </a:r>
            <a:endParaRPr lang="cs-CZ" sz="2800" b="1" dirty="0"/>
          </a:p>
        </p:txBody>
      </p:sp>
      <p:sp>
        <p:nvSpPr>
          <p:cNvPr id="115" name="Zaoblený obdélník 114"/>
          <p:cNvSpPr/>
          <p:nvPr/>
        </p:nvSpPr>
        <p:spPr>
          <a:xfrm>
            <a:off x="7199784" y="4214818"/>
            <a:ext cx="1944216" cy="33607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pupil</a:t>
            </a:r>
            <a:endParaRPr lang="cs-CZ" sz="2800" b="1" dirty="0"/>
          </a:p>
        </p:txBody>
      </p:sp>
      <p:pic>
        <p:nvPicPr>
          <p:cNvPr id="6146" name="Picture 2" descr="http://www.kovovynabytek.cz/files/product/2891/preview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548680"/>
            <a:ext cx="2093218" cy="2093218"/>
          </a:xfrm>
          <a:prstGeom prst="rect">
            <a:avLst/>
          </a:prstGeom>
          <a:noFill/>
        </p:spPr>
      </p:pic>
      <p:sp>
        <p:nvSpPr>
          <p:cNvPr id="76" name="Zaoblený obdélník 75"/>
          <p:cNvSpPr/>
          <p:nvPr/>
        </p:nvSpPr>
        <p:spPr>
          <a:xfrm>
            <a:off x="827584" y="188640"/>
            <a:ext cx="7200800" cy="3828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Vystřihni názvy a nalep je k obrázkům.</a:t>
            </a:r>
            <a:endParaRPr lang="cs-CZ" sz="2400" dirty="0"/>
          </a:p>
        </p:txBody>
      </p:sp>
      <p:pic>
        <p:nvPicPr>
          <p:cNvPr id="6148" name="Picture 4" descr="http://www.keramicketabule.cz/data/skolni-lavice/AS8560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928670"/>
            <a:ext cx="1346551" cy="614757"/>
          </a:xfrm>
          <a:prstGeom prst="rect">
            <a:avLst/>
          </a:prstGeom>
          <a:noFill/>
        </p:spPr>
      </p:pic>
      <p:pic>
        <p:nvPicPr>
          <p:cNvPr id="6150" name="Picture 6" descr="http://3.static.slando.com/photos/live/13/starsi-skolni-ucebnice-ekonomickeho-smeru_32400913_3_F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61744" y="928670"/>
            <a:ext cx="756084" cy="613113"/>
          </a:xfrm>
          <a:prstGeom prst="rect">
            <a:avLst/>
          </a:prstGeom>
          <a:noFill/>
        </p:spPr>
      </p:pic>
      <p:pic>
        <p:nvPicPr>
          <p:cNvPr id="6152" name="Picture 8" descr="http://www.kidscompany.cz/images/front_53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77968" y="784654"/>
            <a:ext cx="1284785" cy="781379"/>
          </a:xfrm>
          <a:prstGeom prst="rect">
            <a:avLst/>
          </a:prstGeom>
          <a:noFill/>
        </p:spPr>
      </p:pic>
      <p:pic>
        <p:nvPicPr>
          <p:cNvPr id="6154" name="Picture 10" descr="http://www.officentrum.eu/files/_640x480/sesit_546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0356" y="2073814"/>
            <a:ext cx="1944216" cy="1182431"/>
          </a:xfrm>
          <a:prstGeom prst="rect">
            <a:avLst/>
          </a:prstGeom>
          <a:noFill/>
        </p:spPr>
      </p:pic>
      <p:pic>
        <p:nvPicPr>
          <p:cNvPr id="6156" name="Picture 12" descr="http://www.luxuss.cz/img/p/860-1198-larg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0830" y="2428868"/>
            <a:ext cx="1373138" cy="835114"/>
          </a:xfrm>
          <a:prstGeom prst="rect">
            <a:avLst/>
          </a:prstGeom>
          <a:noFill/>
        </p:spPr>
      </p:pic>
      <p:pic>
        <p:nvPicPr>
          <p:cNvPr id="6158" name="Picture 14" descr="http://iobchod.urbanek-svt.cz/stilus/obrazky/56018051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18868" y="2289838"/>
            <a:ext cx="1240454" cy="968139"/>
          </a:xfrm>
          <a:prstGeom prst="rect">
            <a:avLst/>
          </a:prstGeom>
          <a:noFill/>
        </p:spPr>
      </p:pic>
      <p:pic>
        <p:nvPicPr>
          <p:cNvPr id="6160" name="Picture 16" descr="http://t2.gstatic.com/images?q=tbn:ANd9GcRjEMAKBq2_20UfSwmNzuuIgW6Ydyvtntwez95zWJGPbFAUFnluJVqmhfKdkw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2297807"/>
            <a:ext cx="1471004" cy="910610"/>
          </a:xfrm>
          <a:prstGeom prst="rect">
            <a:avLst/>
          </a:prstGeom>
          <a:noFill/>
        </p:spPr>
      </p:pic>
      <p:sp>
        <p:nvSpPr>
          <p:cNvPr id="37" name="Zaoblený obdélník 36"/>
          <p:cNvSpPr/>
          <p:nvPr/>
        </p:nvSpPr>
        <p:spPr>
          <a:xfrm>
            <a:off x="481224" y="179276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481794" y="321468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39" name="Zaoblený obdélník 38"/>
          <p:cNvSpPr/>
          <p:nvPr/>
        </p:nvSpPr>
        <p:spPr>
          <a:xfrm>
            <a:off x="2713472" y="179276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0" name="Zaoblený obdélník 39"/>
          <p:cNvSpPr/>
          <p:nvPr/>
        </p:nvSpPr>
        <p:spPr>
          <a:xfrm>
            <a:off x="4801704" y="179276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1" name="Zaoblený obdélník 40"/>
          <p:cNvSpPr/>
          <p:nvPr/>
        </p:nvSpPr>
        <p:spPr>
          <a:xfrm>
            <a:off x="7033952" y="179276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2" name="Zaoblený obdélník 41"/>
          <p:cNvSpPr/>
          <p:nvPr/>
        </p:nvSpPr>
        <p:spPr>
          <a:xfrm>
            <a:off x="2786050" y="321468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3" name="Zaoblený obdélník 42"/>
          <p:cNvSpPr/>
          <p:nvPr/>
        </p:nvSpPr>
        <p:spPr>
          <a:xfrm>
            <a:off x="4874282" y="321468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4" name="Zaoblený obdélník 43"/>
          <p:cNvSpPr/>
          <p:nvPr/>
        </p:nvSpPr>
        <p:spPr>
          <a:xfrm>
            <a:off x="7106530" y="3214686"/>
            <a:ext cx="1800200" cy="35035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7158" y="4643446"/>
            <a:ext cx="8429684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dk1"/>
                </a:solidFill>
              </a:rPr>
              <a:t>Přelož (</a:t>
            </a:r>
            <a:r>
              <a:rPr lang="cs-CZ" sz="2400" dirty="0" err="1" smtClean="0">
                <a:solidFill>
                  <a:schemeClr val="dk1"/>
                </a:solidFill>
              </a:rPr>
              <a:t>translate</a:t>
            </a:r>
            <a:r>
              <a:rPr lang="cs-CZ" sz="2400" dirty="0" smtClean="0">
                <a:solidFill>
                  <a:schemeClr val="dk1"/>
                </a:solidFill>
              </a:rPr>
              <a:t>):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pen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red</a:t>
            </a:r>
            <a:r>
              <a:rPr lang="cs-CZ" sz="2400" dirty="0" smtClean="0">
                <a:solidFill>
                  <a:schemeClr val="dk1"/>
                </a:solidFill>
              </a:rPr>
              <a:t>.__________________________________________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bag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orange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and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grey</a:t>
            </a:r>
            <a:r>
              <a:rPr lang="cs-CZ" sz="2400" dirty="0" smtClean="0">
                <a:solidFill>
                  <a:schemeClr val="dk1"/>
                </a:solidFill>
              </a:rPr>
              <a:t>._______________________________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exercise</a:t>
            </a:r>
            <a:r>
              <a:rPr lang="cs-CZ" sz="2400" dirty="0" smtClean="0">
                <a:solidFill>
                  <a:schemeClr val="dk1"/>
                </a:solidFill>
              </a:rPr>
              <a:t>-</a:t>
            </a:r>
            <a:r>
              <a:rPr lang="cs-CZ" sz="2400" dirty="0" err="1" smtClean="0">
                <a:solidFill>
                  <a:schemeClr val="dk1"/>
                </a:solidFill>
              </a:rPr>
              <a:t>book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 </a:t>
            </a:r>
            <a:r>
              <a:rPr lang="cs-CZ" sz="2400" dirty="0" err="1" smtClean="0">
                <a:solidFill>
                  <a:schemeClr val="dk1"/>
                </a:solidFill>
              </a:rPr>
              <a:t>blue</a:t>
            </a:r>
            <a:r>
              <a:rPr lang="cs-CZ" sz="2400" dirty="0" smtClean="0">
                <a:solidFill>
                  <a:schemeClr val="dk1"/>
                </a:solidFill>
              </a:rPr>
              <a:t>.________________________________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blackboard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black</a:t>
            </a:r>
            <a:r>
              <a:rPr lang="cs-CZ" sz="2400" dirty="0" smtClean="0">
                <a:solidFill>
                  <a:schemeClr val="dk1"/>
                </a:solidFill>
              </a:rPr>
              <a:t>.__________________________________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54517">
            <a:off x="4266795" y="4162355"/>
            <a:ext cx="728316" cy="649698"/>
          </a:xfrm>
          <a:prstGeom prst="rect">
            <a:avLst/>
          </a:prstGeom>
          <a:noFill/>
        </p:spPr>
      </p:pic>
      <p:pic>
        <p:nvPicPr>
          <p:cNvPr id="6146" name="Picture 2" descr="http://www.kovovynabytek.cz/files/product/2891/preview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548680"/>
            <a:ext cx="2093218" cy="2093218"/>
          </a:xfrm>
          <a:prstGeom prst="rect">
            <a:avLst/>
          </a:prstGeom>
          <a:noFill/>
        </p:spPr>
      </p:pic>
      <p:sp>
        <p:nvSpPr>
          <p:cNvPr id="76" name="Zaoblený obdélník 75"/>
          <p:cNvSpPr/>
          <p:nvPr/>
        </p:nvSpPr>
        <p:spPr>
          <a:xfrm>
            <a:off x="827584" y="188640"/>
            <a:ext cx="7200800" cy="3828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Vystřihni názvy a nalep je k obrázkům.</a:t>
            </a:r>
            <a:endParaRPr lang="cs-CZ" sz="2400" dirty="0"/>
          </a:p>
        </p:txBody>
      </p:sp>
      <p:pic>
        <p:nvPicPr>
          <p:cNvPr id="6148" name="Picture 4" descr="http://www.keramicketabule.cz/data/skolni-lavice/AS8560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7760" y="705806"/>
            <a:ext cx="1346551" cy="1010816"/>
          </a:xfrm>
          <a:prstGeom prst="rect">
            <a:avLst/>
          </a:prstGeom>
          <a:noFill/>
        </p:spPr>
      </p:pic>
      <p:pic>
        <p:nvPicPr>
          <p:cNvPr id="6150" name="Picture 6" descr="http://3.static.slando.com/photos/live/13/starsi-skolni-ucebnice-ekonomickeho-smeru_32400913_3_F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36032" y="705806"/>
            <a:ext cx="756084" cy="1008112"/>
          </a:xfrm>
          <a:prstGeom prst="rect">
            <a:avLst/>
          </a:prstGeom>
          <a:noFill/>
        </p:spPr>
      </p:pic>
      <p:pic>
        <p:nvPicPr>
          <p:cNvPr id="6152" name="Picture 8" descr="http://www.kidscompany.cz/images/front_53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08240" y="561790"/>
            <a:ext cx="1284785" cy="1284785"/>
          </a:xfrm>
          <a:prstGeom prst="rect">
            <a:avLst/>
          </a:prstGeom>
          <a:noFill/>
        </p:spPr>
      </p:pic>
      <p:pic>
        <p:nvPicPr>
          <p:cNvPr id="6154" name="Picture 10" descr="http://www.officentrum.eu/files/_640x480/sesit_546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9488" y="2145966"/>
            <a:ext cx="1944216" cy="1944216"/>
          </a:xfrm>
          <a:prstGeom prst="rect">
            <a:avLst/>
          </a:prstGeom>
          <a:noFill/>
        </p:spPr>
      </p:pic>
      <p:pic>
        <p:nvPicPr>
          <p:cNvPr id="6156" name="Picture 12" descr="http://www.luxuss.cz/img/p/860-1198-larg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43744" y="2501020"/>
            <a:ext cx="1373138" cy="1373138"/>
          </a:xfrm>
          <a:prstGeom prst="rect">
            <a:avLst/>
          </a:prstGeom>
          <a:noFill/>
        </p:spPr>
      </p:pic>
      <p:pic>
        <p:nvPicPr>
          <p:cNvPr id="6158" name="Picture 14" descr="http://iobchod.urbanek-svt.cz/stilus/obrazky/56018051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48000" y="2361990"/>
            <a:ext cx="1240454" cy="1591866"/>
          </a:xfrm>
          <a:prstGeom prst="rect">
            <a:avLst/>
          </a:prstGeom>
          <a:noFill/>
        </p:spPr>
      </p:pic>
      <p:pic>
        <p:nvPicPr>
          <p:cNvPr id="6160" name="Picture 16" descr="http://t2.gstatic.com/images?q=tbn:ANd9GcRjEMAKBq2_20UfSwmNzuuIgW6Ydyvtntwez95zWJGPbFAUFnluJVqmhfKdkw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80248" y="2289982"/>
            <a:ext cx="1600200" cy="1628776"/>
          </a:xfrm>
          <a:prstGeom prst="rect">
            <a:avLst/>
          </a:prstGeom>
          <a:noFill/>
        </p:spPr>
      </p:pic>
      <p:sp>
        <p:nvSpPr>
          <p:cNvPr id="111" name="Zaoblený obdélník 110"/>
          <p:cNvSpPr/>
          <p:nvPr/>
        </p:nvSpPr>
        <p:spPr>
          <a:xfrm>
            <a:off x="6964224" y="1785926"/>
            <a:ext cx="1944216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bag</a:t>
            </a:r>
            <a:endParaRPr lang="cs-CZ" sz="2800" b="1" dirty="0"/>
          </a:p>
        </p:txBody>
      </p:sp>
      <p:sp>
        <p:nvSpPr>
          <p:cNvPr id="112" name="Zaoblený obdélník 111"/>
          <p:cNvSpPr/>
          <p:nvPr/>
        </p:nvSpPr>
        <p:spPr>
          <a:xfrm>
            <a:off x="4875992" y="1785926"/>
            <a:ext cx="1800200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textbook</a:t>
            </a:r>
            <a:endParaRPr lang="cs-CZ" sz="2800" b="1" dirty="0"/>
          </a:p>
        </p:txBody>
      </p:sp>
      <p:sp>
        <p:nvSpPr>
          <p:cNvPr id="113" name="Zaoblený obdélník 112"/>
          <p:cNvSpPr/>
          <p:nvPr/>
        </p:nvSpPr>
        <p:spPr>
          <a:xfrm>
            <a:off x="195472" y="1785926"/>
            <a:ext cx="1944216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blackboard</a:t>
            </a:r>
            <a:endParaRPr lang="cs-CZ" sz="2800" b="1" dirty="0"/>
          </a:p>
        </p:txBody>
      </p:sp>
      <p:sp>
        <p:nvSpPr>
          <p:cNvPr id="114" name="Zaoblený obdélník 113"/>
          <p:cNvSpPr/>
          <p:nvPr/>
        </p:nvSpPr>
        <p:spPr>
          <a:xfrm>
            <a:off x="2571736" y="1785926"/>
            <a:ext cx="1944216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chair</a:t>
            </a:r>
            <a:endParaRPr lang="cs-CZ" sz="2800" b="1" dirty="0"/>
          </a:p>
        </p:txBody>
      </p:sp>
      <p:cxnSp>
        <p:nvCxnSpPr>
          <p:cNvPr id="79" name="Přímá spojovací čára 78"/>
          <p:cNvCxnSpPr/>
          <p:nvPr/>
        </p:nvCxnSpPr>
        <p:spPr>
          <a:xfrm>
            <a:off x="0" y="4500570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Zaoblený obdélník 107"/>
          <p:cNvSpPr/>
          <p:nvPr/>
        </p:nvSpPr>
        <p:spPr>
          <a:xfrm>
            <a:off x="4803984" y="3946166"/>
            <a:ext cx="1800200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calculator</a:t>
            </a:r>
            <a:endParaRPr lang="cs-CZ" sz="2800" b="1" dirty="0"/>
          </a:p>
        </p:txBody>
      </p:sp>
      <p:sp>
        <p:nvSpPr>
          <p:cNvPr id="109" name="Zaoblený obdélník 108"/>
          <p:cNvSpPr/>
          <p:nvPr/>
        </p:nvSpPr>
        <p:spPr>
          <a:xfrm>
            <a:off x="2427720" y="3946166"/>
            <a:ext cx="1944216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pen</a:t>
            </a:r>
            <a:endParaRPr lang="cs-CZ" sz="2800" b="1" dirty="0"/>
          </a:p>
        </p:txBody>
      </p:sp>
      <p:sp>
        <p:nvSpPr>
          <p:cNvPr id="110" name="Zaoblený obdélník 109"/>
          <p:cNvSpPr/>
          <p:nvPr/>
        </p:nvSpPr>
        <p:spPr>
          <a:xfrm>
            <a:off x="267480" y="3946166"/>
            <a:ext cx="1944216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exercise</a:t>
            </a:r>
            <a:r>
              <a:rPr lang="cs-CZ" sz="2000" b="1" dirty="0" smtClean="0"/>
              <a:t>-</a:t>
            </a:r>
            <a:r>
              <a:rPr lang="cs-CZ" sz="2000" b="1" dirty="0" err="1" smtClean="0"/>
              <a:t>book</a:t>
            </a:r>
            <a:endParaRPr lang="cs-CZ" sz="2000" b="1" dirty="0"/>
          </a:p>
        </p:txBody>
      </p:sp>
      <p:sp>
        <p:nvSpPr>
          <p:cNvPr id="115" name="Zaoblený obdélník 114"/>
          <p:cNvSpPr/>
          <p:nvPr/>
        </p:nvSpPr>
        <p:spPr>
          <a:xfrm>
            <a:off x="6964224" y="3946166"/>
            <a:ext cx="1944216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pupil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282" y="4714884"/>
            <a:ext cx="8429684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dk1"/>
                </a:solidFill>
              </a:rPr>
              <a:t>Přelož (</a:t>
            </a:r>
            <a:r>
              <a:rPr lang="cs-CZ" sz="2400" dirty="0" err="1" smtClean="0">
                <a:solidFill>
                  <a:schemeClr val="dk1"/>
                </a:solidFill>
              </a:rPr>
              <a:t>translate</a:t>
            </a:r>
            <a:r>
              <a:rPr lang="cs-CZ" sz="2400" dirty="0" smtClean="0">
                <a:solidFill>
                  <a:schemeClr val="dk1"/>
                </a:solidFill>
              </a:rPr>
              <a:t>):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pen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red</a:t>
            </a:r>
            <a:r>
              <a:rPr lang="cs-CZ" sz="2400" dirty="0" smtClean="0">
                <a:solidFill>
                  <a:schemeClr val="dk1"/>
                </a:solidFill>
              </a:rPr>
              <a:t>.____</a:t>
            </a:r>
            <a:r>
              <a:rPr lang="cs-CZ" sz="2400" u="sng" dirty="0" smtClean="0">
                <a:solidFill>
                  <a:schemeClr val="dk1"/>
                </a:solidFill>
              </a:rPr>
              <a:t>Pero je červené._______________________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 bag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orange</a:t>
            </a:r>
            <a:r>
              <a:rPr lang="cs-CZ" sz="2400" dirty="0" smtClean="0">
                <a:solidFill>
                  <a:schemeClr val="dk1"/>
                </a:solidFill>
              </a:rPr>
              <a:t> and </a:t>
            </a:r>
            <a:r>
              <a:rPr lang="cs-CZ" sz="2400" dirty="0" err="1" smtClean="0">
                <a:solidFill>
                  <a:schemeClr val="dk1"/>
                </a:solidFill>
              </a:rPr>
              <a:t>grey</a:t>
            </a:r>
            <a:r>
              <a:rPr lang="cs-CZ" sz="2400" u="sng" dirty="0" smtClean="0">
                <a:solidFill>
                  <a:schemeClr val="dk1"/>
                </a:solidFill>
              </a:rPr>
              <a:t>.__Taška je oranžová a </a:t>
            </a:r>
            <a:r>
              <a:rPr lang="cs-CZ" sz="2400" u="sng" dirty="0" smtClean="0"/>
              <a:t>šedá</a:t>
            </a:r>
            <a:r>
              <a:rPr lang="cs-CZ" sz="2400" u="sng" dirty="0" smtClean="0">
                <a:solidFill>
                  <a:schemeClr val="dk1"/>
                </a:solidFill>
              </a:rPr>
              <a:t>._______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exercise-book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 </a:t>
            </a:r>
            <a:r>
              <a:rPr lang="cs-CZ" sz="2400" dirty="0" err="1" smtClean="0">
                <a:solidFill>
                  <a:schemeClr val="dk1"/>
                </a:solidFill>
              </a:rPr>
              <a:t>blue</a:t>
            </a:r>
            <a:r>
              <a:rPr lang="cs-CZ" sz="2400" u="sng" dirty="0" err="1" smtClean="0">
                <a:solidFill>
                  <a:schemeClr val="dk1"/>
                </a:solidFill>
              </a:rPr>
              <a:t>.____Sešit</a:t>
            </a:r>
            <a:r>
              <a:rPr lang="cs-CZ" sz="2400" u="sng" dirty="0" smtClean="0">
                <a:solidFill>
                  <a:schemeClr val="dk1"/>
                </a:solidFill>
              </a:rPr>
              <a:t> je modrý._____</a:t>
            </a:r>
          </a:p>
          <a:p>
            <a:r>
              <a:rPr lang="cs-CZ" sz="2400" dirty="0" err="1" smtClean="0">
                <a:solidFill>
                  <a:schemeClr val="dk1"/>
                </a:solidFill>
              </a:rPr>
              <a:t>The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blackboard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is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b</a:t>
            </a:r>
            <a:r>
              <a:rPr lang="cs-CZ" sz="2400" dirty="0" err="1" smtClean="0"/>
              <a:t>lack</a:t>
            </a:r>
            <a:r>
              <a:rPr lang="cs-CZ" sz="2400" dirty="0" smtClean="0">
                <a:solidFill>
                  <a:schemeClr val="dk1"/>
                </a:solidFill>
              </a:rPr>
              <a:t>._____</a:t>
            </a:r>
            <a:r>
              <a:rPr lang="cs-CZ" sz="2400" u="sng" dirty="0" smtClean="0">
                <a:solidFill>
                  <a:schemeClr val="dk1"/>
                </a:solidFill>
              </a:rPr>
              <a:t>_Tabule je černá.___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ovovynabytek.cz/files/product/2891/pre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142984"/>
            <a:ext cx="2093218" cy="2093218"/>
          </a:xfrm>
          <a:prstGeom prst="rect">
            <a:avLst/>
          </a:prstGeom>
          <a:noFill/>
        </p:spPr>
      </p:pic>
      <p:sp>
        <p:nvSpPr>
          <p:cNvPr id="3" name="Zaoblený obdélník 2"/>
          <p:cNvSpPr/>
          <p:nvPr/>
        </p:nvSpPr>
        <p:spPr>
          <a:xfrm>
            <a:off x="827584" y="188640"/>
            <a:ext cx="7200800" cy="3828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Napiš správné názvy.</a:t>
            </a:r>
            <a:endParaRPr lang="cs-CZ" sz="2400" dirty="0"/>
          </a:p>
        </p:txBody>
      </p:sp>
      <p:pic>
        <p:nvPicPr>
          <p:cNvPr id="4" name="Picture 4" descr="http://www.keramicketabule.cz/data/skolni-lavice/AS8560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428736"/>
            <a:ext cx="1346551" cy="1010816"/>
          </a:xfrm>
          <a:prstGeom prst="rect">
            <a:avLst/>
          </a:prstGeom>
          <a:noFill/>
        </p:spPr>
      </p:pic>
      <p:pic>
        <p:nvPicPr>
          <p:cNvPr id="5" name="Picture 6" descr="http://3.static.slando.com/photos/live/13/starsi-skolni-ucebnice-ekonomickeho-smeru_32400913_3_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05760" y="1428736"/>
            <a:ext cx="756084" cy="1008112"/>
          </a:xfrm>
          <a:prstGeom prst="rect">
            <a:avLst/>
          </a:prstGeom>
          <a:noFill/>
        </p:spPr>
      </p:pic>
      <p:pic>
        <p:nvPicPr>
          <p:cNvPr id="6" name="Picture 8" descr="http://www.kidscompany.cz/images/front_53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1285860"/>
            <a:ext cx="1284785" cy="1284785"/>
          </a:xfrm>
          <a:prstGeom prst="rect">
            <a:avLst/>
          </a:prstGeom>
          <a:noFill/>
        </p:spPr>
      </p:pic>
      <p:pic>
        <p:nvPicPr>
          <p:cNvPr id="7" name="Picture 10" descr="http://www.officentrum.eu/files/_640x480/sesit_54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116" y="3212976"/>
            <a:ext cx="1944216" cy="1944216"/>
          </a:xfrm>
          <a:prstGeom prst="rect">
            <a:avLst/>
          </a:prstGeom>
          <a:noFill/>
        </p:spPr>
      </p:pic>
      <p:pic>
        <p:nvPicPr>
          <p:cNvPr id="8" name="Picture 12" descr="http://www.luxuss.cz/img/p/860-1198-larg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6372" y="3568030"/>
            <a:ext cx="1373138" cy="1373138"/>
          </a:xfrm>
          <a:prstGeom prst="rect">
            <a:avLst/>
          </a:prstGeom>
          <a:noFill/>
        </p:spPr>
      </p:pic>
      <p:pic>
        <p:nvPicPr>
          <p:cNvPr id="9" name="Picture 14" descr="http://iobchod.urbanek-svt.cz/stilus/obrazky/5601805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628" y="3429000"/>
            <a:ext cx="1240454" cy="1591866"/>
          </a:xfrm>
          <a:prstGeom prst="rect">
            <a:avLst/>
          </a:prstGeom>
          <a:noFill/>
        </p:spPr>
      </p:pic>
      <p:pic>
        <p:nvPicPr>
          <p:cNvPr id="10" name="Picture 16" descr="http://t2.gstatic.com/images?q=tbn:ANd9GcRjEMAKBq2_20UfSwmNzuuIgW6Ydyvtntwez95zWJGPbFAUFnluJVqmhfKdkw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2876" y="3356992"/>
            <a:ext cx="1600200" cy="1628776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7016852" y="2852936"/>
            <a:ext cx="1944216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928620" y="2852936"/>
            <a:ext cx="1800200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48100" y="2852936"/>
            <a:ext cx="1944216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2624364" y="2852936"/>
            <a:ext cx="1944216" cy="4286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4856612" y="5013176"/>
            <a:ext cx="1800200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2480348" y="5013176"/>
            <a:ext cx="1944216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20108" y="5013176"/>
            <a:ext cx="1944216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7016852" y="5013176"/>
            <a:ext cx="1944216" cy="4115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968180" y="5996684"/>
            <a:ext cx="7200800" cy="3828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/>
              <a:t>Vyhledej  ve slovníku názvy dalších školních potřeb.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Obdélník 40"/>
          <p:cNvSpPr/>
          <p:nvPr/>
        </p:nvSpPr>
        <p:spPr>
          <a:xfrm>
            <a:off x="251520" y="620688"/>
            <a:ext cx="8892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476672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kovovynabytek.cz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product</a:t>
            </a:r>
            <a:r>
              <a:rPr lang="cs-CZ" dirty="0" smtClean="0">
                <a:hlinkClick r:id="rId3"/>
              </a:rPr>
              <a:t>/2891/</a:t>
            </a:r>
            <a:r>
              <a:rPr lang="cs-CZ" dirty="0" err="1" smtClean="0">
                <a:hlinkClick r:id="rId3"/>
              </a:rPr>
              <a:t>preview.jpg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keramicketabule.cz</a:t>
            </a:r>
            <a:r>
              <a:rPr lang="cs-CZ" dirty="0" smtClean="0">
                <a:hlinkClick r:id="rId4"/>
              </a:rPr>
              <a:t>/data/</a:t>
            </a:r>
            <a:r>
              <a:rPr lang="cs-CZ" dirty="0" err="1" smtClean="0">
                <a:hlinkClick r:id="rId4"/>
              </a:rPr>
              <a:t>skolni</a:t>
            </a:r>
            <a:r>
              <a:rPr lang="cs-CZ" dirty="0" smtClean="0">
                <a:hlinkClick r:id="rId4"/>
              </a:rPr>
              <a:t>-lavice/AS8560K.jpg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5"/>
              </a:rPr>
              <a:t>http://3.static.slando.com/</a:t>
            </a:r>
            <a:r>
              <a:rPr lang="cs-CZ" dirty="0" err="1" smtClean="0">
                <a:hlinkClick r:id="rId5"/>
              </a:rPr>
              <a:t>photos</a:t>
            </a:r>
            <a:r>
              <a:rPr lang="cs-CZ" dirty="0" smtClean="0">
                <a:hlinkClick r:id="rId5"/>
              </a:rPr>
              <a:t>/live/13/</a:t>
            </a:r>
            <a:r>
              <a:rPr lang="cs-CZ" dirty="0" err="1" smtClean="0">
                <a:hlinkClick r:id="rId5"/>
              </a:rPr>
              <a:t>starsi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skolni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ucebnice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ekonomickeho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smeru</a:t>
            </a:r>
            <a:r>
              <a:rPr lang="cs-CZ" dirty="0" smtClean="0">
                <a:hlinkClick r:id="rId5"/>
              </a:rPr>
              <a:t>_32400913_3_</a:t>
            </a:r>
            <a:r>
              <a:rPr lang="cs-CZ" dirty="0" err="1" smtClean="0">
                <a:hlinkClick r:id="rId5"/>
              </a:rPr>
              <a:t>F.jpg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kidscompany.cz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/front_530.jpg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officentrum.eu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files</a:t>
            </a:r>
            <a:r>
              <a:rPr lang="cs-CZ" dirty="0" smtClean="0">
                <a:hlinkClick r:id="rId7"/>
              </a:rPr>
              <a:t>/_640x480/</a:t>
            </a:r>
            <a:r>
              <a:rPr lang="cs-CZ" dirty="0" err="1" smtClean="0">
                <a:hlinkClick r:id="rId7"/>
              </a:rPr>
              <a:t>sesit</a:t>
            </a:r>
            <a:r>
              <a:rPr lang="cs-CZ" dirty="0" smtClean="0">
                <a:hlinkClick r:id="rId7"/>
              </a:rPr>
              <a:t>_546.jpg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luxuss.cz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img</a:t>
            </a:r>
            <a:r>
              <a:rPr lang="cs-CZ" dirty="0" smtClean="0">
                <a:hlinkClick r:id="rId8"/>
              </a:rPr>
              <a:t>/p/860-1198-</a:t>
            </a:r>
            <a:r>
              <a:rPr lang="cs-CZ" dirty="0" err="1" smtClean="0">
                <a:hlinkClick r:id="rId8"/>
              </a:rPr>
              <a:t>large.jpg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9"/>
              </a:rPr>
              <a:t>http://iobchod.urbanek-svt.cz/stilus/obrazky/56018051.jpg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10"/>
              </a:rPr>
              <a:t>http://t2.gstatic.com/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?q=</a:t>
            </a:r>
            <a:r>
              <a:rPr lang="cs-CZ" dirty="0" err="1" smtClean="0">
                <a:hlinkClick r:id="rId10"/>
              </a:rPr>
              <a:t>tbn</a:t>
            </a:r>
            <a:r>
              <a:rPr lang="cs-CZ" dirty="0" smtClean="0">
                <a:hlinkClick r:id="rId10"/>
              </a:rPr>
              <a:t>:ANd9GcRjEMAKBq2_20UfSwmNzuuIgW6Ydyvtntwez95zWJGPbFAUFnluJVqmhfKdkw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183</Words>
  <Application>Microsoft Office PowerPoint</Application>
  <PresentationFormat>Předvádění na obrazovce (4:3)</PresentationFormat>
  <Paragraphs>59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Vystřihovánka</dc:title>
  <dc:subject>Anglický jzyk</dc:subject>
  <dc:creator>Eva Valentová</dc:creator>
  <cp:lastModifiedBy>maminka</cp:lastModifiedBy>
  <cp:revision>33</cp:revision>
  <dcterms:created xsi:type="dcterms:W3CDTF">2011-08-20T07:15:43Z</dcterms:created>
  <dcterms:modified xsi:type="dcterms:W3CDTF">2012-06-27T17:33:44Z</dcterms:modified>
</cp:coreProperties>
</file>