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4" autoAdjust="0"/>
    <p:restoredTop sz="94671" autoAdjust="0"/>
  </p:normalViewPr>
  <p:slideViewPr>
    <p:cSldViewPr>
      <p:cViewPr>
        <p:scale>
          <a:sx n="77" d="100"/>
          <a:sy n="77" d="100"/>
        </p:scale>
        <p:origin x="-1164" y="-4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A974DDE-0BCB-4B4A-96D1-4DBCD54F33D7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D1C2FD5-5101-41FD-98AF-801DA7D38E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8099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1C2FD5-5101-41FD-98AF-801DA7D38E7C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28644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52B17-ACEA-4020-BC6A-9593077B533D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37ED91-6A7D-4D49-B5B1-6E6B856A49DD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52B17-ACEA-4020-BC6A-9593077B533D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37ED91-6A7D-4D49-B5B1-6E6B856A49D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52B17-ACEA-4020-BC6A-9593077B533D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37ED91-6A7D-4D49-B5B1-6E6B856A49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52B17-ACEA-4020-BC6A-9593077B533D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37ED91-6A7D-4D49-B5B1-6E6B856A49D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52B17-ACEA-4020-BC6A-9593077B533D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37ED91-6A7D-4D49-B5B1-6E6B856A49DD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52B17-ACEA-4020-BC6A-9593077B533D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37ED91-6A7D-4D49-B5B1-6E6B856A49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52B17-ACEA-4020-BC6A-9593077B533D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37ED91-6A7D-4D49-B5B1-6E6B856A49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52B17-ACEA-4020-BC6A-9593077B533D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37ED91-6A7D-4D49-B5B1-6E6B856A49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52B17-ACEA-4020-BC6A-9593077B533D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37ED91-6A7D-4D49-B5B1-6E6B856A49DD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52B17-ACEA-4020-BC6A-9593077B533D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37ED91-6A7D-4D49-B5B1-6E6B856A49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52B17-ACEA-4020-BC6A-9593077B533D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37ED91-6A7D-4D49-B5B1-6E6B856A49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B452B17-ACEA-4020-BC6A-9593077B533D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7B37ED91-6A7D-4D49-B5B1-6E6B856A49D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gif"/><Relationship Id="rId2" Type="http://schemas.openxmlformats.org/officeDocument/2006/relationships/image" Target="../media/image12.gi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gif"/><Relationship Id="rId2" Type="http://schemas.openxmlformats.org/officeDocument/2006/relationships/image" Target="../media/image14.gi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gi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gif"/><Relationship Id="rId2" Type="http://schemas.openxmlformats.org/officeDocument/2006/relationships/image" Target="../media/image17.gi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9.gif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970751" y="2204864"/>
            <a:ext cx="3126946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6600" dirty="0" smtClean="0">
                <a:solidFill>
                  <a:srgbClr val="7030A0"/>
                </a:solidFill>
              </a:rPr>
              <a:t>Konflikt</a:t>
            </a:r>
            <a:endParaRPr lang="cs-CZ" sz="6600" dirty="0">
              <a:solidFill>
                <a:srgbClr val="7030A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652120" y="5972174"/>
            <a:ext cx="310694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7030A0"/>
                </a:solidFill>
              </a:rPr>
              <a:t>Bc. Balonová Soňa</a:t>
            </a:r>
            <a:endParaRPr lang="cs-CZ" sz="2800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36106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710176" y="1529471"/>
            <a:ext cx="64087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itchFamily="2" charset="2"/>
              <a:buChar char="§"/>
            </a:pPr>
            <a:r>
              <a:rPr lang="cs-CZ" sz="3600" dirty="0" smtClean="0">
                <a:solidFill>
                  <a:srgbClr val="7030A0"/>
                </a:solidFill>
              </a:rPr>
              <a:t>    Co znamená pojem       </a:t>
            </a:r>
            <a:r>
              <a:rPr lang="cs-CZ" sz="3600" dirty="0">
                <a:solidFill>
                  <a:srgbClr val="7030A0"/>
                </a:solidFill>
              </a:rPr>
              <a:t> </a:t>
            </a:r>
            <a:r>
              <a:rPr lang="cs-CZ" sz="3600" dirty="0" smtClean="0">
                <a:solidFill>
                  <a:srgbClr val="7030A0"/>
                </a:solidFill>
              </a:rPr>
              <a:t>  </a:t>
            </a:r>
            <a:r>
              <a:rPr lang="cs-CZ" sz="3600" dirty="0">
                <a:solidFill>
                  <a:srgbClr val="7030A0"/>
                </a:solidFill>
              </a:rPr>
              <a:t> </a:t>
            </a:r>
            <a:r>
              <a:rPr lang="cs-CZ" sz="3600" dirty="0" smtClean="0">
                <a:solidFill>
                  <a:srgbClr val="7030A0"/>
                </a:solidFill>
              </a:rPr>
              <a:t>   	konflikt ???</a:t>
            </a:r>
            <a:endParaRPr lang="cs-CZ" sz="3600" dirty="0">
              <a:solidFill>
                <a:srgbClr val="7030A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55576" y="3212976"/>
            <a:ext cx="3225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710175" y="3212976"/>
            <a:ext cx="625431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Wingdings" pitchFamily="2" charset="2"/>
              <a:buChar char="§"/>
            </a:pPr>
            <a:r>
              <a:rPr lang="cs-CZ" sz="3600" dirty="0" smtClean="0">
                <a:solidFill>
                  <a:srgbClr val="7030A0"/>
                </a:solidFill>
              </a:rPr>
              <a:t> 	Zkus toto slovo nahradit 	jinými.</a:t>
            </a:r>
            <a:endParaRPr lang="cs-CZ" sz="3600" dirty="0">
              <a:solidFill>
                <a:srgbClr val="7030A0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892" y="1394964"/>
            <a:ext cx="1786844" cy="43746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42336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00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980728"/>
            <a:ext cx="407996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7030A0"/>
                </a:solidFill>
              </a:rPr>
              <a:t>Konflikt  znamená:</a:t>
            </a:r>
            <a:endParaRPr lang="cs-CZ" sz="3600" dirty="0">
              <a:solidFill>
                <a:srgbClr val="7030A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00914" y="2132856"/>
            <a:ext cx="371287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720000" indent="-457200" algn="ctr">
              <a:buFont typeface="Arial" pitchFamily="34" charset="0"/>
              <a:buChar char="•"/>
            </a:pPr>
            <a:r>
              <a:rPr lang="cs-CZ" sz="3200" dirty="0" smtClean="0">
                <a:solidFill>
                  <a:schemeClr val="accent5"/>
                </a:solidFill>
              </a:rPr>
              <a:t>	nedorozumění</a:t>
            </a:r>
            <a:endParaRPr lang="cs-CZ" sz="3200" dirty="0">
              <a:solidFill>
                <a:schemeClr val="accent5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259632" y="2717631"/>
            <a:ext cx="215155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3200" dirty="0" smtClean="0">
                <a:solidFill>
                  <a:schemeClr val="accent5"/>
                </a:solidFill>
              </a:rPr>
              <a:t>    rozpor</a:t>
            </a:r>
            <a:endParaRPr lang="cs-CZ" sz="3200" dirty="0">
              <a:solidFill>
                <a:schemeClr val="accent5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303304" y="3353915"/>
            <a:ext cx="240642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schemeClr val="accent5"/>
                </a:solidFill>
              </a:rPr>
              <a:t>  neshodu</a:t>
            </a:r>
            <a:endParaRPr lang="cs-CZ" sz="3200" dirty="0">
              <a:solidFill>
                <a:schemeClr val="accent5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52078" y="3938690"/>
            <a:ext cx="418896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914400" lvl="1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schemeClr val="accent5"/>
                </a:solidFill>
              </a:rPr>
              <a:t>  </a:t>
            </a:r>
            <a:r>
              <a:rPr lang="cs-CZ" sz="3200" dirty="0">
                <a:solidFill>
                  <a:schemeClr val="accent5"/>
                </a:solidFill>
              </a:rPr>
              <a:t>r</a:t>
            </a:r>
            <a:r>
              <a:rPr lang="cs-CZ" sz="3200" dirty="0" smtClean="0">
                <a:solidFill>
                  <a:schemeClr val="accent5"/>
                </a:solidFill>
              </a:rPr>
              <a:t>ozdílné názory</a:t>
            </a:r>
            <a:endParaRPr lang="cs-CZ" sz="3200" dirty="0">
              <a:solidFill>
                <a:schemeClr val="accent5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326968" y="4501614"/>
            <a:ext cx="241925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schemeClr val="accent5"/>
                </a:solidFill>
              </a:rPr>
              <a:t>  problém</a:t>
            </a:r>
            <a:endParaRPr lang="cs-CZ" sz="3200" dirty="0">
              <a:solidFill>
                <a:schemeClr val="accent5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2200" y="1660442"/>
            <a:ext cx="2737101" cy="39984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32910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2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25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250"/>
                            </p:stCondLst>
                            <p:childTnLst>
                              <p:par>
                                <p:cTn id="13" presetID="42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7250"/>
                            </p:stCondLst>
                            <p:childTnLst>
                              <p:par>
                                <p:cTn id="19" presetID="42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250"/>
                            </p:stCondLst>
                            <p:childTnLst>
                              <p:par>
                                <p:cTn id="25" presetID="42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3250"/>
                            </p:stCondLst>
                            <p:childTnLst>
                              <p:par>
                                <p:cTn id="31" presetID="42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6250"/>
                            </p:stCondLst>
                            <p:childTnLst>
                              <p:par>
                                <p:cTn id="37" presetID="42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66025" y="2924944"/>
            <a:ext cx="806489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7030A0"/>
                </a:solidFill>
              </a:rPr>
              <a:t>Spory</a:t>
            </a:r>
            <a:r>
              <a:rPr lang="cs-CZ" sz="3200" dirty="0">
                <a:solidFill>
                  <a:srgbClr val="7030A0"/>
                </a:solidFill>
              </a:rPr>
              <a:t> </a:t>
            </a:r>
            <a:r>
              <a:rPr lang="cs-CZ" sz="3200" dirty="0" smtClean="0">
                <a:solidFill>
                  <a:srgbClr val="7030A0"/>
                </a:solidFill>
              </a:rPr>
              <a:t>a nedorozumění jsou přirozenou součástí každodenního života.</a:t>
            </a:r>
            <a:endParaRPr lang="cs-CZ" sz="3200" dirty="0">
              <a:solidFill>
                <a:srgbClr val="7030A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66025" y="4653136"/>
            <a:ext cx="763284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7030A0"/>
                </a:solidFill>
              </a:rPr>
              <a:t>Příčinou konfliktu s ostatními lidmi bývá rozdílný názor na určitou skutečnost.</a:t>
            </a:r>
            <a:endParaRPr lang="cs-CZ" sz="3200" dirty="0">
              <a:solidFill>
                <a:srgbClr val="7030A0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74978" y="332656"/>
            <a:ext cx="2214941" cy="21313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59661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9" y="1556792"/>
            <a:ext cx="72008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7030A0"/>
                </a:solidFill>
              </a:rPr>
              <a:t>Konflikt bývá spojen s nepříjemnými prožitky.</a:t>
            </a:r>
            <a:endParaRPr lang="cs-CZ" sz="3200" dirty="0">
              <a:solidFill>
                <a:srgbClr val="7030A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267744" y="3356992"/>
            <a:ext cx="370005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??   Víš s jakými   ??</a:t>
            </a:r>
            <a:endParaRPr lang="cs-CZ" sz="3200" dirty="0">
              <a:solidFill>
                <a:srgbClr val="FF0000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5012790"/>
            <a:ext cx="1641965" cy="1338833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10876" y="4701327"/>
            <a:ext cx="2033760" cy="1914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08617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6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0"/>
                            </p:stCondLst>
                            <p:childTnLst>
                              <p:par>
                                <p:cTn id="1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7500"/>
                            </p:stCondLst>
                            <p:childTnLst>
                              <p:par>
                                <p:cTn id="2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2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599" y="929956"/>
            <a:ext cx="20425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-</a:t>
            </a:r>
            <a:r>
              <a:rPr lang="cs-CZ" sz="3200" dirty="0" smtClean="0">
                <a:solidFill>
                  <a:srgbClr val="002060"/>
                </a:solidFill>
              </a:rPr>
              <a:t> </a:t>
            </a:r>
            <a:r>
              <a:rPr lang="cs-CZ" sz="3200" dirty="0" smtClean="0">
                <a:solidFill>
                  <a:srgbClr val="FF0000"/>
                </a:solidFill>
              </a:rPr>
              <a:t>rozčilení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66109" y="1700808"/>
            <a:ext cx="163538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- úzkost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66109" y="2285583"/>
            <a:ext cx="159370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- strach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83409" y="2870358"/>
            <a:ext cx="225895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- pocit viny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115616" y="3573016"/>
            <a:ext cx="263084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- </a:t>
            </a:r>
            <a:r>
              <a:rPr lang="cs-CZ" sz="3200" dirty="0">
                <a:solidFill>
                  <a:srgbClr val="FF0000"/>
                </a:solidFill>
              </a:rPr>
              <a:t>p</a:t>
            </a:r>
            <a:r>
              <a:rPr lang="cs-CZ" sz="3200" dirty="0" smtClean="0">
                <a:solidFill>
                  <a:srgbClr val="FF0000"/>
                </a:solidFill>
              </a:rPr>
              <a:t>ocit křivdy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105036" y="4212377"/>
            <a:ext cx="132600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- zlost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163959" y="4941168"/>
            <a:ext cx="165782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- agrese</a:t>
            </a:r>
            <a:endParaRPr lang="cs-CZ" sz="3200" dirty="0">
              <a:solidFill>
                <a:srgbClr val="FF0000"/>
              </a:solidFill>
            </a:endParaRPr>
          </a:p>
        </p:txBody>
      </p:sp>
      <p:pic>
        <p:nvPicPr>
          <p:cNvPr id="3074" name="Picture 2" descr="C:\Users\Balonová\AppData\Local\Microsoft\Windows\Temporary Internet Files\Content.IE5\LTRRNDMM\MC90043437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710480"/>
            <a:ext cx="1139838" cy="1023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Balonová\AppData\Local\Microsoft\Windows\Temporary Internet Files\Content.IE5\7IMI2111\MC90043439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5988" y="1680580"/>
            <a:ext cx="1305909" cy="8917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Balonová\AppData\Local\Microsoft\Windows\Temporary Internet Files\Content.IE5\ZLW4V7A8\MC90043247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963275"/>
            <a:ext cx="1096088" cy="13556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Balonová\AppData\Local\Microsoft\Windows\Temporary Internet Files\Content.IE5\ZDYHJLFQ\MC90043440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2976" y="2718591"/>
            <a:ext cx="1051502" cy="14730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Balonová\AppData\Local\Microsoft\Windows\Temporary Internet Files\Content.IE5\ZLW4V7A8\MC900433821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93875" y="5318902"/>
            <a:ext cx="1300535" cy="13005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27767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000"/>
                            </p:stCondLst>
                            <p:childTnLst>
                              <p:par>
                                <p:cTn id="16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0"/>
                            </p:stCondLst>
                            <p:childTnLst>
                              <p:par>
                                <p:cTn id="20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7000"/>
                            </p:stCondLst>
                            <p:childTnLst>
                              <p:par>
                                <p:cTn id="24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9000"/>
                            </p:stCondLst>
                            <p:childTnLst>
                              <p:par>
                                <p:cTn id="28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1000"/>
                            </p:stCondLst>
                            <p:childTnLst>
                              <p:par>
                                <p:cTn id="32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3000"/>
                            </p:stCondLst>
                            <p:childTnLst>
                              <p:par>
                                <p:cTn id="36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5000"/>
                            </p:stCondLst>
                            <p:childTnLst>
                              <p:par>
                                <p:cTn id="40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7000"/>
                            </p:stCondLst>
                            <p:childTnLst>
                              <p:par>
                                <p:cTn id="44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6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9000"/>
                            </p:stCondLst>
                            <p:childTnLst>
                              <p:par>
                                <p:cTn id="48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21000"/>
                            </p:stCondLst>
                            <p:childTnLst>
                              <p:par>
                                <p:cTn id="52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4" dur="20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971601" y="764704"/>
            <a:ext cx="712879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7030A0"/>
                </a:solidFill>
              </a:rPr>
              <a:t>Při řešení konfliktu existují tři základní typy chování:</a:t>
            </a:r>
            <a:endParaRPr lang="cs-CZ" sz="3200" dirty="0">
              <a:solidFill>
                <a:srgbClr val="7030A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187624" y="2636912"/>
            <a:ext cx="127310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- útok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187624" y="3424644"/>
            <a:ext cx="123142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- únik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203190" y="4149080"/>
            <a:ext cx="1576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- řešení</a:t>
            </a:r>
            <a:endParaRPr lang="cs-CZ" sz="3200" dirty="0">
              <a:solidFill>
                <a:srgbClr val="FF0000"/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104" y="3203667"/>
            <a:ext cx="2730599" cy="24575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98301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5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225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7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7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7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7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7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75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175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7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7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7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1412776"/>
            <a:ext cx="7272808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Útok – </a:t>
            </a:r>
            <a:r>
              <a:rPr lang="cs-CZ" sz="3200" dirty="0" smtClean="0">
                <a:solidFill>
                  <a:srgbClr val="7030A0"/>
                </a:solidFill>
              </a:rPr>
              <a:t>jedna strana útočí na druhou, navzájem se nechtějí poslouchat, cílem je „</a:t>
            </a:r>
            <a:r>
              <a:rPr lang="cs-CZ" sz="3200" dirty="0" smtClean="0">
                <a:solidFill>
                  <a:srgbClr val="00B050"/>
                </a:solidFill>
              </a:rPr>
              <a:t>zvítězit</a:t>
            </a:r>
            <a:r>
              <a:rPr lang="cs-CZ" sz="3200" dirty="0" smtClean="0">
                <a:solidFill>
                  <a:srgbClr val="7030A0"/>
                </a:solidFill>
              </a:rPr>
              <a:t>“, </a:t>
            </a:r>
            <a:r>
              <a:rPr lang="cs-CZ" sz="3200" dirty="0" smtClean="0">
                <a:solidFill>
                  <a:srgbClr val="7030A0"/>
                </a:solidFill>
              </a:rPr>
              <a:t>prosadit svou variantu řešení.</a:t>
            </a:r>
            <a:endParaRPr lang="cs-CZ" sz="3200" dirty="0">
              <a:solidFill>
                <a:srgbClr val="FF0000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76564" y="3475623"/>
            <a:ext cx="3024336" cy="2437259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3645024"/>
            <a:ext cx="1955556" cy="27013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83682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0"/>
                            </p:stCondLst>
                            <p:childTnLst>
                              <p:par>
                                <p:cTn id="11" presetID="6" presetClass="entr" presetSubtype="16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7000"/>
                            </p:stCondLst>
                            <p:childTnLst>
                              <p:par>
                                <p:cTn id="15" presetID="6" presetClass="entr" presetSubtype="16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11560" y="980728"/>
            <a:ext cx="8928992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Únik – </a:t>
            </a:r>
            <a:r>
              <a:rPr lang="cs-CZ" sz="3200" dirty="0" smtClean="0">
                <a:solidFill>
                  <a:srgbClr val="7030A0"/>
                </a:solidFill>
              </a:rPr>
              <a:t>popření existence konfliktu, snaha vyhnout se mu. Pokud druhému neřekneme,    co nám na jeho chování nevyhovuje, bude se příště chovat stejně nevhodně.</a:t>
            </a:r>
            <a:endParaRPr lang="cs-CZ" sz="3200" dirty="0">
              <a:solidFill>
                <a:srgbClr val="FF0000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59576" y="5343115"/>
            <a:ext cx="2305050" cy="109537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7976" y="3792112"/>
            <a:ext cx="1418059" cy="1551002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42285" y="4375000"/>
            <a:ext cx="1801089" cy="19362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27790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0"/>
                            </p:stCondLst>
                            <p:childTnLst>
                              <p:par>
                                <p:cTn id="11" presetID="6" presetClass="entr" presetSubtype="16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7000"/>
                            </p:stCondLst>
                            <p:childTnLst>
                              <p:par>
                                <p:cTn id="15" presetID="6" presetClass="entr" presetSubtype="16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1500"/>
                            </p:stCondLst>
                            <p:childTnLst>
                              <p:par>
                                <p:cTn id="19" presetID="6" presetClass="entr" presetSubtype="16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1052736"/>
            <a:ext cx="8568952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Řešení – </a:t>
            </a:r>
            <a:r>
              <a:rPr lang="cs-CZ" sz="3200" dirty="0" smtClean="0">
                <a:solidFill>
                  <a:srgbClr val="7030A0"/>
                </a:solidFill>
              </a:rPr>
              <a:t>snaha hovořit o problému, navzájem se neobviňovat a nenapadat. Hledat různé způsoby řešení, nejlépe takové, které vyhovují všem, například </a:t>
            </a:r>
            <a:r>
              <a:rPr lang="cs-CZ" sz="3200" dirty="0" smtClean="0">
                <a:solidFill>
                  <a:srgbClr val="00B050"/>
                </a:solidFill>
              </a:rPr>
              <a:t>kompromis.</a:t>
            </a:r>
            <a:endParaRPr lang="cs-CZ" sz="3200" dirty="0">
              <a:solidFill>
                <a:srgbClr val="FF0000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3789040"/>
            <a:ext cx="1368152" cy="2330369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36296" y="3876729"/>
            <a:ext cx="1224136" cy="215498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3848" y="3264036"/>
            <a:ext cx="2320652" cy="33997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9319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6" presetClass="entr" presetSubtype="16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500"/>
                            </p:stCondLst>
                            <p:childTnLst>
                              <p:par>
                                <p:cTn id="15" presetID="6" presetClass="entr" presetSubtype="16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0"/>
                            </p:stCondLst>
                            <p:childTnLst>
                              <p:par>
                                <p:cTn id="19" presetID="6" presetClass="entr" presetSubtype="16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1052736"/>
            <a:ext cx="637386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Správné řešení konfliktu by mělo: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2348880"/>
            <a:ext cx="389080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50"/>
                </a:solidFill>
              </a:rPr>
              <a:t>- </a:t>
            </a:r>
            <a:r>
              <a:rPr lang="cs-CZ" sz="3200" dirty="0">
                <a:solidFill>
                  <a:srgbClr val="00B050"/>
                </a:solidFill>
              </a:rPr>
              <a:t>b</a:t>
            </a:r>
            <a:r>
              <a:rPr lang="cs-CZ" sz="3200" dirty="0" smtClean="0">
                <a:solidFill>
                  <a:srgbClr val="00B050"/>
                </a:solidFill>
              </a:rPr>
              <a:t>ýt uskutečnitelné</a:t>
            </a:r>
            <a:endParaRPr lang="cs-CZ" sz="3200" dirty="0"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06069" y="3208620"/>
            <a:ext cx="694453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50"/>
                </a:solidFill>
              </a:rPr>
              <a:t>- zamezit dalšímu pokračování sporu</a:t>
            </a:r>
            <a:endParaRPr lang="cs-CZ" sz="3200" dirty="0">
              <a:solidFill>
                <a:srgbClr val="00B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83568" y="3933056"/>
            <a:ext cx="828624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50"/>
                </a:solidFill>
              </a:rPr>
              <a:t>- být přijatelné pro všechny účastníky sporu</a:t>
            </a:r>
            <a:endParaRPr lang="cs-CZ" sz="3200" dirty="0">
              <a:solidFill>
                <a:srgbClr val="00B05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76574" y="4653136"/>
            <a:ext cx="829323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B050"/>
                </a:solidFill>
              </a:rPr>
              <a:t>- být pro obě strany poučením pro další</a:t>
            </a:r>
          </a:p>
          <a:p>
            <a:r>
              <a:rPr lang="cs-CZ" sz="3200" dirty="0" smtClean="0">
                <a:solidFill>
                  <a:srgbClr val="00B050"/>
                </a:solidFill>
              </a:rPr>
              <a:t>  jednání</a:t>
            </a:r>
            <a:endParaRPr lang="cs-CZ" sz="32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178295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mph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4240"/>
                            </p:stCondLst>
                            <p:childTnLst>
                              <p:par>
                                <p:cTn id="8" presetID="42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8240"/>
                            </p:stCondLst>
                            <p:childTnLst>
                              <p:par>
                                <p:cTn id="14" presetID="42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2240"/>
                            </p:stCondLst>
                            <p:childTnLst>
                              <p:par>
                                <p:cTn id="20" presetID="42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6240"/>
                            </p:stCondLst>
                            <p:childTnLst>
                              <p:par>
                                <p:cTn id="26" presetID="42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7" grpId="0"/>
      <p:bldP spid="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06749" y="3760584"/>
            <a:ext cx="7830616" cy="178510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Kompromis</a:t>
            </a:r>
            <a:r>
              <a:rPr lang="cs-CZ" sz="3200" dirty="0" smtClean="0">
                <a:solidFill>
                  <a:srgbClr val="00B050"/>
                </a:solidFill>
              </a:rPr>
              <a:t> </a:t>
            </a:r>
            <a:r>
              <a:rPr lang="cs-CZ" sz="3200" dirty="0" smtClean="0">
                <a:solidFill>
                  <a:srgbClr val="7030A0"/>
                </a:solidFill>
              </a:rPr>
              <a:t>je umění rozdělit koláč tak, aby si každý myslel, že z něho dostal největší krajíc. </a:t>
            </a:r>
          </a:p>
          <a:p>
            <a:r>
              <a:rPr lang="cs-CZ" sz="1400" i="1" dirty="0" smtClean="0">
                <a:solidFill>
                  <a:srgbClr val="7030A0"/>
                </a:solidFill>
              </a:rPr>
              <a:t>Ludwig Erhard</a:t>
            </a:r>
            <a:r>
              <a:rPr lang="cs-CZ" sz="1400" dirty="0" smtClean="0">
                <a:solidFill>
                  <a:srgbClr val="7030A0"/>
                </a:solidFill>
              </a:rPr>
              <a:t> </a:t>
            </a:r>
            <a:endParaRPr lang="cs-CZ" sz="1400" dirty="0">
              <a:solidFill>
                <a:srgbClr val="7030A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94928" y="1484784"/>
            <a:ext cx="8244408" cy="178510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>
                <a:solidFill>
                  <a:srgbClr val="7030A0"/>
                </a:solidFill>
              </a:rPr>
              <a:t>Kdo rozhodl </a:t>
            </a:r>
            <a:r>
              <a:rPr lang="cs-CZ" sz="3200" b="1" dirty="0" smtClean="0">
                <a:solidFill>
                  <a:srgbClr val="00B050"/>
                </a:solidFill>
              </a:rPr>
              <a:t>spor</a:t>
            </a:r>
            <a:r>
              <a:rPr lang="cs-CZ" sz="3200" dirty="0" smtClean="0">
                <a:solidFill>
                  <a:srgbClr val="7030A0"/>
                </a:solidFill>
              </a:rPr>
              <a:t> bez vyslechnutí druhé strany, nebyl spravedlivý, i kdyby rozhodl spravedlivě. </a:t>
            </a:r>
          </a:p>
          <a:p>
            <a:r>
              <a:rPr lang="cs-CZ" sz="1400" i="1" dirty="0" smtClean="0">
                <a:solidFill>
                  <a:srgbClr val="7030A0"/>
                </a:solidFill>
              </a:rPr>
              <a:t>Lucius </a:t>
            </a:r>
            <a:r>
              <a:rPr lang="cs-CZ" sz="1400" i="1" dirty="0" err="1" smtClean="0">
                <a:solidFill>
                  <a:srgbClr val="7030A0"/>
                </a:solidFill>
              </a:rPr>
              <a:t>Annaeus</a:t>
            </a:r>
            <a:r>
              <a:rPr lang="cs-CZ" sz="1400" i="1" dirty="0" smtClean="0">
                <a:solidFill>
                  <a:srgbClr val="7030A0"/>
                </a:solidFill>
              </a:rPr>
              <a:t> Seneca</a:t>
            </a:r>
            <a:r>
              <a:rPr lang="cs-CZ" sz="1400" dirty="0" smtClean="0">
                <a:solidFill>
                  <a:srgbClr val="7030A0"/>
                </a:solidFill>
              </a:rPr>
              <a:t> </a:t>
            </a:r>
            <a:endParaRPr lang="cs-CZ" sz="1400" dirty="0">
              <a:solidFill>
                <a:srgbClr val="7030A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987823" y="260648"/>
            <a:ext cx="306846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Slova moudrých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58928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0"/>
                            </p:stCondLst>
                            <p:childTnLst>
                              <p:par>
                                <p:cTn id="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0"/>
                            </p:stCondLst>
                            <p:childTnLst>
                              <p:par>
                                <p:cTn id="13" presetID="6" presetClass="entr" presetSubtype="16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1556792"/>
            <a:ext cx="4297971" cy="218521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7030A0"/>
                </a:solidFill>
              </a:rPr>
              <a:t>Použité zdroje:</a:t>
            </a:r>
          </a:p>
          <a:p>
            <a:endParaRPr lang="cs-CZ" sz="3200" dirty="0" smtClean="0">
              <a:solidFill>
                <a:srgbClr val="7030A0"/>
              </a:solidFill>
            </a:endParaRPr>
          </a:p>
          <a:p>
            <a:r>
              <a:rPr lang="cs-CZ" sz="2400" dirty="0" smtClean="0">
                <a:solidFill>
                  <a:srgbClr val="00B050"/>
                </a:solidFill>
              </a:rPr>
              <a:t>Microsoft PowerPoint – klipart</a:t>
            </a:r>
          </a:p>
          <a:p>
            <a:r>
              <a:rPr lang="cs-CZ" sz="2400" dirty="0" smtClean="0">
                <a:solidFill>
                  <a:srgbClr val="00B050"/>
                </a:solidFill>
              </a:rPr>
              <a:t>http</a:t>
            </a:r>
            <a:r>
              <a:rPr lang="cs-CZ" sz="2400" dirty="0">
                <a:solidFill>
                  <a:srgbClr val="00B050"/>
                </a:solidFill>
              </a:rPr>
              <a:t>://</a:t>
            </a:r>
            <a:r>
              <a:rPr lang="cs-CZ" sz="2400" dirty="0" smtClean="0">
                <a:solidFill>
                  <a:srgbClr val="00B050"/>
                </a:solidFill>
              </a:rPr>
              <a:t>www.gify.nou.cz</a:t>
            </a:r>
          </a:p>
          <a:p>
            <a:r>
              <a:rPr lang="cs-CZ" sz="2400" dirty="0" smtClean="0">
                <a:solidFill>
                  <a:srgbClr val="00B050"/>
                </a:solidFill>
              </a:rPr>
              <a:t>http</a:t>
            </a:r>
            <a:r>
              <a:rPr lang="cs-CZ" sz="2400" dirty="0">
                <a:solidFill>
                  <a:srgbClr val="00B050"/>
                </a:solidFill>
              </a:rPr>
              <a:t>://www.citaty.cz</a:t>
            </a:r>
          </a:p>
        </p:txBody>
      </p:sp>
    </p:spTree>
    <p:extLst>
      <p:ext uri="{BB962C8B-B14F-4D97-AF65-F5344CB8AC3E}">
        <p14:creationId xmlns:p14="http://schemas.microsoft.com/office/powerpoint/2010/main" val="19752325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356</TotalTime>
  <Words>232</Words>
  <Application>Microsoft Office PowerPoint</Application>
  <PresentationFormat>Předvádění na obrazovce (4:3)</PresentationFormat>
  <Paragraphs>46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Balonová</dc:creator>
  <cp:lastModifiedBy>Učitel</cp:lastModifiedBy>
  <cp:revision>33</cp:revision>
  <dcterms:created xsi:type="dcterms:W3CDTF">2012-01-27T19:18:49Z</dcterms:created>
  <dcterms:modified xsi:type="dcterms:W3CDTF">2012-03-07T14:49:07Z</dcterms:modified>
</cp:coreProperties>
</file>