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256" r:id="rId3"/>
    <p:sldId id="259" r:id="rId4"/>
    <p:sldId id="260" r:id="rId5"/>
    <p:sldId id="263" r:id="rId6"/>
    <p:sldId id="261" r:id="rId7"/>
    <p:sldId id="265" r:id="rId8"/>
    <p:sldId id="267" r:id="rId9"/>
    <p:sldId id="268" r:id="rId10"/>
    <p:sldId id="266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6" r:id="rId27"/>
    <p:sldId id="287" r:id="rId28"/>
    <p:sldId id="288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57" r:id="rId39"/>
    <p:sldId id="289" r:id="rId4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5C4E3-B6D2-483F-82E7-3DF0C1448C2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122F2-6BA8-4539-A4CF-202113D5C1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3107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5C4E3-B6D2-483F-82E7-3DF0C1448C2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122F2-6BA8-4539-A4CF-202113D5C1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9245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5C4E3-B6D2-483F-82E7-3DF0C1448C2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122F2-6BA8-4539-A4CF-202113D5C1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9230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5C4E3-B6D2-483F-82E7-3DF0C1448C2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122F2-6BA8-4539-A4CF-202113D5C1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6625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5C4E3-B6D2-483F-82E7-3DF0C1448C2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122F2-6BA8-4539-A4CF-202113D5C1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8153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5C4E3-B6D2-483F-82E7-3DF0C1448C2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122F2-6BA8-4539-A4CF-202113D5C1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1837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5C4E3-B6D2-483F-82E7-3DF0C1448C2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122F2-6BA8-4539-A4CF-202113D5C1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6344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5C4E3-B6D2-483F-82E7-3DF0C1448C2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122F2-6BA8-4539-A4CF-202113D5C1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9563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5C4E3-B6D2-483F-82E7-3DF0C1448C2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122F2-6BA8-4539-A4CF-202113D5C1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905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5C4E3-B6D2-483F-82E7-3DF0C1448C2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122F2-6BA8-4539-A4CF-202113D5C1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9613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5C4E3-B6D2-483F-82E7-3DF0C1448C2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122F2-6BA8-4539-A4CF-202113D5C1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7213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A5C4E3-B6D2-483F-82E7-3DF0C1448C2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122F2-6BA8-4539-A4CF-202113D5C1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5947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rad.cz/cs/prazsky-hrad/fotogalerie/prazsky-hrad/12.shtml" TargetMode="External"/><Relationship Id="rId13" Type="http://schemas.openxmlformats.org/officeDocument/2006/relationships/hyperlink" Target="http://atanova-zasuvka.blog.cz/1008/kralovstvi-ceske" TargetMode="External"/><Relationship Id="rId18" Type="http://schemas.openxmlformats.org/officeDocument/2006/relationships/hyperlink" Target="http://2apetras.webzdarma.cz/premysl_otakar_ii.htm" TargetMode="External"/><Relationship Id="rId26" Type="http://schemas.openxmlformats.org/officeDocument/2006/relationships/hyperlink" Target="http://www.fototuristika.cz/tips/detail/446" TargetMode="External"/><Relationship Id="rId3" Type="http://schemas.openxmlformats.org/officeDocument/2006/relationships/hyperlink" Target="http://atanova-zasuvka.blog.cz/1002/prvni-statni-utvar-na-nasem-uzemi" TargetMode="External"/><Relationship Id="rId21" Type="http://schemas.openxmlformats.org/officeDocument/2006/relationships/hyperlink" Target="http://www.zamky-hrady.eu/hrady-karlstejn-detaily,71" TargetMode="External"/><Relationship Id="rId7" Type="http://schemas.openxmlformats.org/officeDocument/2006/relationships/hyperlink" Target="http://www.geocaching.com/seek/cache_details.aspx?guid=ac3f8950-f8ae-4fb5-b483-85943f4ac1a0" TargetMode="External"/><Relationship Id="rId12" Type="http://schemas.openxmlformats.org/officeDocument/2006/relationships/hyperlink" Target="http://projekt-schenk.ic.cz/5.html" TargetMode="External"/><Relationship Id="rId17" Type="http://schemas.openxmlformats.org/officeDocument/2006/relationships/hyperlink" Target="http://www.getsemany.cz/node/2612" TargetMode="External"/><Relationship Id="rId25" Type="http://schemas.openxmlformats.org/officeDocument/2006/relationships/hyperlink" Target="http://www.fototuristika.cz/tips/detail/469" TargetMode="External"/><Relationship Id="rId2" Type="http://schemas.openxmlformats.org/officeDocument/2006/relationships/hyperlink" Target="http://historicky.blog.cz/en/0904/samo" TargetMode="External"/><Relationship Id="rId16" Type="http://schemas.openxmlformats.org/officeDocument/2006/relationships/hyperlink" Target="http://www.putovanihrocha.cz/putovanihrocha/6-2009-Cesti-patroni/10-Svata-Anezka" TargetMode="External"/><Relationship Id="rId20" Type="http://schemas.openxmlformats.org/officeDocument/2006/relationships/hyperlink" Target="http://www.gvp.cz/~janotova/Karlovy%20manzelk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janycta.blogspot.com/2010/10/blog-post.html" TargetMode="External"/><Relationship Id="rId11" Type="http://schemas.openxmlformats.org/officeDocument/2006/relationships/hyperlink" Target="http://history-if.blog.cz/0910/cesky-stat-premyslovci" TargetMode="External"/><Relationship Id="rId24" Type="http://schemas.openxmlformats.org/officeDocument/2006/relationships/hyperlink" Target="http://www.travelguide.cz/cz/turistika/hlavni-mesto-praha/karluv-most" TargetMode="External"/><Relationship Id="rId5" Type="http://schemas.openxmlformats.org/officeDocument/2006/relationships/hyperlink" Target="http://leccos.com/index.php/clanky/velka-morava" TargetMode="External"/><Relationship Id="rId15" Type="http://schemas.openxmlformats.org/officeDocument/2006/relationships/hyperlink" Target="http://ff.ujep.cz/velimsky/cs_1_1/07CS/07CS.htm" TargetMode="External"/><Relationship Id="rId23" Type="http://schemas.openxmlformats.org/officeDocument/2006/relationships/hyperlink" Target="http://www.zamky-hrady.eu/pamatky-ceske-korunovacni-klenoty-detaily,2" TargetMode="External"/><Relationship Id="rId10" Type="http://schemas.openxmlformats.org/officeDocument/2006/relationships/hyperlink" Target="http://www.czechia-initiative.com/gallery.html" TargetMode="External"/><Relationship Id="rId19" Type="http://schemas.openxmlformats.org/officeDocument/2006/relationships/hyperlink" Target="http://sportatipy.websnadno.cz/MLUVENE-SLOVO.html?flash=ne" TargetMode="External"/><Relationship Id="rId4" Type="http://schemas.openxmlformats.org/officeDocument/2006/relationships/hyperlink" Target="http://www.moraviamagna.cz/povesti/images/3pruty.jpg" TargetMode="External"/><Relationship Id="rId9" Type="http://schemas.openxmlformats.org/officeDocument/2006/relationships/hyperlink" Target="http://malotridka.ic.cz/gallery/historie21.jpg" TargetMode="External"/><Relationship Id="rId14" Type="http://schemas.openxmlformats.org/officeDocument/2006/relationships/hyperlink" Target="http://referaty-testy.webnode.cz/historie-ceskych-zemi/premyslovske-kralovstvi/premysl-i-otakar/" TargetMode="External"/><Relationship Id="rId22" Type="http://schemas.openxmlformats.org/officeDocument/2006/relationships/hyperlink" Target="http://www.reliance.cz/cs/success-stories/other/visualization-of-air-treatment-units-in-the-chapel-of-the-holy-cross" TargetMode="External"/><Relationship Id="rId27" Type="http://schemas.openxmlformats.org/officeDocument/2006/relationships/hyperlink" Target="http://www.ohistorii.estranky.cz/fotoalbum/spisovatele/slavni-cesti-spisovatele/jan-hus.html" TargetMode="Externa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exulant.evangnet.cz/?q=node/83" TargetMode="External"/><Relationship Id="rId3" Type="http://schemas.openxmlformats.org/officeDocument/2006/relationships/hyperlink" Target="http://www.kampocesku.cz/search.php?rskolik=50&amp;rskolikata=2&amp;rstext=all-phpRS-all&amp;rsautor=nic&amp;rstema=28&amp;rskde=vse&amp;rsvelikost=uvod&amp;rsrazeni=datum_90" TargetMode="External"/><Relationship Id="rId7" Type="http://schemas.openxmlformats.org/officeDocument/2006/relationships/hyperlink" Target="http://maltez.info/aaanetnovabiografia/1650-1699/" TargetMode="External"/><Relationship Id="rId2" Type="http://schemas.openxmlformats.org/officeDocument/2006/relationships/hyperlink" Target="http://imageshack.us/photo/my-images/24/muttichkamilvladislavmi.jpg/sr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markijan.wz.cz/rudolfII.html" TargetMode="External"/><Relationship Id="rId5" Type="http://schemas.openxmlformats.org/officeDocument/2006/relationships/hyperlink" Target="http://www.outsidermedia.cz/Article.aspx?id=2041" TargetMode="External"/><Relationship Id="rId10" Type="http://schemas.openxmlformats.org/officeDocument/2006/relationships/hyperlink" Target="http://blog.aktualne.centrum.cz/blogy/ondrej-steffl.php?itemid=13900" TargetMode="External"/><Relationship Id="rId4" Type="http://schemas.openxmlformats.org/officeDocument/2006/relationships/hyperlink" Target="http://rany-stredovek.ic.cz/10-vrcholny-stredovek-husitske-valky.php" TargetMode="External"/><Relationship Id="rId9" Type="http://schemas.openxmlformats.org/officeDocument/2006/relationships/hyperlink" Target="http://studio.wp.pl/i,Maria-Teresa-Habsburg,mid,637984,foto.html?ticaid=1e5e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6658323"/>
              </p:ext>
            </p:extLst>
          </p:nvPr>
        </p:nvGraphicFramePr>
        <p:xfrm>
          <a:off x="1601788" y="1530350"/>
          <a:ext cx="5903912" cy="426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Dokument" r:id="rId4" imgW="6015847" imgH="4314744" progId="Word.Document.12">
                  <p:embed/>
                </p:oleObj>
              </mc:Choice>
              <mc:Fallback>
                <p:oleObj name="Dokument" r:id="rId4" imgW="6015847" imgH="431474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01788" y="1530350"/>
                        <a:ext cx="5903912" cy="4264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48679"/>
            <a:ext cx="3938587" cy="87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273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5400" b="1" dirty="0" smtClean="0"/>
              <a:t>VÝZNAMNÉ OSOBNOSTI </a:t>
            </a:r>
            <a:br>
              <a:rPr lang="cs-CZ" sz="5400" b="1" dirty="0" smtClean="0"/>
            </a:br>
            <a:r>
              <a:rPr lang="cs-CZ" sz="5400" b="1" dirty="0" smtClean="0"/>
              <a:t>NAŠICH DĚJIN</a:t>
            </a:r>
            <a:endParaRPr lang="cs-CZ" sz="5400" b="1" dirty="0"/>
          </a:p>
        </p:txBody>
      </p:sp>
    </p:spTree>
    <p:extLst>
      <p:ext uri="{BB962C8B-B14F-4D97-AF65-F5344CB8AC3E}">
        <p14:creationId xmlns:p14="http://schemas.microsoft.com/office/powerpoint/2010/main" val="285195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3008313" cy="901402"/>
          </a:xfrm>
        </p:spPr>
        <p:txBody>
          <a:bodyPr>
            <a:normAutofit/>
          </a:bodyPr>
          <a:lstStyle/>
          <a:p>
            <a:r>
              <a:rPr lang="cs-CZ" sz="3600" dirty="0" smtClean="0"/>
              <a:t>SÁMO</a:t>
            </a:r>
            <a:endParaRPr lang="cs-CZ" sz="3600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706" y="478609"/>
            <a:ext cx="5111750" cy="5755999"/>
          </a:xfrm>
          <a:ln>
            <a:solidFill>
              <a:schemeClr val="tx1"/>
            </a:solidFill>
          </a:ln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68760"/>
            <a:ext cx="3008313" cy="4857403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 smtClean="0"/>
              <a:t>Franský kupec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 smtClean="0"/>
              <a:t>v 1. polovině 7. století sjednotil Slovany v boji proti Avarům a vybudoval nadkmenový svaz – </a:t>
            </a:r>
            <a:r>
              <a:rPr lang="cs-CZ" sz="2000" b="1" dirty="0" smtClean="0"/>
              <a:t>Sámovu říši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35896" y="6237312"/>
            <a:ext cx="50405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1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55203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7543" y="548680"/>
            <a:ext cx="3008313" cy="1584176"/>
          </a:xfrm>
        </p:spPr>
        <p:txBody>
          <a:bodyPr>
            <a:normAutofit/>
          </a:bodyPr>
          <a:lstStyle/>
          <a:p>
            <a:r>
              <a:rPr lang="cs-CZ" sz="3600" dirty="0"/>
              <a:t>S</a:t>
            </a:r>
            <a:r>
              <a:rPr lang="cs-CZ" sz="3600" dirty="0" smtClean="0"/>
              <a:t>ÁMOVA ŘÍŠE</a:t>
            </a:r>
            <a:br>
              <a:rPr lang="cs-CZ" sz="3600" dirty="0" smtClean="0"/>
            </a:br>
            <a:r>
              <a:rPr lang="cs-CZ" b="0" dirty="0" smtClean="0"/>
              <a:t>7. století</a:t>
            </a:r>
            <a:endParaRPr lang="cs-CZ" sz="3600" b="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1248412"/>
            <a:ext cx="5553075" cy="454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242686"/>
            <a:ext cx="5553075" cy="45434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275856" y="5786111"/>
            <a:ext cx="2088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</a:t>
            </a:r>
            <a:r>
              <a:rPr lang="cs-CZ" dirty="0" smtClean="0"/>
              <a:t> </a:t>
            </a:r>
            <a:r>
              <a:rPr lang="cs-CZ" sz="1200" dirty="0" smtClean="0"/>
              <a:t>2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230391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3008313" cy="1162050"/>
          </a:xfrm>
        </p:spPr>
        <p:txBody>
          <a:bodyPr>
            <a:noAutofit/>
          </a:bodyPr>
          <a:lstStyle/>
          <a:p>
            <a:r>
              <a:rPr lang="cs-CZ" sz="3600" dirty="0" smtClean="0"/>
              <a:t>SVATOPLUK MORAVSKÝ</a:t>
            </a:r>
            <a:endParaRPr lang="cs-CZ" sz="3600" dirty="0"/>
          </a:p>
        </p:txBody>
      </p:sp>
      <p:pic>
        <p:nvPicPr>
          <p:cNvPr id="3074" name="Picture 2" descr="C:\Users\irena_pugnerova\Pictures\3pruty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39952" y="483947"/>
            <a:ext cx="4002888" cy="585311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844824"/>
            <a:ext cx="3538736" cy="4281339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 smtClean="0"/>
              <a:t>9. století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n</a:t>
            </a:r>
            <a:r>
              <a:rPr lang="cs-CZ" sz="2000" dirty="0" smtClean="0"/>
              <a:t>ejmocnější panovník </a:t>
            </a:r>
            <a:r>
              <a:rPr lang="cs-CZ" sz="2000" b="1" dirty="0" smtClean="0"/>
              <a:t>Velkomoravské říše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p</a:t>
            </a:r>
            <a:r>
              <a:rPr lang="cs-CZ" sz="2000" dirty="0" smtClean="0"/>
              <a:t>ověst O třech prutech Svatoplukových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39952" y="6309320"/>
            <a:ext cx="40324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3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16846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4258816" cy="144016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VELKOMORAVSKÁ ŘÍŠE </a:t>
            </a:r>
            <a:endParaRPr lang="cs-CZ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209" y="1412776"/>
            <a:ext cx="7143750" cy="4667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547664" y="6080026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Obrázek: 4</a:t>
            </a:r>
            <a:endParaRPr lang="cs-CZ" sz="1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556792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9. století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4045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3008313" cy="1162050"/>
          </a:xfrm>
        </p:spPr>
        <p:txBody>
          <a:bodyPr>
            <a:noAutofit/>
          </a:bodyPr>
          <a:lstStyle/>
          <a:p>
            <a:r>
              <a:rPr lang="cs-CZ" sz="3600" dirty="0" smtClean="0"/>
              <a:t>CYRIL </a:t>
            </a:r>
            <a:br>
              <a:rPr lang="cs-CZ" sz="3600" dirty="0" smtClean="0"/>
            </a:br>
            <a:r>
              <a:rPr lang="cs-CZ" sz="3600" dirty="0" smtClean="0"/>
              <a:t>A METODĚJ</a:t>
            </a:r>
            <a:endParaRPr lang="cs-CZ" sz="3600" dirty="0"/>
          </a:p>
        </p:txBody>
      </p:sp>
      <p:pic>
        <p:nvPicPr>
          <p:cNvPr id="1028" name="Picture 4" descr="C:\Users\irena_pugnerova\Pictures\P10009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23928" y="450623"/>
            <a:ext cx="4389834" cy="585311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700808"/>
            <a:ext cx="3394720" cy="4425355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n</a:t>
            </a:r>
            <a:r>
              <a:rPr lang="cs-CZ" sz="2000" dirty="0" smtClean="0"/>
              <a:t>a žádost knížete Rastislava přišli v roce 863 na Velkou Moravu, aby zde šířili </a:t>
            </a:r>
            <a:r>
              <a:rPr lang="cs-CZ" sz="2000" b="1" dirty="0" smtClean="0"/>
              <a:t>křesťanství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n</a:t>
            </a:r>
            <a:r>
              <a:rPr lang="cs-CZ" sz="2000" dirty="0" smtClean="0"/>
              <a:t>ové písmo – </a:t>
            </a:r>
            <a:r>
              <a:rPr lang="cs-CZ" sz="2000" b="1" dirty="0" smtClean="0"/>
              <a:t>hlaholice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b="1" dirty="0" smtClean="0"/>
              <a:t>staroslověnština </a:t>
            </a:r>
            <a:r>
              <a:rPr lang="cs-CZ" sz="2000" dirty="0" smtClean="0"/>
              <a:t>jako bohoslužebný jazyk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23928" y="6303736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5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238516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BOŘIVOJ I. </a:t>
            </a:r>
            <a:endParaRPr lang="cs-CZ" sz="3600" dirty="0"/>
          </a:p>
        </p:txBody>
      </p:sp>
      <p:pic>
        <p:nvPicPr>
          <p:cNvPr id="3076" name="Picture 4" descr="C:\Users\irena_pugnerova\Pictures\e0849f7d-a3e4-4a79-816a-85816a6f397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25900" y="899319"/>
            <a:ext cx="4210050" cy="460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700808"/>
            <a:ext cx="3538736" cy="4425355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 smtClean="0"/>
              <a:t>žil 852/3 – 888/9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 smtClean="0"/>
              <a:t>1. historicky doložený český panovník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š</a:t>
            </a:r>
            <a:r>
              <a:rPr lang="cs-CZ" sz="2000" dirty="0" smtClean="0"/>
              <a:t>ířil křesťanství v českých zemích a budoval první křesťanské stavby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95936" y="5517232"/>
            <a:ext cx="21602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6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94677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SVATÁ LUDMILA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628800"/>
            <a:ext cx="3754760" cy="4497363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ž</a:t>
            </a:r>
            <a:r>
              <a:rPr lang="cs-CZ" sz="2000" dirty="0" smtClean="0"/>
              <a:t>ila ?860 – 921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m</a:t>
            </a:r>
            <a:r>
              <a:rPr lang="cs-CZ" sz="2000" dirty="0" smtClean="0"/>
              <a:t>anželka knížete Bořivoje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b</a:t>
            </a:r>
            <a:r>
              <a:rPr lang="cs-CZ" sz="2000" dirty="0" smtClean="0"/>
              <a:t>abička sv. Václava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z</a:t>
            </a:r>
            <a:r>
              <a:rPr lang="cs-CZ" sz="2000" dirty="0" smtClean="0"/>
              <a:t>avražděna na popud své snachy Drahomíry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p</a:t>
            </a:r>
            <a:r>
              <a:rPr lang="cs-CZ" sz="2000" dirty="0" smtClean="0"/>
              <a:t>atronka českých zemí, vinařů, babiček a vychovatelek</a:t>
            </a:r>
          </a:p>
          <a:p>
            <a:endParaRPr lang="cs-CZ" sz="2000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81294"/>
            <a:ext cx="3810000" cy="5715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211960" y="6096294"/>
            <a:ext cx="1728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7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58841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4330824" cy="1283742"/>
          </a:xfrm>
        </p:spPr>
        <p:txBody>
          <a:bodyPr>
            <a:noAutofit/>
          </a:bodyPr>
          <a:lstStyle/>
          <a:p>
            <a:r>
              <a:rPr lang="cs-CZ" sz="3600" dirty="0" smtClean="0"/>
              <a:t>KŘEST BOŘIVOJE </a:t>
            </a:r>
            <a:br>
              <a:rPr lang="cs-CZ" sz="3600" dirty="0" smtClean="0"/>
            </a:br>
            <a:r>
              <a:rPr lang="cs-CZ" sz="3600" dirty="0" smtClean="0"/>
              <a:t>A LUDMILY</a:t>
            </a:r>
            <a:endParaRPr lang="cs-CZ" sz="3600" dirty="0"/>
          </a:p>
        </p:txBody>
      </p:sp>
      <p:pic>
        <p:nvPicPr>
          <p:cNvPr id="2050" name="Picture 2" descr="C:\Users\irena_pugnerova\Pictures\historie2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75050" y="1535732"/>
            <a:ext cx="5111750" cy="332774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844824"/>
            <a:ext cx="3008313" cy="4281339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 smtClean="0"/>
              <a:t>Velehrad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k</a:t>
            </a:r>
            <a:r>
              <a:rPr lang="cs-CZ" sz="2000" dirty="0" smtClean="0"/>
              <a:t>níže Bořivoj přijímá z rukou arcibiskupa Metoděje křest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63888" y="4869160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Obrázek: 8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36594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3008313" cy="898292"/>
          </a:xfrm>
        </p:spPr>
        <p:txBody>
          <a:bodyPr>
            <a:normAutofit/>
          </a:bodyPr>
          <a:lstStyle/>
          <a:p>
            <a:r>
              <a:rPr lang="cs-CZ" sz="3600" dirty="0" smtClean="0"/>
              <a:t>SVATÝ VÁCLAV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4114800" cy="4691063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ž</a:t>
            </a:r>
            <a:r>
              <a:rPr lang="cs-CZ" sz="2000" dirty="0" smtClean="0"/>
              <a:t>il ?907 – 929/935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č</a:t>
            </a:r>
            <a:r>
              <a:rPr lang="cs-CZ" sz="2000" dirty="0" smtClean="0"/>
              <a:t>eský kníže a světec, patron/ochránce/české země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v</a:t>
            </a:r>
            <a:r>
              <a:rPr lang="cs-CZ" sz="2000" dirty="0" smtClean="0"/>
              <a:t>ychováván babičkou Ludmilou v duchu křesťanství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z</a:t>
            </a:r>
            <a:r>
              <a:rPr lang="cs-CZ" sz="2000" dirty="0" smtClean="0"/>
              <a:t>avražděn bratrem Boleslavem ve Staré Boleslavi</a:t>
            </a:r>
            <a:endParaRPr lang="cs-CZ" sz="2000" dirty="0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012" y="536808"/>
            <a:ext cx="2876550" cy="5715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836012" y="6251808"/>
            <a:ext cx="15936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9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83592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3008313" cy="1355750"/>
          </a:xfrm>
        </p:spPr>
        <p:txBody>
          <a:bodyPr>
            <a:noAutofit/>
          </a:bodyPr>
          <a:lstStyle/>
          <a:p>
            <a:r>
              <a:rPr lang="cs-CZ" sz="3600" dirty="0" smtClean="0"/>
              <a:t>VRAŽDA </a:t>
            </a:r>
            <a:br>
              <a:rPr lang="cs-CZ" sz="3600" dirty="0" smtClean="0"/>
            </a:br>
            <a:r>
              <a:rPr lang="cs-CZ" sz="3600" dirty="0" smtClean="0"/>
              <a:t>SV. VÁCLAVA</a:t>
            </a:r>
            <a:endParaRPr lang="cs-CZ" sz="3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831195"/>
            <a:ext cx="3333750" cy="511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572000" y="5946120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10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9800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3008313" cy="116205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VRATISLAV II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844824"/>
            <a:ext cx="3826768" cy="4281339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ž</a:t>
            </a:r>
            <a:r>
              <a:rPr lang="cs-CZ" sz="2000" dirty="0" smtClean="0"/>
              <a:t>il ?1033 – 1092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č</a:t>
            </a:r>
            <a:r>
              <a:rPr lang="cs-CZ" sz="2000" dirty="0" smtClean="0"/>
              <a:t>eský kníže a od roku 1085 </a:t>
            </a:r>
            <a:r>
              <a:rPr lang="cs-CZ" sz="2000" b="1" dirty="0" smtClean="0"/>
              <a:t>první český král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k</a:t>
            </a:r>
            <a:r>
              <a:rPr lang="cs-CZ" sz="2000" dirty="0" smtClean="0"/>
              <a:t>rálovský titul /nedědičně/získal za věrné služby císaři Jindřichovi IV.</a:t>
            </a:r>
            <a:endParaRPr lang="cs-CZ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196752"/>
            <a:ext cx="3810000" cy="446449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355976" y="5661248"/>
            <a:ext cx="15841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11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25770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3008313" cy="1162050"/>
          </a:xfrm>
        </p:spPr>
        <p:txBody>
          <a:bodyPr>
            <a:noAutofit/>
          </a:bodyPr>
          <a:lstStyle/>
          <a:p>
            <a:r>
              <a:rPr lang="cs-CZ" sz="3600" dirty="0" smtClean="0"/>
              <a:t>KORUNOVACE VRATISLAVA II</a:t>
            </a:r>
            <a:endParaRPr lang="cs-CZ" sz="36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841610"/>
            <a:ext cx="4876800" cy="3105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707904" y="4946760"/>
            <a:ext cx="1368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12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24973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5050904" cy="1008112"/>
          </a:xfrm>
        </p:spPr>
        <p:txBody>
          <a:bodyPr>
            <a:noAutofit/>
          </a:bodyPr>
          <a:lstStyle/>
          <a:p>
            <a:r>
              <a:rPr lang="cs-CZ" sz="3600" dirty="0" smtClean="0"/>
              <a:t>PŘEMYSL OTAKAR I.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556792"/>
            <a:ext cx="3682752" cy="4569371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ž</a:t>
            </a:r>
            <a:r>
              <a:rPr lang="cs-CZ" sz="2000" dirty="0" smtClean="0"/>
              <a:t>il ?1155 – 1230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č</a:t>
            </a:r>
            <a:r>
              <a:rPr lang="cs-CZ" sz="2000" dirty="0" smtClean="0"/>
              <a:t>eský kníže a král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v</a:t>
            </a:r>
            <a:r>
              <a:rPr lang="cs-CZ" sz="2000" dirty="0" smtClean="0"/>
              <a:t> roce 1212 získal </a:t>
            </a:r>
            <a:r>
              <a:rPr lang="cs-CZ" sz="2000" b="1" dirty="0" smtClean="0"/>
              <a:t>Zlatou bulu sicilskou</a:t>
            </a:r>
            <a:r>
              <a:rPr lang="cs-CZ" sz="2000" dirty="0" smtClean="0"/>
              <a:t>, která zaručovala dědičnost českého královského titulu</a:t>
            </a:r>
            <a:endParaRPr lang="cs-CZ" sz="2000" dirty="0"/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238250"/>
            <a:ext cx="3705225" cy="4381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283968" y="5619750"/>
            <a:ext cx="1512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13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6097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3106688" cy="1159498"/>
          </a:xfrm>
        </p:spPr>
        <p:txBody>
          <a:bodyPr>
            <a:noAutofit/>
          </a:bodyPr>
          <a:lstStyle/>
          <a:p>
            <a:r>
              <a:rPr lang="cs-CZ" sz="3600" dirty="0" smtClean="0"/>
              <a:t>ZLATÁ BULA SICILSKÁ</a:t>
            </a:r>
            <a:endParaRPr lang="cs-CZ" sz="36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75602"/>
            <a:ext cx="3028950" cy="61219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62621" y="6397594"/>
            <a:ext cx="1728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14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011019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3008313" cy="897453"/>
          </a:xfrm>
        </p:spPr>
        <p:txBody>
          <a:bodyPr>
            <a:noAutofit/>
          </a:bodyPr>
          <a:lstStyle/>
          <a:p>
            <a:r>
              <a:rPr lang="cs-CZ" sz="3600" dirty="0" smtClean="0"/>
              <a:t>SVATÁ ANEŽKA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538736" cy="4691063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ž</a:t>
            </a:r>
            <a:r>
              <a:rPr lang="cs-CZ" sz="2000" dirty="0" smtClean="0"/>
              <a:t>ila ?1211 – 1282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č</a:t>
            </a:r>
            <a:r>
              <a:rPr lang="cs-CZ" sz="2000" dirty="0" smtClean="0"/>
              <a:t>eská světice, princezna a abatyše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d</a:t>
            </a:r>
            <a:r>
              <a:rPr lang="cs-CZ" sz="2000" dirty="0" smtClean="0"/>
              <a:t>cera Přemysla Otakara I.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s</a:t>
            </a:r>
            <a:r>
              <a:rPr lang="cs-CZ" sz="2000" dirty="0" smtClean="0"/>
              <a:t>tarala se o chudé, nemocné a potřebné a je považována za zakladatelku první sociální sítě u nás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 smtClean="0"/>
              <a:t>12. listopadu 1989 byla papežem Janem Pavlem II. prohlášena za svatou</a:t>
            </a:r>
            <a:endParaRPr lang="cs-CZ" sz="20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537647"/>
            <a:ext cx="3914775" cy="5715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137039" y="6252647"/>
            <a:ext cx="19573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15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737601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3008313" cy="2003822"/>
          </a:xfrm>
        </p:spPr>
        <p:txBody>
          <a:bodyPr>
            <a:noAutofit/>
          </a:bodyPr>
          <a:lstStyle/>
          <a:p>
            <a:r>
              <a:rPr lang="cs-CZ" sz="3600" dirty="0" smtClean="0"/>
              <a:t>ANEŽKA ošetřuje nemocného</a:t>
            </a:r>
            <a:endParaRPr lang="cs-CZ" sz="36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520" y="1047219"/>
            <a:ext cx="3752850" cy="4819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269223" y="5873220"/>
            <a:ext cx="22356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16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916816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3008313" cy="1162050"/>
          </a:xfrm>
        </p:spPr>
        <p:txBody>
          <a:bodyPr>
            <a:noAutofit/>
          </a:bodyPr>
          <a:lstStyle/>
          <a:p>
            <a:r>
              <a:rPr lang="cs-CZ" sz="3600" dirty="0" smtClean="0"/>
              <a:t>PŘEMYSL OTAKAR II.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348880"/>
            <a:ext cx="3898776" cy="3777283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ž</a:t>
            </a:r>
            <a:r>
              <a:rPr lang="cs-CZ" sz="2000" dirty="0" smtClean="0"/>
              <a:t>il ?1233 – 1278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k</a:t>
            </a:r>
            <a:r>
              <a:rPr lang="cs-CZ" sz="2000" dirty="0" smtClean="0"/>
              <a:t>rál železný a zlatý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z</a:t>
            </a:r>
            <a:r>
              <a:rPr lang="cs-CZ" sz="2000" dirty="0" smtClean="0"/>
              <a:t>akladatel českých měst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z</a:t>
            </a:r>
            <a:r>
              <a:rPr lang="cs-CZ" sz="2000" dirty="0" smtClean="0"/>
              <a:t>emřel v bitvě na Moravském poli</a:t>
            </a:r>
            <a:endParaRPr lang="cs-CZ" sz="20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093402"/>
            <a:ext cx="3600450" cy="4762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444396" y="5855902"/>
            <a:ext cx="18002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17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86785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3008313" cy="897873"/>
          </a:xfrm>
        </p:spPr>
        <p:txBody>
          <a:bodyPr>
            <a:normAutofit/>
          </a:bodyPr>
          <a:lstStyle/>
          <a:p>
            <a:r>
              <a:rPr lang="cs-CZ" sz="3600" dirty="0" smtClean="0"/>
              <a:t>KAREL IV.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754760" cy="4691063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ž</a:t>
            </a:r>
            <a:r>
              <a:rPr lang="cs-CZ" sz="2000" dirty="0" smtClean="0"/>
              <a:t>il 1316 – 1378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č</a:t>
            </a:r>
            <a:r>
              <a:rPr lang="cs-CZ" sz="2000" dirty="0" smtClean="0"/>
              <a:t>eský král a římský císař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s</a:t>
            </a:r>
            <a:r>
              <a:rPr lang="cs-CZ" sz="2000" dirty="0" smtClean="0"/>
              <a:t>yn Elišky Přemyslovny a Jana Lucemburského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z</a:t>
            </a:r>
            <a:r>
              <a:rPr lang="cs-CZ" sz="2000" dirty="0" smtClean="0"/>
              <a:t>a jeho vlády se České království stalo moderním centrem Evropy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n</a:t>
            </a:r>
            <a:r>
              <a:rPr lang="cs-CZ" sz="2000" dirty="0" smtClean="0"/>
              <a:t>azýván </a:t>
            </a:r>
            <a:r>
              <a:rPr lang="cs-CZ" sz="2000" b="1" dirty="0" smtClean="0"/>
              <a:t>Otec vlasti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z</a:t>
            </a:r>
            <a:r>
              <a:rPr lang="cs-CZ" sz="2000" dirty="0" smtClean="0"/>
              <a:t>aložil Nové Město pražské, Karlův most, univerzitu, Karlštejn, dal stavět Hladovou zeď, napsal životopis Vita Caroli</a:t>
            </a:r>
            <a:endParaRPr lang="cs-CZ" sz="20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37227"/>
            <a:ext cx="4286250" cy="5715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274346" y="6242153"/>
            <a:ext cx="21431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18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878617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3008313" cy="1162050"/>
          </a:xfrm>
        </p:spPr>
        <p:txBody>
          <a:bodyPr>
            <a:noAutofit/>
          </a:bodyPr>
          <a:lstStyle/>
          <a:p>
            <a:r>
              <a:rPr lang="cs-CZ" sz="3600" dirty="0" smtClean="0"/>
              <a:t>Manželky KARLA IV.</a:t>
            </a:r>
            <a:endParaRPr lang="cs-CZ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860584"/>
            <a:ext cx="3933825" cy="30956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211960" y="4956209"/>
            <a:ext cx="18722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19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031496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2458616" cy="116205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KARLŠTEJN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2060848"/>
            <a:ext cx="2602631" cy="4065315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g</a:t>
            </a:r>
            <a:r>
              <a:rPr lang="cs-CZ" sz="2000" dirty="0" smtClean="0"/>
              <a:t>otický hrad založený v r. 1348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b</a:t>
            </a:r>
            <a:r>
              <a:rPr lang="cs-CZ" sz="2000" dirty="0" smtClean="0"/>
              <a:t>yly zde uloženy říšské a později české korunovační klenoty</a:t>
            </a:r>
            <a:endParaRPr lang="cs-CZ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479442"/>
            <a:ext cx="5715000" cy="3848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051448" y="535962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20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21383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816446"/>
            <a:ext cx="3008313" cy="1030436"/>
          </a:xfrm>
        </p:spPr>
        <p:txBody>
          <a:bodyPr>
            <a:noAutofit/>
          </a:bodyPr>
          <a:lstStyle/>
          <a:p>
            <a:r>
              <a:rPr lang="cs-CZ" sz="3600" dirty="0" smtClean="0"/>
              <a:t>KAPLE </a:t>
            </a:r>
            <a:br>
              <a:rPr lang="cs-CZ" sz="3600" dirty="0" smtClean="0"/>
            </a:br>
            <a:r>
              <a:rPr lang="cs-CZ" sz="3600" dirty="0" smtClean="0"/>
              <a:t>SV. KŘÍŽE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060848"/>
            <a:ext cx="3008313" cy="4065315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p</a:t>
            </a:r>
            <a:r>
              <a:rPr lang="cs-CZ" sz="2000" dirty="0" smtClean="0"/>
              <a:t>okladnice korunovačních klenotů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z</a:t>
            </a:r>
            <a:r>
              <a:rPr lang="cs-CZ" sz="2000" dirty="0" smtClean="0"/>
              <a:t>dobená polodrahokamy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s</a:t>
            </a:r>
            <a:r>
              <a:rPr lang="cs-CZ" sz="2000" dirty="0" smtClean="0"/>
              <a:t>bírka 129 deskových obrazů Mistra Theodorika</a:t>
            </a:r>
            <a:endParaRPr lang="cs-CZ" sz="2000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710" y="816446"/>
            <a:ext cx="5276850" cy="5276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563710" y="6093296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21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05188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5410944" cy="1162050"/>
          </a:xfrm>
        </p:spPr>
        <p:txBody>
          <a:bodyPr>
            <a:noAutofit/>
          </a:bodyPr>
          <a:lstStyle/>
          <a:p>
            <a:r>
              <a:rPr lang="cs-CZ" sz="3600" dirty="0" smtClean="0"/>
              <a:t>KORUNOVAČNÍ KLENOTY</a:t>
            </a:r>
            <a:endParaRPr lang="cs-CZ" sz="3600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530718"/>
            <a:ext cx="6667500" cy="4429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907704" y="5985917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22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564211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3008313" cy="116205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KARLŮV MOST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916832"/>
            <a:ext cx="2746647" cy="4209331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d</a:t>
            </a:r>
            <a:r>
              <a:rPr lang="cs-CZ" sz="2000" dirty="0" smtClean="0"/>
              <a:t>ruhý nejstarší kamenný most v ČR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a</a:t>
            </a:r>
            <a:r>
              <a:rPr lang="cs-CZ" sz="2000" dirty="0" smtClean="0"/>
              <a:t>rchitekt Petr Parléř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s</a:t>
            </a:r>
            <a:r>
              <a:rPr lang="cs-CZ" sz="2000" dirty="0" smtClean="0"/>
              <a:t>tojí na místě Juditina mostu, který zničila povodeň</a:t>
            </a:r>
            <a:endParaRPr lang="cs-CZ" sz="20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628800"/>
            <a:ext cx="5715000" cy="3895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203848" y="5521040"/>
            <a:ext cx="22254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23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039448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2792289" cy="1162050"/>
          </a:xfrm>
        </p:spPr>
        <p:txBody>
          <a:bodyPr>
            <a:noAutofit/>
          </a:bodyPr>
          <a:lstStyle/>
          <a:p>
            <a:r>
              <a:rPr lang="cs-CZ" sz="3600" dirty="0" smtClean="0"/>
              <a:t>KARLOVA UNIVERZITA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988840"/>
            <a:ext cx="3008313" cy="4137323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z</a:t>
            </a:r>
            <a:r>
              <a:rPr lang="cs-CZ" sz="2000" dirty="0" smtClean="0"/>
              <a:t>aložena 1348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n</a:t>
            </a:r>
            <a:r>
              <a:rPr lang="cs-CZ" sz="2000" dirty="0" smtClean="0"/>
              <a:t>ejstarší univerzita ve střední Evropě</a:t>
            </a:r>
            <a:endParaRPr lang="cs-CZ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663748"/>
            <a:ext cx="5286375" cy="3533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491880" y="5197523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24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23558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7664" y="620688"/>
            <a:ext cx="3034679" cy="116205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HLADOVÁ ZEĎ</a:t>
            </a:r>
            <a:endParaRPr lang="cs-CZ" sz="36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688722"/>
            <a:ext cx="5286375" cy="3533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347864" y="5222497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25</a:t>
            </a:r>
            <a:endParaRPr lang="cs-CZ" sz="1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844824"/>
            <a:ext cx="28083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o</a:t>
            </a:r>
            <a:r>
              <a:rPr lang="cs-CZ" sz="2000" dirty="0" smtClean="0"/>
              <a:t>branný charakter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j</a:t>
            </a:r>
            <a:r>
              <a:rPr lang="cs-CZ" sz="2000" dirty="0" smtClean="0"/>
              <a:t>ejí stavba se stala zdrojem obživy pražské chudiny – odtud pochází její název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27950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3008313" cy="116205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JAN HUS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916832"/>
            <a:ext cx="3970784" cy="4209331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ž</a:t>
            </a:r>
            <a:r>
              <a:rPr lang="cs-CZ" sz="2000" dirty="0" smtClean="0"/>
              <a:t>il 1371 - 1415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n</a:t>
            </a:r>
            <a:r>
              <a:rPr lang="cs-CZ" sz="2000" dirty="0" smtClean="0"/>
              <a:t>áboženský myslitel, kazatel a reformátor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k</a:t>
            </a:r>
            <a:r>
              <a:rPr lang="cs-CZ" sz="2000" dirty="0" smtClean="0"/>
              <a:t>ritizoval nešvary v církvi/např. prodávání odpustků, hromadění majetku/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k</a:t>
            </a:r>
            <a:r>
              <a:rPr lang="cs-CZ" sz="2000" dirty="0" smtClean="0"/>
              <a:t>ázal v Betlémské kapli, byl rektorem Karlovy univerzity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n</a:t>
            </a:r>
            <a:r>
              <a:rPr lang="cs-CZ" sz="2000" dirty="0" smtClean="0"/>
              <a:t>a koncilu v Kostnici prohlášen za kacíře a 6. 7. 1415 upálen</a:t>
            </a:r>
            <a:endParaRPr lang="cs-CZ" sz="20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38250"/>
            <a:ext cx="3467100" cy="4381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572000" y="5619750"/>
            <a:ext cx="2880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26 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014130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3888432" cy="1162050"/>
          </a:xfrm>
        </p:spPr>
        <p:txBody>
          <a:bodyPr>
            <a:noAutofit/>
          </a:bodyPr>
          <a:lstStyle/>
          <a:p>
            <a:r>
              <a:rPr lang="cs-CZ" sz="3600" dirty="0" smtClean="0"/>
              <a:t>UPÁLENÍ  MISTRA JANA HUSA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572000" y="5632957"/>
            <a:ext cx="2376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27</a:t>
            </a:r>
            <a:endParaRPr lang="cs-CZ" sz="1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57300"/>
            <a:ext cx="3086100" cy="434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032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3008313" cy="657994"/>
          </a:xfrm>
        </p:spPr>
        <p:txBody>
          <a:bodyPr>
            <a:normAutofit/>
          </a:bodyPr>
          <a:lstStyle/>
          <a:p>
            <a:r>
              <a:rPr lang="cs-CZ" sz="3600" dirty="0" smtClean="0"/>
              <a:t>JAN ŽIŽKA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196752"/>
            <a:ext cx="3682752" cy="4929411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ž</a:t>
            </a:r>
            <a:r>
              <a:rPr lang="cs-CZ" sz="2000" dirty="0" smtClean="0"/>
              <a:t>il 1360 – 1424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v</a:t>
            </a:r>
            <a:r>
              <a:rPr lang="cs-CZ" sz="2000" dirty="0" smtClean="0"/>
              <a:t>ojevůdce husitských válek, organizátor a taktik, který nebyl nikdy poražen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v</a:t>
            </a:r>
            <a:r>
              <a:rPr lang="cs-CZ" sz="2000" dirty="0" smtClean="0"/>
              <a:t>ozová hradba, strategie, neobvyklé zbraně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z</a:t>
            </a:r>
            <a:r>
              <a:rPr lang="cs-CZ" sz="2000" dirty="0" smtClean="0"/>
              <a:t>aložil město Tábor</a:t>
            </a:r>
            <a:endParaRPr lang="cs-CZ" sz="2000" dirty="0"/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07912"/>
            <a:ext cx="3952875" cy="623449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267200" y="6536948"/>
            <a:ext cx="20882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28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93180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3008313" cy="1162050"/>
          </a:xfrm>
        </p:spPr>
        <p:txBody>
          <a:bodyPr>
            <a:noAutofit/>
          </a:bodyPr>
          <a:lstStyle/>
          <a:p>
            <a:r>
              <a:rPr lang="cs-CZ" sz="3600" dirty="0" smtClean="0"/>
              <a:t>HUSITSKÉ ZBRANĚ</a:t>
            </a:r>
            <a:endParaRPr lang="cs-CZ" sz="36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254249"/>
            <a:ext cx="3790950" cy="4324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211960" y="5578599"/>
            <a:ext cx="22322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29</a:t>
            </a:r>
            <a:endParaRPr lang="cs-CZ" sz="1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2492896"/>
            <a:ext cx="36004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u</a:t>
            </a:r>
            <a:r>
              <a:rPr lang="cs-CZ" sz="2000" dirty="0" smtClean="0"/>
              <a:t>pravené zemědělské nástroje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s</a:t>
            </a:r>
            <a:r>
              <a:rPr lang="cs-CZ" sz="2000" dirty="0" smtClean="0"/>
              <a:t>elské vozy = vozová hradba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p</a:t>
            </a:r>
            <a:r>
              <a:rPr lang="cs-CZ" sz="2000" dirty="0" smtClean="0"/>
              <a:t>alné zbraně – kuše, houfnice, praky …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42163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JIŘÍ </a:t>
            </a:r>
            <a:br>
              <a:rPr lang="cs-CZ" sz="3600" dirty="0" smtClean="0"/>
            </a:br>
            <a:r>
              <a:rPr lang="cs-CZ" sz="3600" dirty="0" smtClean="0"/>
              <a:t>Z PODĚBRAD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700808"/>
            <a:ext cx="3381222" cy="4425355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ž</a:t>
            </a:r>
            <a:r>
              <a:rPr lang="cs-CZ" sz="2000" dirty="0" smtClean="0"/>
              <a:t>il 1420 – 1471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n</a:t>
            </a:r>
            <a:r>
              <a:rPr lang="cs-CZ" sz="2000" dirty="0" smtClean="0"/>
              <a:t>epocházel z panovnické dynastie, českým králem byl zvolen roku 1458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p</a:t>
            </a:r>
            <a:r>
              <a:rPr lang="cs-CZ" sz="2000" dirty="0" smtClean="0"/>
              <a:t>lán na vytvoření mírové unie evropských států</a:t>
            </a:r>
            <a:endParaRPr lang="cs-CZ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201" y="219464"/>
            <a:ext cx="4667250" cy="6305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838422" y="6494190"/>
            <a:ext cx="18136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30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98814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RUDOLF II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628800"/>
            <a:ext cx="3810000" cy="4497363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ž</a:t>
            </a:r>
            <a:r>
              <a:rPr lang="cs-CZ" sz="2000" dirty="0" smtClean="0"/>
              <a:t>il 1552 – 1612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ř</a:t>
            </a:r>
            <a:r>
              <a:rPr lang="cs-CZ" sz="2000" dirty="0" smtClean="0"/>
              <a:t>ímský císař a český stát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m</a:t>
            </a:r>
            <a:r>
              <a:rPr lang="cs-CZ" sz="2000" dirty="0" smtClean="0"/>
              <a:t>ěl rád kulturu a umění, byl velkým sběratelem uměleckých předmětů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 smtClean="0"/>
              <a:t>Praha se za jeho vlády stala významným evropským kulturním centrem</a:t>
            </a:r>
            <a:endParaRPr lang="cs-CZ" sz="20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101" y="888292"/>
            <a:ext cx="3552825" cy="5276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267200" y="6165184"/>
            <a:ext cx="17764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31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984235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3008313" cy="1162050"/>
          </a:xfrm>
        </p:spPr>
        <p:txBody>
          <a:bodyPr>
            <a:noAutofit/>
          </a:bodyPr>
          <a:lstStyle/>
          <a:p>
            <a:r>
              <a:rPr lang="cs-CZ" sz="3600" dirty="0" smtClean="0"/>
              <a:t>JAN AMOS KOMENSKÝ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7544" y="2204865"/>
            <a:ext cx="4010031" cy="4248472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ž</a:t>
            </a:r>
            <a:r>
              <a:rPr lang="cs-CZ" sz="2000" dirty="0" smtClean="0"/>
              <a:t>il 1592 – 1670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u</a:t>
            </a:r>
            <a:r>
              <a:rPr lang="cs-CZ" sz="2000" dirty="0" smtClean="0"/>
              <a:t>čenec, pedagog, spisovatel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j</a:t>
            </a:r>
            <a:r>
              <a:rPr lang="cs-CZ" sz="2000" dirty="0" smtClean="0"/>
              <a:t>e nazýván </a:t>
            </a:r>
            <a:r>
              <a:rPr lang="cs-CZ" sz="2000" b="1" dirty="0" smtClean="0"/>
              <a:t>Učitel národů</a:t>
            </a:r>
            <a:endParaRPr lang="cs-CZ" sz="20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p</a:t>
            </a:r>
            <a:r>
              <a:rPr lang="cs-CZ" sz="2000" dirty="0" smtClean="0"/>
              <a:t>omáhal reformovat a modernizovat školství v různých zemích Evropy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p</a:t>
            </a:r>
            <a:r>
              <a:rPr lang="cs-CZ" sz="2000" dirty="0" smtClean="0"/>
              <a:t>ro své nekatolické vyznání musel opustit rodnou zemi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j</a:t>
            </a:r>
            <a:r>
              <a:rPr lang="cs-CZ" sz="2000" dirty="0" smtClean="0"/>
              <a:t>e pochován v holandském Naardenu</a:t>
            </a:r>
          </a:p>
          <a:p>
            <a:pPr marL="342900" indent="-342900">
              <a:buFont typeface="Wingdings" pitchFamily="2" charset="2"/>
              <a:buChar char="Ø"/>
            </a:pPr>
            <a:endParaRPr lang="cs-CZ" sz="2000" dirty="0" smtClean="0"/>
          </a:p>
          <a:p>
            <a:pPr marL="342900" indent="-342900">
              <a:buFont typeface="Wingdings" pitchFamily="2" charset="2"/>
              <a:buChar char="Ø"/>
            </a:pPr>
            <a:endParaRPr lang="cs-CZ" sz="2000" b="1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047219"/>
            <a:ext cx="3343275" cy="477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477575" y="5819244"/>
            <a:ext cx="19442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32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53592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3517273" cy="1740535"/>
          </a:xfrm>
        </p:spPr>
        <p:txBody>
          <a:bodyPr>
            <a:noAutofit/>
          </a:bodyPr>
          <a:lstStyle/>
          <a:p>
            <a:r>
              <a:rPr lang="cs-CZ" sz="3600" dirty="0" smtClean="0"/>
              <a:t>HROB J. A. KOMENSKÉHO</a:t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844824"/>
            <a:ext cx="3466728" cy="4281339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 smtClean="0"/>
              <a:t>Naarden v Holandsku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p</a:t>
            </a:r>
            <a:r>
              <a:rPr lang="cs-CZ" sz="2000" dirty="0" smtClean="0"/>
              <a:t>amátník je pod ochranou ČR</a:t>
            </a:r>
            <a:endParaRPr lang="cs-CZ" sz="2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0551" y="608345"/>
            <a:ext cx="4286250" cy="5715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056825" y="6324655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33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84317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3735141" cy="1162050"/>
          </a:xfrm>
        </p:spPr>
        <p:txBody>
          <a:bodyPr>
            <a:noAutofit/>
          </a:bodyPr>
          <a:lstStyle/>
          <a:p>
            <a:r>
              <a:rPr lang="cs-CZ" sz="3600" dirty="0" smtClean="0"/>
              <a:t>MARIE TEREZIE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916832"/>
            <a:ext cx="3745485" cy="4209331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ž</a:t>
            </a:r>
            <a:r>
              <a:rPr lang="cs-CZ" sz="2000" dirty="0" smtClean="0"/>
              <a:t>ila 1717 – 1780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u</a:t>
            </a:r>
            <a:r>
              <a:rPr lang="cs-CZ" sz="2000" dirty="0" smtClean="0"/>
              <a:t>herská a česká královna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j</a:t>
            </a:r>
            <a:r>
              <a:rPr lang="cs-CZ" sz="2000" dirty="0" smtClean="0"/>
              <a:t>ediná žena na českém trůnu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v</a:t>
            </a:r>
            <a:r>
              <a:rPr lang="cs-CZ" sz="2000" dirty="0" smtClean="0"/>
              <a:t>ládla 40 let a získala si respekt sousedních panovníků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z</a:t>
            </a:r>
            <a:r>
              <a:rPr lang="cs-CZ" sz="2000" dirty="0" smtClean="0"/>
              <a:t>avedla řadu reforem – např. povinnou školní docházku, robotní patent …</a:t>
            </a:r>
            <a:endParaRPr lang="cs-CZ" sz="20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531" y="1124744"/>
            <a:ext cx="3810000" cy="472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202685" y="5849144"/>
            <a:ext cx="21695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34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76336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331534"/>
            <a:ext cx="3008313" cy="1673074"/>
          </a:xfrm>
        </p:spPr>
        <p:txBody>
          <a:bodyPr>
            <a:noAutofit/>
          </a:bodyPr>
          <a:lstStyle/>
          <a:p>
            <a:r>
              <a:rPr lang="cs-CZ" sz="3600" dirty="0" smtClean="0"/>
              <a:t>1774</a:t>
            </a:r>
            <a:br>
              <a:rPr lang="cs-CZ" sz="3600" dirty="0" smtClean="0"/>
            </a:br>
            <a:r>
              <a:rPr lang="cs-CZ" sz="3600" dirty="0" smtClean="0"/>
              <a:t>ŠKOLSKÁ REFORMA</a:t>
            </a:r>
            <a:endParaRPr lang="cs-CZ" sz="36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890" y="1331534"/>
            <a:ext cx="4762500" cy="4248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740890" y="5579684"/>
            <a:ext cx="21272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35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7619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764704"/>
            <a:ext cx="792088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Prameny:</a:t>
            </a:r>
          </a:p>
          <a:p>
            <a:r>
              <a:rPr lang="cs-CZ" sz="1200" dirty="0" smtClean="0"/>
              <a:t>Obrázek </a:t>
            </a:r>
            <a:r>
              <a:rPr lang="cs-CZ" sz="1200" dirty="0"/>
              <a:t>1: </a:t>
            </a: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historicky.blog.cz/en/0904/samo</a:t>
            </a:r>
            <a:endParaRPr lang="cs-CZ" sz="1200" dirty="0" smtClean="0"/>
          </a:p>
          <a:p>
            <a:r>
              <a:rPr lang="cs-CZ" sz="1200" dirty="0"/>
              <a:t>Obrázek 2: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atanova-zasuvka.blog.cz/1002/prvni-statni-utvar-na-nasem-uzemi</a:t>
            </a:r>
            <a:endParaRPr lang="cs-CZ" sz="1200" dirty="0" smtClean="0"/>
          </a:p>
          <a:p>
            <a:r>
              <a:rPr lang="cs-CZ" sz="1200" dirty="0" smtClean="0"/>
              <a:t>Obrázek 3: </a:t>
            </a: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www.moraviamagna.cz/povesti/images/3pruty.jpg</a:t>
            </a:r>
            <a:endParaRPr lang="cs-CZ" sz="1200" dirty="0" smtClean="0"/>
          </a:p>
          <a:p>
            <a:r>
              <a:rPr lang="cs-CZ" sz="1200" dirty="0"/>
              <a:t>Obrázek 4: </a:t>
            </a: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leccos.com/index.php/clanky/velka-morava</a:t>
            </a:r>
            <a:endParaRPr lang="cs-CZ" sz="1200" dirty="0" smtClean="0"/>
          </a:p>
          <a:p>
            <a:r>
              <a:rPr lang="cs-CZ" sz="1200" dirty="0"/>
              <a:t>Obrázek 5: </a:t>
            </a: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janycta.blogspot.com/2010/10/blog-post.html</a:t>
            </a:r>
            <a:endParaRPr lang="cs-CZ" sz="1200" dirty="0" smtClean="0"/>
          </a:p>
          <a:p>
            <a:r>
              <a:rPr lang="cs-CZ" sz="1200" dirty="0"/>
              <a:t>Obrázek </a:t>
            </a:r>
            <a:r>
              <a:rPr lang="cs-CZ" sz="1200" dirty="0" smtClean="0"/>
              <a:t>6: </a:t>
            </a: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www.geocaching.com/seek/cache_details.aspx?guid=ac3f8950-f8ae-4fb5-b483-85943f4ac1a0</a:t>
            </a:r>
            <a:endParaRPr lang="cs-CZ" sz="1200" dirty="0" smtClean="0"/>
          </a:p>
          <a:p>
            <a:r>
              <a:rPr lang="cs-CZ" sz="1200" dirty="0" smtClean="0"/>
              <a:t>Obrázek 7</a:t>
            </a:r>
            <a:r>
              <a:rPr lang="cs-CZ" sz="1200" dirty="0"/>
              <a:t>: </a:t>
            </a:r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www.hrad.cz/cs/prazsky-hrad/fotogalerie/prazsky-hrad/12.shtml</a:t>
            </a:r>
            <a:endParaRPr lang="cs-CZ" sz="1200" dirty="0" smtClean="0"/>
          </a:p>
          <a:p>
            <a:r>
              <a:rPr lang="cs-CZ" sz="1200" dirty="0" smtClean="0"/>
              <a:t>Obrázek </a:t>
            </a:r>
            <a:r>
              <a:rPr lang="cs-CZ" sz="1200" dirty="0"/>
              <a:t>8</a:t>
            </a:r>
            <a:r>
              <a:rPr lang="cs-CZ" sz="1200" dirty="0" smtClean="0"/>
              <a:t>: </a:t>
            </a:r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malotridka.ic.cz/gallery/historie21.jpg</a:t>
            </a:r>
            <a:endParaRPr lang="cs-CZ" sz="1200" dirty="0" smtClean="0"/>
          </a:p>
          <a:p>
            <a:r>
              <a:rPr lang="cs-CZ" sz="1200" dirty="0" smtClean="0"/>
              <a:t>Obrázek 9</a:t>
            </a:r>
            <a:r>
              <a:rPr lang="cs-CZ" sz="1200" dirty="0"/>
              <a:t>: </a:t>
            </a:r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www.czechia-initiative.com/gallery.html</a:t>
            </a:r>
            <a:endParaRPr lang="cs-CZ" sz="1200" dirty="0" smtClean="0"/>
          </a:p>
          <a:p>
            <a:r>
              <a:rPr lang="cs-CZ" sz="1200" dirty="0"/>
              <a:t>Obrázek 10: </a:t>
            </a:r>
            <a:r>
              <a:rPr lang="cs-CZ" sz="1200" dirty="0">
                <a:hlinkClick r:id="rId11"/>
              </a:rPr>
              <a:t>http://</a:t>
            </a:r>
            <a:r>
              <a:rPr lang="cs-CZ" sz="1200" dirty="0" smtClean="0">
                <a:hlinkClick r:id="rId11"/>
              </a:rPr>
              <a:t>history-if.blog.cz/0910/cesky-stat-premyslovci</a:t>
            </a:r>
            <a:endParaRPr lang="cs-CZ" sz="1200" dirty="0" smtClean="0"/>
          </a:p>
          <a:p>
            <a:r>
              <a:rPr lang="cs-CZ" sz="1200" dirty="0" smtClean="0"/>
              <a:t>Obrázek 11</a:t>
            </a:r>
            <a:r>
              <a:rPr lang="cs-CZ" sz="1200" dirty="0"/>
              <a:t>: </a:t>
            </a:r>
            <a:r>
              <a:rPr lang="cs-CZ" sz="1200" dirty="0">
                <a:hlinkClick r:id="rId12"/>
              </a:rPr>
              <a:t>http://</a:t>
            </a:r>
            <a:r>
              <a:rPr lang="cs-CZ" sz="1200" dirty="0" smtClean="0">
                <a:hlinkClick r:id="rId12"/>
              </a:rPr>
              <a:t>projekt-schenk.ic.cz/5.html</a:t>
            </a:r>
            <a:endParaRPr lang="cs-CZ" sz="1200" dirty="0" smtClean="0"/>
          </a:p>
          <a:p>
            <a:r>
              <a:rPr lang="cs-CZ" sz="1200" dirty="0" smtClean="0"/>
              <a:t>Obrázek 12</a:t>
            </a:r>
            <a:r>
              <a:rPr lang="cs-CZ" sz="1200" dirty="0"/>
              <a:t>: </a:t>
            </a:r>
            <a:r>
              <a:rPr lang="cs-CZ" sz="1200" dirty="0">
                <a:hlinkClick r:id="rId13"/>
              </a:rPr>
              <a:t>http://</a:t>
            </a:r>
            <a:r>
              <a:rPr lang="cs-CZ" sz="1200" dirty="0" smtClean="0">
                <a:hlinkClick r:id="rId13"/>
              </a:rPr>
              <a:t>atanova-zasuvka.blog.cz/1008/kralovstvi-ceske</a:t>
            </a:r>
            <a:endParaRPr lang="cs-CZ" sz="1200" dirty="0" smtClean="0"/>
          </a:p>
          <a:p>
            <a:r>
              <a:rPr lang="cs-CZ" sz="1200" dirty="0" smtClean="0"/>
              <a:t>Obrázek 13</a:t>
            </a:r>
            <a:r>
              <a:rPr lang="cs-CZ" sz="1200" dirty="0"/>
              <a:t>: </a:t>
            </a:r>
            <a:r>
              <a:rPr lang="cs-CZ" sz="1200" dirty="0">
                <a:hlinkClick r:id="rId14"/>
              </a:rPr>
              <a:t>http://referaty-testy.webnode.cz/historie-ceskych-zemi/premyslovske-kralovstvi/premysl-i-otakar</a:t>
            </a:r>
            <a:r>
              <a:rPr lang="cs-CZ" sz="1200" dirty="0" smtClean="0">
                <a:hlinkClick r:id="rId14"/>
              </a:rPr>
              <a:t>/</a:t>
            </a:r>
            <a:endParaRPr lang="cs-CZ" sz="1200" dirty="0" smtClean="0"/>
          </a:p>
          <a:p>
            <a:r>
              <a:rPr lang="cs-CZ" sz="1200" dirty="0"/>
              <a:t>Obrázek 14: </a:t>
            </a:r>
            <a:r>
              <a:rPr lang="cs-CZ" sz="1200" dirty="0">
                <a:hlinkClick r:id="rId15"/>
              </a:rPr>
              <a:t>http://</a:t>
            </a:r>
            <a:r>
              <a:rPr lang="cs-CZ" sz="1200" dirty="0" smtClean="0">
                <a:hlinkClick r:id="rId15"/>
              </a:rPr>
              <a:t>ff.ujep.cz/velimsky/cs_1_1/07CS/07CS.htm</a:t>
            </a:r>
            <a:endParaRPr lang="cs-CZ" sz="1200" dirty="0" smtClean="0"/>
          </a:p>
          <a:p>
            <a:r>
              <a:rPr lang="cs-CZ" sz="1200" dirty="0" smtClean="0"/>
              <a:t>Obrázek 15</a:t>
            </a:r>
            <a:r>
              <a:rPr lang="cs-CZ" sz="1200" dirty="0"/>
              <a:t>: </a:t>
            </a:r>
            <a:r>
              <a:rPr lang="cs-CZ" sz="1200" dirty="0">
                <a:hlinkClick r:id="rId16"/>
              </a:rPr>
              <a:t>http://</a:t>
            </a:r>
            <a:r>
              <a:rPr lang="cs-CZ" sz="1200" dirty="0" smtClean="0">
                <a:hlinkClick r:id="rId16"/>
              </a:rPr>
              <a:t>www.putovanihrocha.cz/putovanihrocha/6-2009-Cesti-patroni/10-Svata-Anezka</a:t>
            </a:r>
            <a:endParaRPr lang="cs-CZ" sz="1200" dirty="0" smtClean="0"/>
          </a:p>
          <a:p>
            <a:r>
              <a:rPr lang="cs-CZ" sz="1200" dirty="0"/>
              <a:t>Obrázek 16: </a:t>
            </a:r>
            <a:r>
              <a:rPr lang="cs-CZ" sz="1200" dirty="0">
                <a:hlinkClick r:id="rId17"/>
              </a:rPr>
              <a:t>http://</a:t>
            </a:r>
            <a:r>
              <a:rPr lang="cs-CZ" sz="1200" dirty="0" smtClean="0">
                <a:hlinkClick r:id="rId17"/>
              </a:rPr>
              <a:t>www.getsemany.cz/node/2612</a:t>
            </a:r>
            <a:endParaRPr lang="cs-CZ" sz="1200" dirty="0" smtClean="0"/>
          </a:p>
          <a:p>
            <a:r>
              <a:rPr lang="cs-CZ" sz="1200" dirty="0" smtClean="0"/>
              <a:t>Obrázek 17</a:t>
            </a:r>
            <a:r>
              <a:rPr lang="cs-CZ" sz="1200" dirty="0"/>
              <a:t>: </a:t>
            </a:r>
            <a:r>
              <a:rPr lang="cs-CZ" sz="1200" dirty="0">
                <a:hlinkClick r:id="rId18"/>
              </a:rPr>
              <a:t>http://</a:t>
            </a:r>
            <a:r>
              <a:rPr lang="cs-CZ" sz="1200" dirty="0" smtClean="0">
                <a:hlinkClick r:id="rId18"/>
              </a:rPr>
              <a:t>2apetras.webzdarma.cz/premysl_otakar_ii.htm</a:t>
            </a:r>
            <a:endParaRPr lang="cs-CZ" sz="1200" dirty="0" smtClean="0"/>
          </a:p>
          <a:p>
            <a:r>
              <a:rPr lang="cs-CZ" sz="1200" dirty="0" smtClean="0"/>
              <a:t>Obrázek 18</a:t>
            </a:r>
            <a:r>
              <a:rPr lang="cs-CZ" sz="1200" dirty="0"/>
              <a:t>: </a:t>
            </a:r>
            <a:r>
              <a:rPr lang="cs-CZ" sz="1200" dirty="0">
                <a:hlinkClick r:id="rId19"/>
              </a:rPr>
              <a:t>http://</a:t>
            </a:r>
            <a:r>
              <a:rPr lang="cs-CZ" sz="1200" dirty="0" smtClean="0">
                <a:hlinkClick r:id="rId19"/>
              </a:rPr>
              <a:t>sportatipy.websnadno.cz/MLUVENE-SLOVO.html?flash=ne</a:t>
            </a:r>
            <a:endParaRPr lang="cs-CZ" sz="1200" dirty="0" smtClean="0"/>
          </a:p>
          <a:p>
            <a:r>
              <a:rPr lang="cs-CZ" sz="1200" dirty="0" smtClean="0"/>
              <a:t>Obrázek 19</a:t>
            </a:r>
            <a:r>
              <a:rPr lang="cs-CZ" sz="1200" dirty="0"/>
              <a:t>: </a:t>
            </a:r>
            <a:r>
              <a:rPr lang="cs-CZ" sz="1200" dirty="0">
                <a:hlinkClick r:id="rId20"/>
              </a:rPr>
              <a:t>http://www.gvp.cz/~</a:t>
            </a:r>
            <a:r>
              <a:rPr lang="cs-CZ" sz="1200" dirty="0" smtClean="0">
                <a:hlinkClick r:id="rId20"/>
              </a:rPr>
              <a:t>janotova/Karlovy%20manzelky.htm</a:t>
            </a:r>
            <a:endParaRPr lang="cs-CZ" sz="1200" dirty="0" smtClean="0"/>
          </a:p>
          <a:p>
            <a:r>
              <a:rPr lang="cs-CZ" sz="1200" dirty="0" smtClean="0"/>
              <a:t>Obrázek 20</a:t>
            </a:r>
            <a:r>
              <a:rPr lang="cs-CZ" sz="1200" dirty="0"/>
              <a:t>: </a:t>
            </a:r>
            <a:r>
              <a:rPr lang="cs-CZ" sz="1200" dirty="0">
                <a:hlinkClick r:id="rId21"/>
              </a:rPr>
              <a:t>http://</a:t>
            </a:r>
            <a:r>
              <a:rPr lang="cs-CZ" sz="1200" dirty="0" smtClean="0">
                <a:hlinkClick r:id="rId21"/>
              </a:rPr>
              <a:t>www.zamky-hrady.eu/hrady-karlstejn-detaily,71</a:t>
            </a:r>
            <a:endParaRPr lang="cs-CZ" sz="1200" dirty="0" smtClean="0"/>
          </a:p>
          <a:p>
            <a:r>
              <a:rPr lang="cs-CZ" sz="1200" dirty="0" smtClean="0"/>
              <a:t>Obrázek 21</a:t>
            </a:r>
            <a:r>
              <a:rPr lang="cs-CZ" sz="1200" dirty="0"/>
              <a:t>: </a:t>
            </a:r>
            <a:r>
              <a:rPr lang="cs-CZ" sz="1200" dirty="0">
                <a:hlinkClick r:id="rId22"/>
              </a:rPr>
              <a:t>http://</a:t>
            </a:r>
            <a:r>
              <a:rPr lang="cs-CZ" sz="1200" dirty="0" smtClean="0">
                <a:hlinkClick r:id="rId22"/>
              </a:rPr>
              <a:t>www.reliance.cz/cs/success-stories/other/visualization-of-air-treatment-units-in-the-chapel-of-the-holy-cross</a:t>
            </a:r>
            <a:endParaRPr lang="cs-CZ" sz="1200" dirty="0" smtClean="0"/>
          </a:p>
          <a:p>
            <a:r>
              <a:rPr lang="cs-CZ" sz="1200" dirty="0" smtClean="0"/>
              <a:t>Obrázek 22</a:t>
            </a:r>
            <a:r>
              <a:rPr lang="cs-CZ" sz="1200" dirty="0"/>
              <a:t>: </a:t>
            </a:r>
            <a:r>
              <a:rPr lang="cs-CZ" sz="1200" dirty="0">
                <a:hlinkClick r:id="rId23"/>
              </a:rPr>
              <a:t>http://</a:t>
            </a:r>
            <a:r>
              <a:rPr lang="cs-CZ" sz="1200" dirty="0" smtClean="0">
                <a:hlinkClick r:id="rId23"/>
              </a:rPr>
              <a:t>www.zamky-hrady.eu/pamatky-ceske-korunovacni-klenoty-detaily,2</a:t>
            </a:r>
            <a:endParaRPr lang="cs-CZ" sz="1200" dirty="0" smtClean="0"/>
          </a:p>
          <a:p>
            <a:r>
              <a:rPr lang="cs-CZ" sz="1200" dirty="0" smtClean="0"/>
              <a:t>Obrázek 23: </a:t>
            </a:r>
            <a:r>
              <a:rPr lang="cs-CZ" sz="1200" dirty="0">
                <a:hlinkClick r:id="rId24"/>
              </a:rPr>
              <a:t>http://</a:t>
            </a:r>
            <a:r>
              <a:rPr lang="cs-CZ" sz="1200" dirty="0" smtClean="0">
                <a:hlinkClick r:id="rId24"/>
              </a:rPr>
              <a:t>www.travelguide.cz/cz/turistika/hlavni-mesto-praha/karluv-most</a:t>
            </a:r>
            <a:endParaRPr lang="cs-CZ" sz="1200" dirty="0" smtClean="0"/>
          </a:p>
          <a:p>
            <a:r>
              <a:rPr lang="cs-CZ" sz="1200" dirty="0" smtClean="0"/>
              <a:t>Obrázek 24</a:t>
            </a:r>
            <a:r>
              <a:rPr lang="cs-CZ" sz="1200" dirty="0"/>
              <a:t>: </a:t>
            </a:r>
            <a:r>
              <a:rPr lang="cs-CZ" sz="1200" dirty="0">
                <a:hlinkClick r:id="rId25"/>
              </a:rPr>
              <a:t>http://</a:t>
            </a:r>
            <a:r>
              <a:rPr lang="cs-CZ" sz="1200" dirty="0" smtClean="0">
                <a:hlinkClick r:id="rId25"/>
              </a:rPr>
              <a:t>www.fototuristika.cz/tips/detail/469</a:t>
            </a:r>
            <a:endParaRPr lang="cs-CZ" sz="1200" dirty="0" smtClean="0"/>
          </a:p>
          <a:p>
            <a:r>
              <a:rPr lang="cs-CZ" sz="1200" dirty="0" smtClean="0"/>
              <a:t>Obrázek 25</a:t>
            </a:r>
            <a:r>
              <a:rPr lang="cs-CZ" sz="1200" dirty="0"/>
              <a:t>: </a:t>
            </a:r>
            <a:r>
              <a:rPr lang="cs-CZ" sz="1200" dirty="0">
                <a:hlinkClick r:id="rId26"/>
              </a:rPr>
              <a:t>http://</a:t>
            </a:r>
            <a:r>
              <a:rPr lang="cs-CZ" sz="1200" dirty="0" smtClean="0">
                <a:hlinkClick r:id="rId26"/>
              </a:rPr>
              <a:t>www.fototuristika.cz/tips/detail/446</a:t>
            </a:r>
            <a:endParaRPr lang="cs-CZ" sz="1200" dirty="0" smtClean="0"/>
          </a:p>
          <a:p>
            <a:r>
              <a:rPr lang="cs-CZ" sz="1200" dirty="0"/>
              <a:t>Obrázek 26: </a:t>
            </a:r>
            <a:r>
              <a:rPr lang="cs-CZ" sz="1200" dirty="0">
                <a:hlinkClick r:id="rId27"/>
              </a:rPr>
              <a:t>http://</a:t>
            </a:r>
            <a:r>
              <a:rPr lang="cs-CZ" sz="1200" dirty="0" smtClean="0">
                <a:hlinkClick r:id="rId27"/>
              </a:rPr>
              <a:t>www.ohistorii.estranky.cz/fotoalbum/spisovatele/slavni-cesti-spisovatele/jan-hus.html</a:t>
            </a:r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r>
              <a:rPr lang="cs-CZ" sz="1200" dirty="0" smtClean="0"/>
              <a:t> </a:t>
            </a:r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83989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48680"/>
            <a:ext cx="784887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Obrázek 27</a:t>
            </a:r>
            <a:r>
              <a:rPr lang="cs-CZ" sz="1200" dirty="0"/>
              <a:t>: </a:t>
            </a: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imageshack.us/photo/my-images/24/muttichkamilvladislavmi.jpg/sr=1</a:t>
            </a:r>
            <a:endParaRPr lang="cs-CZ" sz="1200" dirty="0" smtClean="0"/>
          </a:p>
          <a:p>
            <a:r>
              <a:rPr lang="cs-CZ" sz="1200" dirty="0" smtClean="0"/>
              <a:t>Obrázek 28</a:t>
            </a:r>
            <a:r>
              <a:rPr lang="cs-CZ" sz="1200" dirty="0"/>
              <a:t>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www.kampocesku.cz/search.php?rskolik=50&amp;rskolikata=2&amp;rstext=all-phpRS-all&amp;rsautor=nic&amp;rstema=28&amp;rskde=vse&amp;rsvelikost=uvod&amp;rsrazeni=datum_90</a:t>
            </a:r>
            <a:endParaRPr lang="cs-CZ" sz="1200" dirty="0" smtClean="0"/>
          </a:p>
          <a:p>
            <a:r>
              <a:rPr lang="cs-CZ" sz="1200" dirty="0" smtClean="0"/>
              <a:t>Obrázek 29</a:t>
            </a:r>
            <a:r>
              <a:rPr lang="cs-CZ" sz="1200" dirty="0"/>
              <a:t>: </a:t>
            </a: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rany-stredovek.ic.cz/10-vrcholny-stredovek-husitske-valky.php</a:t>
            </a:r>
            <a:endParaRPr lang="cs-CZ" sz="1200" dirty="0" smtClean="0"/>
          </a:p>
          <a:p>
            <a:r>
              <a:rPr lang="cs-CZ" sz="1200" dirty="0" smtClean="0"/>
              <a:t>Obrázek 30</a:t>
            </a:r>
            <a:r>
              <a:rPr lang="cs-CZ" sz="1200" dirty="0"/>
              <a:t>: </a:t>
            </a: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www.outsidermedia.cz/Article.aspx?id=2041</a:t>
            </a:r>
            <a:endParaRPr lang="cs-CZ" sz="1200" dirty="0" smtClean="0"/>
          </a:p>
          <a:p>
            <a:r>
              <a:rPr lang="cs-CZ" sz="1200" dirty="0" smtClean="0"/>
              <a:t>Obrázek 31</a:t>
            </a:r>
            <a:r>
              <a:rPr lang="cs-CZ" sz="1200" dirty="0"/>
              <a:t>: </a:t>
            </a: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markijan.wz.cz/rudolfII.html</a:t>
            </a:r>
            <a:endParaRPr lang="cs-CZ" sz="1200" dirty="0" smtClean="0"/>
          </a:p>
          <a:p>
            <a:r>
              <a:rPr lang="cs-CZ" sz="1200" dirty="0" smtClean="0"/>
              <a:t>Obrázek 32</a:t>
            </a:r>
            <a:r>
              <a:rPr lang="cs-CZ" sz="1200" dirty="0"/>
              <a:t>: </a:t>
            </a:r>
            <a:r>
              <a:rPr lang="cs-CZ" sz="1200" dirty="0">
                <a:hlinkClick r:id="rId7"/>
              </a:rPr>
              <a:t>http://maltez.info/aaanetnovabiografia/1650-1699</a:t>
            </a:r>
            <a:r>
              <a:rPr lang="cs-CZ" sz="1200" dirty="0" smtClean="0">
                <a:hlinkClick r:id="rId7"/>
              </a:rPr>
              <a:t>/</a:t>
            </a:r>
            <a:endParaRPr lang="cs-CZ" sz="1200" dirty="0" smtClean="0"/>
          </a:p>
          <a:p>
            <a:r>
              <a:rPr lang="cs-CZ" sz="1200" dirty="0" smtClean="0"/>
              <a:t>Obrázek 33</a:t>
            </a:r>
            <a:r>
              <a:rPr lang="cs-CZ" sz="1200" dirty="0"/>
              <a:t>:  </a:t>
            </a:r>
            <a:r>
              <a:rPr lang="cs-CZ" sz="1200" dirty="0">
                <a:hlinkClick r:id="rId8"/>
              </a:rPr>
              <a:t>http://exulant.evangnet.cz/?</a:t>
            </a:r>
            <a:r>
              <a:rPr lang="cs-CZ" sz="1200" dirty="0" smtClean="0">
                <a:hlinkClick r:id="rId8"/>
              </a:rPr>
              <a:t>q=node/83</a:t>
            </a:r>
            <a:endParaRPr lang="cs-CZ" sz="1200" dirty="0" smtClean="0"/>
          </a:p>
          <a:p>
            <a:r>
              <a:rPr lang="cs-CZ" sz="1200" dirty="0"/>
              <a:t>Obrázek 34: </a:t>
            </a:r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studio.wp.pl/i,Maria-Teresa-Habsburg,mid,637984,foto.html?ticaid=1e5ee</a:t>
            </a:r>
            <a:endParaRPr lang="cs-CZ" sz="1200" dirty="0" smtClean="0"/>
          </a:p>
          <a:p>
            <a:r>
              <a:rPr lang="cs-CZ" sz="1200" dirty="0"/>
              <a:t>Obrázek 35: </a:t>
            </a:r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blog.aktualne.centrum.cz/blogy/ondrej-steffl.php?itemid=13900</a:t>
            </a:r>
            <a:endParaRPr lang="cs-CZ" sz="1200" dirty="0" smtClean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19649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1140</TotalTime>
  <Words>962</Words>
  <Application>Microsoft Office PowerPoint</Application>
  <PresentationFormat>Předvádění na obrazovce (4:3)</PresentationFormat>
  <Paragraphs>206</Paragraphs>
  <Slides>39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39</vt:i4>
      </vt:variant>
    </vt:vector>
  </HeadingPairs>
  <TitlesOfParts>
    <vt:vector size="41" baseType="lpstr">
      <vt:lpstr>Motiv systému Office</vt:lpstr>
      <vt:lpstr>Dokument</vt:lpstr>
      <vt:lpstr>Prezentace aplikace PowerPoint</vt:lpstr>
      <vt:lpstr>VÝZNAMNÉ OSOBNOSTI  NAŠICH DĚJIN</vt:lpstr>
      <vt:lpstr>SÁMO</vt:lpstr>
      <vt:lpstr>SÁMOVA ŘÍŠE 7. století</vt:lpstr>
      <vt:lpstr>SVATOPLUK MORAVSKÝ</vt:lpstr>
      <vt:lpstr>VELKOMORAVSKÁ ŘÍŠE </vt:lpstr>
      <vt:lpstr>CYRIL  A METODĚJ</vt:lpstr>
      <vt:lpstr>BOŘIVOJ I. </vt:lpstr>
      <vt:lpstr>SVATÁ LUDMILA</vt:lpstr>
      <vt:lpstr>KŘEST BOŘIVOJE  A LUDMILY</vt:lpstr>
      <vt:lpstr>SVATÝ VÁCLAV</vt:lpstr>
      <vt:lpstr>VRAŽDA  SV. VÁCLAVA</vt:lpstr>
      <vt:lpstr>VRATISLAV II</vt:lpstr>
      <vt:lpstr>KORUNOVACE VRATISLAVA II</vt:lpstr>
      <vt:lpstr>PŘEMYSL OTAKAR I.</vt:lpstr>
      <vt:lpstr>ZLATÁ BULA SICILSKÁ</vt:lpstr>
      <vt:lpstr>SVATÁ ANEŽKA</vt:lpstr>
      <vt:lpstr>ANEŽKA ošetřuje nemocného</vt:lpstr>
      <vt:lpstr>PŘEMYSL OTAKAR II.</vt:lpstr>
      <vt:lpstr>KAREL IV.</vt:lpstr>
      <vt:lpstr>Manželky KARLA IV.</vt:lpstr>
      <vt:lpstr>KARLŠTEJN</vt:lpstr>
      <vt:lpstr>KAPLE  SV. KŘÍŽE</vt:lpstr>
      <vt:lpstr>KORUNOVAČNÍ KLENOTY</vt:lpstr>
      <vt:lpstr>KARLŮV MOST</vt:lpstr>
      <vt:lpstr>KARLOVA UNIVERZITA</vt:lpstr>
      <vt:lpstr>HLADOVÁ ZEĎ</vt:lpstr>
      <vt:lpstr>JAN HUS</vt:lpstr>
      <vt:lpstr>UPÁLENÍ  MISTRA JANA HUSA</vt:lpstr>
      <vt:lpstr>JAN ŽIŽKA</vt:lpstr>
      <vt:lpstr>HUSITSKÉ ZBRANĚ</vt:lpstr>
      <vt:lpstr>JIŘÍ  Z PODĚBRAD</vt:lpstr>
      <vt:lpstr>RUDOLF II</vt:lpstr>
      <vt:lpstr>JAN AMOS KOMENSKÝ</vt:lpstr>
      <vt:lpstr>HROB J. A. KOMENSKÉHO </vt:lpstr>
      <vt:lpstr>MARIE TEREZIE</vt:lpstr>
      <vt:lpstr>1774 ŠKOLSKÁ REFORMA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VÝZNAMNÉ OSOBNOSTI NAŠICH DĚJIN</dc:title>
  <dc:creator>Irena Pugnerová</dc:creator>
  <cp:lastModifiedBy>pc</cp:lastModifiedBy>
  <cp:revision>181</cp:revision>
  <dcterms:created xsi:type="dcterms:W3CDTF">2012-03-25T15:31:04Z</dcterms:created>
  <dcterms:modified xsi:type="dcterms:W3CDTF">2013-06-11T15:08:00Z</dcterms:modified>
</cp:coreProperties>
</file>